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6"/>
  </p:notesMasterIdLst>
  <p:sldIdLst>
    <p:sldId id="256" r:id="rId2"/>
    <p:sldId id="257" r:id="rId3"/>
    <p:sldId id="258" r:id="rId4"/>
    <p:sldId id="260" r:id="rId5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31" d="100"/>
          <a:sy n="131" d="100"/>
        </p:scale>
        <p:origin x="-109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4" d="100"/>
          <a:sy n="104" d="100"/>
        </p:scale>
        <p:origin x="-3462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B77D13-3252-4CF2-983D-732B88867942}" type="datetimeFigureOut">
              <a:rPr kumimoji="1" lang="ja-JP" altLang="en-US" smtClean="0"/>
              <a:t>2012/9/26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0C0374-84EB-47F8-9B48-AA2F6AB0817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85779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 smtClean="0"/>
              <a:t>マスター サブタイトルの書式設定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5287E-3B31-4E0F-8F21-B743CADB0658}" type="datetimeFigureOut">
              <a:rPr lang="ja-JP" altLang="en-US" smtClean="0"/>
              <a:pPr/>
              <a:t>2012/9/26</a:t>
            </a:fld>
            <a:endParaRPr lang="ja-JP" alt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C8E1FD0-A7EA-4D52-B5BD-52067A9AF276}" type="slidenum">
              <a:rPr lang="ja-JP" altLang="en-US" smtClean="0"/>
              <a:pPr/>
              <a:t>‹#›</a:t>
            </a:fld>
            <a:endParaRPr lang="ja-JP" alt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5287E-3B31-4E0F-8F21-B743CADB0658}" type="datetimeFigureOut">
              <a:rPr kumimoji="1" lang="ja-JP" altLang="en-US" smtClean="0"/>
              <a:t>2012/9/26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E1FD0-A7EA-4D52-B5BD-52067A9AF27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5287E-3B31-4E0F-8F21-B743CADB0658}" type="datetimeFigureOut">
              <a:rPr kumimoji="1" lang="ja-JP" altLang="en-US" smtClean="0"/>
              <a:t>2012/9/26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E1FD0-A7EA-4D52-B5BD-52067A9AF276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5287E-3B31-4E0F-8F21-B743CADB0658}" type="datetimeFigureOut">
              <a:rPr kumimoji="1" lang="ja-JP" altLang="en-US" smtClean="0"/>
              <a:t>2012/9/26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E1FD0-A7EA-4D52-B5BD-52067A9AF276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5287E-3B31-4E0F-8F21-B743CADB0658}" type="datetimeFigureOut">
              <a:rPr kumimoji="1" lang="ja-JP" altLang="en-US" smtClean="0"/>
              <a:t>2012/9/26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E1FD0-A7EA-4D52-B5BD-52067A9AF276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5287E-3B31-4E0F-8F21-B743CADB0658}" type="datetimeFigureOut">
              <a:rPr kumimoji="1" lang="ja-JP" altLang="en-US" smtClean="0"/>
              <a:t>2012/9/26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E1FD0-A7EA-4D52-B5BD-52067A9AF27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5287E-3B31-4E0F-8F21-B743CADB0658}" type="datetimeFigureOut">
              <a:rPr kumimoji="1" lang="ja-JP" altLang="en-US" smtClean="0"/>
              <a:t>2012/9/26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E1FD0-A7EA-4D52-B5BD-52067A9AF27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5287E-3B31-4E0F-8F21-B743CADB0658}" type="datetimeFigureOut">
              <a:rPr kumimoji="1" lang="ja-JP" altLang="en-US" smtClean="0"/>
              <a:t>2012/9/26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E1FD0-A7EA-4D52-B5BD-52067A9AF27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5287E-3B31-4E0F-8F21-B743CADB0658}" type="datetimeFigureOut">
              <a:rPr kumimoji="1" lang="ja-JP" altLang="en-US" smtClean="0"/>
              <a:t>2012/9/26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E1FD0-A7EA-4D52-B5BD-52067A9AF27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5287E-3B31-4E0F-8F21-B743CADB0658}" type="datetimeFigureOut">
              <a:rPr kumimoji="1" lang="ja-JP" altLang="en-US" smtClean="0"/>
              <a:t>2012/9/26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E1FD0-A7EA-4D52-B5BD-52067A9AF27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5287E-3B31-4E0F-8F21-B743CADB0658}" type="datetimeFigureOut">
              <a:rPr kumimoji="1" lang="ja-JP" altLang="en-US" smtClean="0"/>
              <a:t>2012/9/26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E1FD0-A7EA-4D52-B5BD-52067A9AF27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7DD5287E-3B31-4E0F-8F21-B743CADB0658}" type="datetimeFigureOut">
              <a:rPr lang="ja-JP" altLang="en-US" smtClean="0"/>
              <a:pPr/>
              <a:t>2012/9/26</a:t>
            </a:fld>
            <a:endParaRPr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ja-JP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5C8E1FD0-A7EA-4D52-B5BD-52067A9AF276}" type="slidenum">
              <a:rPr lang="ja-JP" altLang="en-US" smtClean="0"/>
              <a:pPr/>
              <a:t>‹#›</a:t>
            </a:fld>
            <a:endParaRPr lang="ja-JP" altLang="en-US" dirty="0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kumimoji="1"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kumimoji="1"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kumimoji="1"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kumimoji="1"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kumimoji="1"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ja-JP" sz="2800" dirty="0" smtClean="0"/>
              <a:t>ICPC Summer ca</a:t>
            </a:r>
            <a:r>
              <a:rPr lang="en-US" altLang="ja-JP" sz="2800" dirty="0" smtClean="0"/>
              <a:t>mp 2012 Day 4</a:t>
            </a:r>
            <a:r>
              <a:rPr lang="en-US" altLang="ja-JP" sz="6600" dirty="0"/>
              <a:t> </a:t>
            </a:r>
            <a:r>
              <a:rPr lang="en-US" altLang="ja-JP" sz="6600" dirty="0" smtClean="0"/>
              <a:t/>
            </a:r>
            <a:br>
              <a:rPr lang="en-US" altLang="ja-JP" sz="6600" dirty="0" smtClean="0"/>
            </a:br>
            <a:r>
              <a:rPr lang="ja-JP" altLang="en-US" sz="4400" dirty="0" smtClean="0"/>
              <a:t>問題</a:t>
            </a:r>
            <a:r>
              <a:rPr lang="en-US" altLang="ja-JP" sz="4400" dirty="0" smtClean="0"/>
              <a:t>G</a:t>
            </a:r>
            <a:br>
              <a:rPr lang="en-US" altLang="ja-JP" sz="4400" dirty="0" smtClean="0"/>
            </a:br>
            <a:r>
              <a:rPr kumimoji="1" lang="en-US" altLang="ja-JP" dirty="0" smtClean="0"/>
              <a:t>Presentation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pPr algn="l"/>
            <a:r>
              <a:rPr lang="ja-JP" altLang="en-US" dirty="0" smtClean="0"/>
              <a:t>原案</a:t>
            </a:r>
            <a:r>
              <a:rPr lang="en-US" altLang="ja-JP" dirty="0" smtClean="0"/>
              <a:t>: </a:t>
            </a:r>
            <a:r>
              <a:rPr lang="ja-JP" altLang="en-US" dirty="0" smtClean="0"/>
              <a:t>岡</a:t>
            </a:r>
            <a:endParaRPr lang="en-US" altLang="ja-JP" dirty="0" smtClean="0"/>
          </a:p>
          <a:p>
            <a:pPr algn="l"/>
            <a:r>
              <a:rPr lang="ja-JP" altLang="en-US" dirty="0" smtClean="0"/>
              <a:t>解答</a:t>
            </a:r>
            <a:r>
              <a:rPr lang="en-US" altLang="ja-JP" dirty="0" smtClean="0"/>
              <a:t>:</a:t>
            </a:r>
            <a:r>
              <a:rPr lang="en-US" altLang="ja-JP" dirty="0" smtClean="0"/>
              <a:t> </a:t>
            </a:r>
            <a:r>
              <a:rPr lang="ja-JP" altLang="en-US" dirty="0" smtClean="0"/>
              <a:t>岡，</a:t>
            </a:r>
            <a:r>
              <a:rPr kumimoji="1" lang="ja-JP" altLang="en-US" dirty="0" smtClean="0"/>
              <a:t>橋本</a:t>
            </a:r>
            <a:endParaRPr kumimoji="1" lang="en-US" altLang="ja-JP" dirty="0" smtClean="0"/>
          </a:p>
          <a:p>
            <a:pPr algn="l"/>
            <a:r>
              <a:rPr lang="ja-JP" altLang="en-US" dirty="0" smtClean="0"/>
              <a:t>解説</a:t>
            </a:r>
            <a:r>
              <a:rPr lang="en-US" altLang="ja-JP" dirty="0" smtClean="0"/>
              <a:t>: </a:t>
            </a:r>
            <a:r>
              <a:rPr lang="ja-JP" altLang="en-US" dirty="0" smtClean="0"/>
              <a:t>岡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996355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問題概要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/>
              <a:t>指定</a:t>
            </a:r>
            <a:r>
              <a:rPr lang="ja-JP" altLang="en-US" dirty="0" smtClean="0"/>
              <a:t>された二分木をコピー・アンド・ペーストで作って下さい．根を葉にかさねるように貼ります．</a:t>
            </a:r>
            <a:endParaRPr lang="en-US" altLang="ja-JP" dirty="0" smtClean="0"/>
          </a:p>
          <a:p>
            <a:r>
              <a:rPr lang="ja-JP" altLang="en-US" dirty="0"/>
              <a:t>ペースト</a:t>
            </a:r>
            <a:r>
              <a:rPr lang="ja-JP" altLang="en-US" dirty="0" smtClean="0"/>
              <a:t>回数を最小にし，その回数を答えなさい．</a:t>
            </a:r>
            <a:endParaRPr lang="en-US" altLang="ja-JP" dirty="0" smtClean="0"/>
          </a:p>
          <a:p>
            <a:endParaRPr kumimoji="1" lang="ja-JP" altLang="en-US" dirty="0"/>
          </a:p>
        </p:txBody>
      </p:sp>
      <p:pic>
        <p:nvPicPr>
          <p:cNvPr id="1026" name="Picture 2" descr="C:\Users\ogiekako\Dropbox\contest\jag\2012\summerReferences\figures\sample1_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159586"/>
            <a:ext cx="1695450" cy="1419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ogiekako\Dropbox\contest\jag\2012\summerReferences\figures\sample1_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2838" y="3135313"/>
            <a:ext cx="2447925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ogiekako\Dropbox\contest\jag\2012\summerReferences\figures\sample1_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5335" y="3141889"/>
            <a:ext cx="2314575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ogiekako\Dropbox\contest\jag\2012\summerReferences\figures\sample1_3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7111" y="3006725"/>
            <a:ext cx="2771775" cy="2085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3454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タイトル 1"/>
              <p:cNvSpPr>
                <a:spLocks noGrp="1"/>
              </p:cNvSpPr>
              <p:nvPr>
                <p:ph type="title"/>
              </p:nvPr>
            </p:nvSpPr>
            <p:spPr/>
            <p:txBody>
              <a:bodyPr/>
              <a:lstStyle/>
              <a:p>
                <a:r>
                  <a:rPr lang="ja-JP" altLang="en-US" dirty="0" smtClean="0"/>
                  <a:t>解法 </a:t>
                </a:r>
                <a:r>
                  <a:rPr lang="en-US" altLang="ja-JP" dirty="0" smtClean="0"/>
                  <a:t>(</a:t>
                </a:r>
                <a14:m>
                  <m:oMath xmlns:m="http://schemas.openxmlformats.org/officeDocument/2006/math">
                    <m:r>
                      <a:rPr lang="en-US" altLang="ja-JP" i="1" dirty="0" smtClean="0">
                        <a:latin typeface="Cambria Math"/>
                      </a:rPr>
                      <m:t>1/2</m:t>
                    </m:r>
                  </m:oMath>
                </a14:m>
                <a:r>
                  <a:rPr lang="en-US" altLang="ja-JP" dirty="0" smtClean="0"/>
                  <a:t>)</a:t>
                </a:r>
                <a:endParaRPr kumimoji="1" lang="ja-JP" altLang="en-US" dirty="0"/>
              </a:p>
            </p:txBody>
          </p:sp>
        </mc:Choice>
        <mc:Fallback xmlns="">
          <p:sp>
            <p:nvSpPr>
              <p:cNvPr id="2" name="タイトル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 rotWithShape="1">
                <a:blip r:embed="rId2"/>
                <a:stretch>
                  <a:fillRect b="-28897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600200"/>
                <a:ext cx="8229600" cy="4709120"/>
              </a:xfrm>
              <a:ln>
                <a:noFill/>
              </a:ln>
            </p:spPr>
            <p:txBody>
              <a:bodyPr>
                <a:normAutofit/>
              </a:bodyPr>
              <a:lstStyle/>
              <a:p>
                <a:r>
                  <a:rPr kumimoji="1" lang="ja-JP" altLang="en-US" dirty="0" smtClean="0"/>
                  <a:t>一番深いところにあるノード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/>
                      </a:rPr>
                      <m:t>𝑣</m:t>
                    </m:r>
                  </m:oMath>
                </a14:m>
                <a:r>
                  <a:rPr kumimoji="1" lang="ja-JP" altLang="en-US" dirty="0" smtClean="0"/>
                  <a:t> に注目</a:t>
                </a:r>
                <a:endParaRPr kumimoji="1" lang="en-US" altLang="ja-JP" dirty="0" smtClean="0"/>
              </a:p>
              <a:p>
                <a:pPr marL="0" indent="0">
                  <a:buNone/>
                </a:pPr>
                <a:r>
                  <a:rPr lang="ja-JP" altLang="en-US" dirty="0" smtClean="0"/>
                  <a:t>任意のコピーされた二分木を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𝑇</m:t>
                    </m:r>
                  </m:oMath>
                </a14:m>
                <a:r>
                  <a:rPr kumimoji="1" lang="ja-JP" altLang="en-US" dirty="0" smtClean="0"/>
                  <a:t> とおく．</a:t>
                </a:r>
                <a:endParaRPr kumimoji="1" lang="en-US" altLang="ja-JP" dirty="0" smtClean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/>
                      </a:rPr>
                      <m:t>𝑣</m:t>
                    </m:r>
                  </m:oMath>
                </a14:m>
                <a:r>
                  <a:rPr kumimoji="1" lang="ja-JP" altLang="en-US" dirty="0" smtClean="0"/>
                  <a:t> を含む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/>
                      </a:rPr>
                      <m:t>𝑇</m:t>
                    </m:r>
                  </m:oMath>
                </a14:m>
                <a:r>
                  <a:rPr kumimoji="1" lang="ja-JP" altLang="en-US" dirty="0" smtClean="0"/>
                  <a:t> </a:t>
                </a:r>
                <a:r>
                  <a:rPr lang="ja-JP" altLang="en-US" dirty="0" smtClean="0"/>
                  <a:t>のコピー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𝑇</m:t>
                    </m:r>
                    <m:r>
                      <a:rPr lang="en-US" altLang="ja-JP" b="0" i="1" smtClean="0">
                        <a:latin typeface="Cambria Math"/>
                      </a:rPr>
                      <m:t>′</m:t>
                    </m:r>
                  </m:oMath>
                </a14:m>
                <a:r>
                  <a:rPr kumimoji="1" lang="ja-JP" altLang="en-US" dirty="0" smtClean="0"/>
                  <a:t> は</a:t>
                </a:r>
                <a:r>
                  <a:rPr lang="ja-JP" altLang="en-US" dirty="0" smtClean="0"/>
                  <a:t>，それ以外の子を持たない．</a:t>
                </a:r>
                <a:endParaRPr lang="en-US" altLang="ja-JP" dirty="0" smtClean="0"/>
              </a:p>
              <a:p>
                <a:pPr marL="0" indent="0">
                  <a:buNone/>
                </a:pPr>
                <a:r>
                  <a:rPr lang="ja-JP" altLang="en-US" dirty="0" smtClean="0"/>
                  <a:t>∵ 子を持つとすれば，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𝑇</m:t>
                    </m:r>
                  </m:oMath>
                </a14:m>
                <a:r>
                  <a:rPr kumimoji="1" lang="ja-JP" altLang="en-US" dirty="0" smtClean="0"/>
                  <a:t> のコピーの</a:t>
                </a:r>
                <a:r>
                  <a:rPr lang="ja-JP" altLang="en-US" dirty="0"/>
                  <a:t>根</a:t>
                </a:r>
                <a:r>
                  <a:rPr lang="ja-JP" altLang="en-US" dirty="0" smtClean="0"/>
                  <a:t>で</a:t>
                </a:r>
                <a:r>
                  <a:rPr lang="ja-JP" altLang="en-US" dirty="0"/>
                  <a:t>ある</a:t>
                </a:r>
                <a:r>
                  <a:rPr lang="ja-JP" altLang="en-US" dirty="0" smtClean="0"/>
                  <a:t>が，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𝑣</m:t>
                    </m:r>
                  </m:oMath>
                </a14:m>
                <a:r>
                  <a:rPr kumimoji="1" lang="ja-JP" altLang="en-US" dirty="0" smtClean="0"/>
                  <a:t> が一番深いことに矛盾．</a:t>
                </a:r>
                <a:endParaRPr kumimoji="1" lang="en-US" altLang="ja-JP" dirty="0" smtClean="0"/>
              </a:p>
              <a:p>
                <a:pPr marL="0" indent="0">
                  <a:buNone/>
                </a:pPr>
                <a:endParaRPr lang="en-US" altLang="ja-JP" dirty="0"/>
              </a:p>
              <a:p>
                <a:pPr marL="0" indent="0">
                  <a:buNone/>
                </a:pPr>
                <a:r>
                  <a:rPr kumimoji="1" lang="ja-JP" altLang="en-US" dirty="0" smtClean="0"/>
                  <a:t>つまり，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/>
                      </a:rPr>
                      <m:t>𝑇</m:t>
                    </m:r>
                    <m:r>
                      <a:rPr kumimoji="1" lang="en-US" altLang="ja-JP" b="0" i="1" smtClean="0">
                        <a:latin typeface="Cambria Math"/>
                      </a:rPr>
                      <m:t>′</m:t>
                    </m:r>
                  </m:oMath>
                </a14:m>
                <a:r>
                  <a:rPr kumimoji="1" lang="ja-JP" altLang="en-US" dirty="0" smtClean="0"/>
                  <a:t> は，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/>
                      </a:rPr>
                      <m:t>𝑣</m:t>
                    </m:r>
                  </m:oMath>
                </a14:m>
                <a:r>
                  <a:rPr kumimoji="1" lang="ja-JP" altLang="en-US" dirty="0" smtClean="0"/>
                  <a:t> を根にむかってたどったパス上の頂点を根とする部分木．</a:t>
                </a:r>
                <a:endParaRPr kumimoji="1" lang="en-US" altLang="ja-JP" dirty="0" smtClean="0"/>
              </a:p>
              <a:p>
                <a:pPr marL="0" indent="0">
                  <a:buNone/>
                </a:pPr>
                <a:r>
                  <a:rPr lang="ja-JP" altLang="en-US" dirty="0" smtClean="0"/>
                  <a:t>また，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𝑇</m:t>
                    </m:r>
                    <m:r>
                      <a:rPr lang="en-US" altLang="ja-JP" b="0" i="1" smtClean="0">
                        <a:latin typeface="Cambria Math"/>
                      </a:rPr>
                      <m:t>′</m:t>
                    </m:r>
                  </m:oMath>
                </a14:m>
                <a:r>
                  <a:rPr lang="ja-JP" altLang="en-US" dirty="0" smtClean="0"/>
                  <a:t> </a:t>
                </a:r>
                <a:r>
                  <a:rPr lang="ja-JP" altLang="en-US" dirty="0"/>
                  <a:t>の大きさは</a:t>
                </a:r>
                <a:r>
                  <a:rPr lang="ja-JP" altLang="en-US" dirty="0" smtClean="0"/>
                  <a:t>，目的の木の大きさ 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</a:rPr>
                      <m:t>𝑛</m:t>
                    </m:r>
                  </m:oMath>
                </a14:m>
                <a:r>
                  <a:rPr lang="ja-JP" altLang="en-US" dirty="0"/>
                  <a:t> の約数でなければならない．</a:t>
                </a:r>
                <a:endParaRPr lang="en-US" altLang="ja-JP" dirty="0"/>
              </a:p>
              <a:p>
                <a:pPr marL="0" indent="0">
                  <a:buNone/>
                </a:pPr>
                <a:r>
                  <a:rPr lang="ja-JP" altLang="en-US" dirty="0"/>
                  <a:t>→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𝑇</m:t>
                    </m:r>
                    <m:r>
                      <a:rPr lang="en-US" altLang="ja-JP" b="0" i="1" smtClean="0">
                        <a:latin typeface="Cambria Math"/>
                      </a:rPr>
                      <m:t>′</m:t>
                    </m:r>
                  </m:oMath>
                </a14:m>
                <a:r>
                  <a:rPr lang="ja-JP" altLang="en-US" dirty="0" smtClean="0"/>
                  <a:t> の</a:t>
                </a:r>
                <a:r>
                  <a:rPr lang="ja-JP" altLang="en-US" dirty="0"/>
                  <a:t>可能性は高々 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</a:rPr>
                      <m:t>√</m:t>
                    </m:r>
                    <m:r>
                      <a:rPr lang="en-US" altLang="ja-JP" i="1">
                        <a:latin typeface="Cambria Math"/>
                      </a:rPr>
                      <m:t>𝑛</m:t>
                    </m:r>
                  </m:oMath>
                </a14:m>
                <a:r>
                  <a:rPr lang="ja-JP" altLang="en-US" dirty="0"/>
                  <a:t> </a:t>
                </a:r>
                <a:r>
                  <a:rPr lang="ja-JP" altLang="en-US" dirty="0" smtClean="0"/>
                  <a:t>通り</a:t>
                </a:r>
                <a:endParaRPr lang="ja-JP" altLang="en-US" dirty="0"/>
              </a:p>
              <a:p>
                <a:pPr marL="0" indent="0">
                  <a:buNone/>
                </a:pPr>
                <a:endParaRPr kumimoji="1" lang="ja-JP" altLang="en-US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600200"/>
                <a:ext cx="8229600" cy="4709120"/>
              </a:xfrm>
              <a:blipFill rotWithShape="1">
                <a:blip r:embed="rId3"/>
                <a:stretch>
                  <a:fillRect l="-1111" t="-1425" r="-667" b="-1813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78698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タイトル 1"/>
              <p:cNvSpPr>
                <a:spLocks noGrp="1"/>
              </p:cNvSpPr>
              <p:nvPr>
                <p:ph type="title"/>
              </p:nvPr>
            </p:nvSpPr>
            <p:spPr/>
            <p:txBody>
              <a:bodyPr/>
              <a:lstStyle/>
              <a:p>
                <a:r>
                  <a:rPr lang="ja-JP" altLang="en-US" dirty="0" smtClean="0"/>
                  <a:t>解法 </a:t>
                </a:r>
                <a:r>
                  <a:rPr lang="en-US" altLang="ja-JP" dirty="0" smtClean="0"/>
                  <a:t>(</a:t>
                </a:r>
                <a14:m>
                  <m:oMath xmlns:m="http://schemas.openxmlformats.org/officeDocument/2006/math">
                    <m:r>
                      <a:rPr lang="en-US" altLang="ja-JP" i="1" dirty="0" smtClean="0">
                        <a:latin typeface="Cambria Math"/>
                      </a:rPr>
                      <m:t>2/2</m:t>
                    </m:r>
                  </m:oMath>
                </a14:m>
                <a:r>
                  <a:rPr lang="en-US" altLang="ja-JP" dirty="0" smtClean="0"/>
                  <a:t>)</a:t>
                </a:r>
                <a:endParaRPr kumimoji="1" lang="ja-JP" altLang="en-US" dirty="0"/>
              </a:p>
            </p:txBody>
          </p:sp>
        </mc:Choice>
        <mc:Fallback xmlns="">
          <p:sp>
            <p:nvSpPr>
              <p:cNvPr id="2" name="タイトル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 rotWithShape="1">
                <a:blip r:embed="rId2"/>
                <a:stretch>
                  <a:fillRect b="-28897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/>
              </a:bodyPr>
              <a:lstStyle/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/>
                      </a:rPr>
                      <m:t>𝑇</m:t>
                    </m:r>
                    <m:r>
                      <a:rPr kumimoji="1" lang="en-US" altLang="ja-JP" b="0" i="1" smtClean="0">
                        <a:latin typeface="Cambria Math"/>
                      </a:rPr>
                      <m:t>′</m:t>
                    </m:r>
                  </m:oMath>
                </a14:m>
                <a:r>
                  <a:rPr kumimoji="1" lang="ja-JP" altLang="en-US" dirty="0" smtClean="0"/>
                  <a:t> をペーストして全体を作れるかは，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/>
                      </a:rPr>
                      <m:t>𝑂</m:t>
                    </m:r>
                    <m:r>
                      <a:rPr kumimoji="1" lang="en-US" altLang="ja-JP" b="0" i="1" smtClean="0">
                        <a:latin typeface="Cambria Math"/>
                      </a:rPr>
                      <m:t>(</m:t>
                    </m:r>
                    <m:r>
                      <a:rPr kumimoji="1" lang="en-US" altLang="ja-JP" b="0" i="1" smtClean="0">
                        <a:latin typeface="Cambria Math"/>
                      </a:rPr>
                      <m:t>𝑛</m:t>
                    </m:r>
                    <m:r>
                      <a:rPr kumimoji="1" lang="en-US" altLang="ja-JP" b="0" i="1" smtClean="0">
                        <a:latin typeface="Cambria Math"/>
                      </a:rPr>
                      <m:t>)</m:t>
                    </m:r>
                  </m:oMath>
                </a14:m>
                <a:r>
                  <a:rPr kumimoji="1" lang="ja-JP" altLang="en-US" dirty="0" smtClean="0"/>
                  <a:t> で判定できる．</a:t>
                </a:r>
                <a:endParaRPr kumimoji="1" lang="en-US" altLang="ja-JP" dirty="0" smtClean="0"/>
              </a:p>
              <a:p>
                <a:pPr marL="0" indent="0">
                  <a:buNone/>
                </a:pPr>
                <a:r>
                  <a:rPr kumimoji="1" lang="ja-JP" altLang="en-US" dirty="0" smtClean="0"/>
                  <a:t>全体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/>
                      </a:rPr>
                      <m:t>𝑂</m:t>
                    </m:r>
                    <m:r>
                      <a:rPr kumimoji="1" lang="en-US" altLang="ja-JP" b="0" i="1" smtClean="0">
                        <a:latin typeface="Cambria Math"/>
                      </a:rPr>
                      <m:t>(</m:t>
                    </m:r>
                    <m:r>
                      <a:rPr kumimoji="1" lang="en-US" altLang="ja-JP" b="0" i="1" smtClean="0">
                        <a:latin typeface="Cambria Math"/>
                      </a:rPr>
                      <m:t>𝑛</m:t>
                    </m:r>
                    <m:r>
                      <a:rPr kumimoji="1" lang="en-US" altLang="ja-JP" b="0" i="1" smtClean="0">
                        <a:latin typeface="Cambria Math"/>
                      </a:rPr>
                      <m:t>√</m:t>
                    </m:r>
                    <m:r>
                      <a:rPr kumimoji="1" lang="en-US" altLang="ja-JP" b="0" i="1" smtClean="0">
                        <a:latin typeface="Cambria Math"/>
                      </a:rPr>
                      <m:t>𝑛</m:t>
                    </m:r>
                    <m:r>
                      <a:rPr kumimoji="1" lang="en-US" altLang="ja-JP" b="0" i="1" smtClean="0">
                        <a:latin typeface="Cambria Math"/>
                      </a:rPr>
                      <m:t>)</m:t>
                    </m:r>
                  </m:oMath>
                </a14:m>
                <a:r>
                  <a:rPr kumimoji="1" lang="en-US" altLang="ja-JP" dirty="0" smtClean="0"/>
                  <a:t> </a:t>
                </a:r>
                <a:r>
                  <a:rPr kumimoji="1" lang="ja-JP" altLang="en-US" dirty="0" smtClean="0"/>
                  <a:t>で，</a:t>
                </a:r>
                <a:r>
                  <a:rPr lang="ja-JP" altLang="en-US" dirty="0" smtClean="0"/>
                  <a:t>候補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en-US" altLang="ja-JP" b="0" i="1" smtClean="0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en-US" altLang="ja-JP" b="0" i="1" smtClean="0">
                        <a:latin typeface="Cambria Math"/>
                      </a:rPr>
                      <m:t>,</m:t>
                    </m:r>
                    <m:sSub>
                      <m:sSub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en-US" altLang="ja-JP" b="0" i="1" smtClean="0"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en-US" altLang="ja-JP" b="0" i="1" smtClean="0">
                        <a:latin typeface="Cambria Math"/>
                      </a:rPr>
                      <m:t>…</m:t>
                    </m:r>
                    <m:sSub>
                      <m:sSub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en-US" altLang="ja-JP" b="0" i="1" smtClean="0">
                            <a:latin typeface="Cambria Math"/>
                          </a:rPr>
                          <m:t>𝑙</m:t>
                        </m:r>
                      </m:sub>
                    </m:sSub>
                  </m:oMath>
                </a14:m>
                <a:r>
                  <a:rPr lang="en-US" altLang="ja-JP" dirty="0" smtClean="0"/>
                  <a:t> </a:t>
                </a:r>
                <a:r>
                  <a:rPr lang="ja-JP" altLang="en-US" dirty="0" smtClean="0"/>
                  <a:t>を全列挙．</a:t>
                </a:r>
                <a:endParaRPr lang="en-US" altLang="ja-JP" dirty="0"/>
              </a:p>
              <a:p>
                <a:pPr marL="0" indent="0">
                  <a:buNone/>
                </a:pPr>
                <a:endParaRPr lang="en-US" altLang="ja-JP" dirty="0" smtClean="0"/>
              </a:p>
              <a:p>
                <a:pPr marL="0" indent="0">
                  <a:buNone/>
                </a:pPr>
                <a:r>
                  <a:rPr kumimoji="1" lang="ja-JP" altLang="en-US" dirty="0" smtClean="0"/>
                  <a:t>目的の木を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kumimoji="1" lang="en-US" altLang="ja-JP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kumimoji="1" lang="en-US" altLang="ja-JP" b="0" i="1" smtClean="0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kumimoji="1" lang="en-US" altLang="ja-JP" b="0" i="1" smtClean="0">
                            <a:latin typeface="Cambria Math"/>
                          </a:rPr>
                          <m:t>0</m:t>
                        </m:r>
                      </m:sub>
                    </m:sSub>
                  </m:oMath>
                </a14:m>
                <a:r>
                  <a:rPr kumimoji="1" lang="en-US" altLang="ja-JP" dirty="0" smtClean="0"/>
                  <a:t> </a:t>
                </a:r>
                <a:r>
                  <a:rPr kumimoji="1" lang="ja-JP" altLang="en-US" dirty="0" smtClean="0"/>
                  <a:t>とする．</a:t>
                </a:r>
                <a:endParaRPr kumimoji="1" lang="en-US" altLang="ja-JP" dirty="0" smtClean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/>
                      </a:rPr>
                      <m:t>|</m:t>
                    </m:r>
                    <m:sSub>
                      <m:sSubPr>
                        <m:ctrlPr>
                          <a:rPr kumimoji="1" lang="en-US" altLang="ja-JP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kumimoji="1" lang="en-US" altLang="ja-JP" b="0" i="1" smtClean="0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kumimoji="1" lang="en-US" altLang="ja-JP" b="0" i="1" smtClean="0"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kumimoji="1" lang="en-US" altLang="ja-JP" b="0" i="1" smtClean="0">
                        <a:latin typeface="Cambria Math"/>
                      </a:rPr>
                      <m:t>|</m:t>
                    </m:r>
                  </m:oMath>
                </a14:m>
                <a:r>
                  <a:rPr kumimoji="1" lang="en-US" altLang="ja-JP" dirty="0" smtClean="0"/>
                  <a:t> </a:t>
                </a:r>
                <a:r>
                  <a:rPr kumimoji="1" lang="ja-JP" altLang="en-US" dirty="0" smtClean="0"/>
                  <a:t>が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/>
                      </a:rPr>
                      <m:t>|</m:t>
                    </m:r>
                    <m:sSub>
                      <m:sSubPr>
                        <m:ctrlPr>
                          <a:rPr kumimoji="1" lang="en-US" altLang="ja-JP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kumimoji="1" lang="en-US" altLang="ja-JP" b="0" i="1" smtClean="0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kumimoji="1" lang="en-US" altLang="ja-JP" b="0" i="1" smtClean="0">
                            <a:latin typeface="Cambria Math"/>
                          </a:rPr>
                          <m:t>𝑗</m:t>
                        </m:r>
                      </m:sub>
                    </m:sSub>
                    <m:r>
                      <a:rPr kumimoji="1" lang="en-US" altLang="ja-JP" b="0" i="1" smtClean="0">
                        <a:latin typeface="Cambria Math"/>
                      </a:rPr>
                      <m:t>|</m:t>
                    </m:r>
                  </m:oMath>
                </a14:m>
                <a:r>
                  <a:rPr kumimoji="1" lang="en-US" altLang="ja-JP" dirty="0" smtClean="0"/>
                  <a:t> </a:t>
                </a:r>
                <a:r>
                  <a:rPr kumimoji="1" lang="ja-JP" altLang="en-US" dirty="0" smtClean="0"/>
                  <a:t>の倍数ならば，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kumimoji="1" lang="en-US" altLang="ja-JP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kumimoji="1" lang="en-US" altLang="ja-JP" b="0" i="1" smtClean="0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kumimoji="1" lang="en-US" altLang="ja-JP" b="0" i="1" smtClean="0">
                            <a:latin typeface="Cambria Math"/>
                          </a:rPr>
                          <m:t>𝑗</m:t>
                        </m:r>
                      </m:sub>
                    </m:sSub>
                  </m:oMath>
                </a14:m>
                <a:r>
                  <a:rPr kumimoji="1" lang="en-US" altLang="ja-JP" dirty="0" smtClean="0"/>
                  <a:t> </a:t>
                </a:r>
                <a:r>
                  <a:rPr kumimoji="1" lang="ja-JP" altLang="en-US" dirty="0" smtClean="0"/>
                  <a:t>をペーストして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kumimoji="1" lang="en-US" altLang="ja-JP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kumimoji="1" lang="en-US" altLang="ja-JP" b="0" i="1" smtClean="0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kumimoji="1" lang="en-US" altLang="ja-JP" b="0" i="1" smtClean="0">
                            <a:latin typeface="Cambria Math"/>
                          </a:rPr>
                          <m:t>𝑖</m:t>
                        </m:r>
                      </m:sub>
                    </m:sSub>
                  </m:oMath>
                </a14:m>
                <a:r>
                  <a:rPr kumimoji="1" lang="en-US" altLang="ja-JP" dirty="0" smtClean="0"/>
                  <a:t> </a:t>
                </a:r>
                <a:r>
                  <a:rPr kumimoji="1" lang="ja-JP" altLang="en-US" dirty="0" smtClean="0"/>
                  <a:t>を作れる．</a:t>
                </a:r>
                <a:endParaRPr kumimoji="1" lang="en-US" altLang="ja-JP" dirty="0" smtClean="0"/>
              </a:p>
              <a:p>
                <a:pPr marL="0" indent="0">
                  <a:buNone/>
                </a:pPr>
                <a:r>
                  <a:rPr lang="ja-JP" altLang="en-US" dirty="0" smtClean="0"/>
                  <a:t>∵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en-US" altLang="ja-JP" b="0" i="1" smtClean="0">
                            <a:latin typeface="Cambria Math"/>
                          </a:rPr>
                          <m:t>0</m:t>
                        </m:r>
                      </m:sub>
                    </m:sSub>
                  </m:oMath>
                </a14:m>
                <a:r>
                  <a:rPr lang="ja-JP" altLang="en-US" dirty="0" smtClean="0"/>
                  <a:t> を作る途中で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en-US" altLang="ja-JP" b="0" i="1" smtClean="0">
                            <a:latin typeface="Cambria Math"/>
                          </a:rPr>
                          <m:t>𝑖</m:t>
                        </m:r>
                      </m:sub>
                    </m:sSub>
                  </m:oMath>
                </a14:m>
                <a:r>
                  <a:rPr kumimoji="1" lang="en-US" altLang="ja-JP" dirty="0" smtClean="0"/>
                  <a:t> </a:t>
                </a:r>
                <a:r>
                  <a:rPr kumimoji="1" lang="ja-JP" altLang="en-US" dirty="0" smtClean="0"/>
                  <a:t>を作っているはず．</a:t>
                </a:r>
                <a:endParaRPr kumimoji="1" lang="en-US" altLang="ja-JP" dirty="0" smtClean="0"/>
              </a:p>
              <a:p>
                <a:pPr marL="0" indent="0">
                  <a:buNone/>
                </a:pPr>
                <a:endParaRPr kumimoji="1" lang="en-US" altLang="ja-JP" dirty="0" smtClean="0"/>
              </a:p>
              <a:p>
                <a:pPr marL="0" indent="0">
                  <a:buNone/>
                </a:pPr>
                <a:r>
                  <a:rPr lang="ja-JP" altLang="en-US" dirty="0" smtClean="0"/>
                  <a:t>よって，倍数ならば必要なペースト回数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ja-JP" b="0" i="1" smtClean="0">
                                <a:latin typeface="Cambria Math"/>
                              </a:rPr>
                            </m:ctrlPr>
                          </m:fPr>
                          <m:num>
                            <m:d>
                              <m:dPr>
                                <m:begChr m:val="|"/>
                                <m:endChr m:val="|"/>
                                <m:ctrlPr>
                                  <a:rPr lang="en-US" altLang="ja-JP" b="0" i="1" smtClean="0">
                                    <a:latin typeface="Cambria Math"/>
                                  </a:rPr>
                                </m:ctrlPr>
                              </m:dPr>
                              <m:e>
                                <m:sSub>
                                  <m:sSubPr>
                                    <m:ctrlPr>
                                      <a:rPr lang="en-US" altLang="ja-JP" b="0" i="1" smtClean="0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ja-JP" b="0" i="1" smtClean="0">
                                        <a:latin typeface="Cambria Math"/>
                                      </a:rPr>
                                      <m:t>𝑇</m:t>
                                    </m:r>
                                  </m:e>
                                  <m:sub>
                                    <m:r>
                                      <a:rPr lang="en-US" altLang="ja-JP" b="0" i="1" smtClean="0">
                                        <a:latin typeface="Cambria Math"/>
                                      </a:rPr>
                                      <m:t>𝑗</m:t>
                                    </m:r>
                                  </m:sub>
                                </m:sSub>
                              </m:e>
                            </m:d>
                          </m:num>
                          <m:den>
                            <m:d>
                              <m:dPr>
                                <m:begChr m:val="|"/>
                                <m:endChr m:val="|"/>
                                <m:ctrlPr>
                                  <a:rPr lang="en-US" altLang="ja-JP" b="0" i="1" smtClean="0">
                                    <a:latin typeface="Cambria Math"/>
                                  </a:rPr>
                                </m:ctrlPr>
                              </m:dPr>
                              <m:e>
                                <m:sSub>
                                  <m:sSubPr>
                                    <m:ctrlPr>
                                      <a:rPr lang="en-US" altLang="ja-JP" b="0" i="1" smtClean="0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ja-JP" b="0" i="1" smtClean="0">
                                        <a:latin typeface="Cambria Math"/>
                                      </a:rPr>
                                      <m:t>𝑇</m:t>
                                    </m:r>
                                  </m:e>
                                  <m:sub>
                                    <m:r>
                                      <a:rPr lang="en-US" altLang="ja-JP" b="0" i="1" smtClean="0">
                                        <a:latin typeface="Cambria Math"/>
                                      </a:rPr>
                                      <m:t>𝑖</m:t>
                                    </m:r>
                                  </m:sub>
                                </m:sSub>
                              </m:e>
                            </m:d>
                          </m:den>
                        </m:f>
                        <m:r>
                          <a:rPr lang="en-US" altLang="ja-JP" b="0" i="1" smtClean="0">
                            <a:latin typeface="Cambria Math"/>
                          </a:rPr>
                          <m:t>−1</m:t>
                        </m:r>
                      </m:e>
                    </m:d>
                  </m:oMath>
                </a14:m>
                <a:r>
                  <a:rPr kumimoji="1" lang="en-US" altLang="ja-JP" dirty="0" smtClean="0"/>
                  <a:t> </a:t>
                </a:r>
                <a:r>
                  <a:rPr kumimoji="1" lang="ja-JP" altLang="en-US" dirty="0" smtClean="0"/>
                  <a:t>の長さの辺を張ったグラフ</a:t>
                </a:r>
                <a:r>
                  <a:rPr lang="ja-JP" altLang="en-US" dirty="0" smtClean="0"/>
                  <a:t>における，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𝑙</m:t>
                    </m:r>
                  </m:oMath>
                </a14:m>
                <a:r>
                  <a:rPr kumimoji="1" lang="en-US" altLang="ja-JP" dirty="0" smtClean="0"/>
                  <a:t> </a:t>
                </a:r>
                <a:r>
                  <a:rPr kumimoji="1" lang="ja-JP" altLang="en-US" dirty="0" smtClean="0"/>
                  <a:t>から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/>
                      </a:rPr>
                      <m:t>0</m:t>
                    </m:r>
                  </m:oMath>
                </a14:m>
                <a:r>
                  <a:rPr kumimoji="1" lang="ja-JP" altLang="en-US" dirty="0" smtClean="0"/>
                  <a:t> への最短路が</a:t>
                </a:r>
                <a:r>
                  <a:rPr lang="ja-JP" altLang="en-US" dirty="0" smtClean="0"/>
                  <a:t>答え．</a:t>
                </a:r>
                <a:endParaRPr kumimoji="1" lang="en-US" altLang="ja-JP" dirty="0" smtClean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3"/>
                <a:stretch>
                  <a:fillRect l="-889" t="-1213" r="-148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76124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エグゼクティブ">
  <a:themeElements>
    <a:clrScheme name="エグゼクティブ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エグゼクティブ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エグゼクティブ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104</TotalTime>
  <Words>322</Words>
  <Application>Microsoft Office PowerPoint</Application>
  <PresentationFormat>画面に合わせる (4:3)</PresentationFormat>
  <Paragraphs>25</Paragraphs>
  <Slides>4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4</vt:i4>
      </vt:variant>
    </vt:vector>
  </HeadingPairs>
  <TitlesOfParts>
    <vt:vector size="5" baseType="lpstr">
      <vt:lpstr>エグゼクティブ</vt:lpstr>
      <vt:lpstr>ICPC Summer camp 2012 Day 4  問題G Presentation</vt:lpstr>
      <vt:lpstr>問題概要</vt:lpstr>
      <vt:lpstr>解法 (1/2)</vt:lpstr>
      <vt:lpstr>解法 (2/2)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</dc:title>
  <dc:creator>Windows ユーザー</dc:creator>
  <cp:lastModifiedBy>Windows ユーザー</cp:lastModifiedBy>
  <cp:revision>64</cp:revision>
  <dcterms:created xsi:type="dcterms:W3CDTF">2012-09-25T21:51:01Z</dcterms:created>
  <dcterms:modified xsi:type="dcterms:W3CDTF">2012-09-25T23:37:46Z</dcterms:modified>
</cp:coreProperties>
</file>