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67" r:id="rId4"/>
    <p:sldId id="268" r:id="rId5"/>
    <p:sldId id="269" r:id="rId6"/>
    <p:sldId id="270" r:id="rId7"/>
    <p:sldId id="271" r:id="rId8"/>
    <p:sldId id="272" r:id="rId9"/>
    <p:sldId id="266" r:id="rId10"/>
    <p:sldId id="265" r:id="rId11"/>
  </p:sldIdLst>
  <p:sldSz cx="9144000" cy="6858000" type="screen4x3"/>
  <p:notesSz cx="6858000" cy="91440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94" d="100"/>
          <a:sy n="94" d="100"/>
        </p:scale>
        <p:origin x="-114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ja-JP" altLang="en-US" smtClean="0"/>
              <a:t>マスタ サブタイトルの書式設定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0E0A91-F8E9-486B-BE73-CF9571A3667A}" type="datetimeFigureOut">
              <a:rPr kumimoji="1" lang="ja-JP" altLang="en-US" smtClean="0"/>
              <a:pPr/>
              <a:t>2008/9/15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2D354-5B94-4E2B-A58C-EACDC398CCBB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0E0A91-F8E9-486B-BE73-CF9571A3667A}" type="datetimeFigureOut">
              <a:rPr kumimoji="1" lang="ja-JP" altLang="en-US" smtClean="0"/>
              <a:pPr/>
              <a:t>2008/9/15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2D354-5B94-4E2B-A58C-EACDC398CCBB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0E0A91-F8E9-486B-BE73-CF9571A3667A}" type="datetimeFigureOut">
              <a:rPr kumimoji="1" lang="ja-JP" altLang="en-US" smtClean="0"/>
              <a:pPr/>
              <a:t>2008/9/15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2D354-5B94-4E2B-A58C-EACDC398CCBB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0E0A91-F8E9-486B-BE73-CF9571A3667A}" type="datetimeFigureOut">
              <a:rPr kumimoji="1" lang="ja-JP" altLang="en-US" smtClean="0"/>
              <a:pPr/>
              <a:t>2008/9/15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2D354-5B94-4E2B-A58C-EACDC398CCBB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テキス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6" name="コンテンツ プレースホル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7" name="日付プレースホル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0E0A91-F8E9-486B-BE73-CF9571A3667A}" type="datetimeFigureOut">
              <a:rPr kumimoji="1" lang="ja-JP" altLang="en-US" smtClean="0"/>
              <a:pPr/>
              <a:t>2008/9/15</a:t>
            </a:fld>
            <a:endParaRPr kumimoji="1" lang="ja-JP" altLang="en-US"/>
          </a:p>
        </p:txBody>
      </p:sp>
      <p:sp>
        <p:nvSpPr>
          <p:cNvPr id="8" name="フッター プレースホル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スライド番号プレースホル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2D354-5B94-4E2B-A58C-EACDC398CCBB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0E0A91-F8E9-486B-BE73-CF9571A3667A}" type="datetimeFigureOut">
              <a:rPr kumimoji="1" lang="ja-JP" altLang="en-US" smtClean="0"/>
              <a:pPr/>
              <a:t>2008/9/15</a:t>
            </a:fld>
            <a:endParaRPr kumimoji="1" lang="ja-JP" altLang="en-US"/>
          </a:p>
        </p:txBody>
      </p:sp>
      <p:sp>
        <p:nvSpPr>
          <p:cNvPr id="4" name="フッター プレースホル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2D354-5B94-4E2B-A58C-EACDC398CCBB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0E0A91-F8E9-486B-BE73-CF9571A3667A}" type="datetimeFigureOut">
              <a:rPr kumimoji="1" lang="ja-JP" altLang="en-US" smtClean="0"/>
              <a:pPr/>
              <a:t>2008/9/15</a:t>
            </a:fld>
            <a:endParaRPr kumimoji="1" lang="ja-JP" altLang="en-US"/>
          </a:p>
        </p:txBody>
      </p:sp>
      <p:sp>
        <p:nvSpPr>
          <p:cNvPr id="3" name="フッター プレースホル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2D354-5B94-4E2B-A58C-EACDC398CCBB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0E0A91-F8E9-486B-BE73-CF9571A3667A}" type="datetimeFigureOut">
              <a:rPr kumimoji="1" lang="ja-JP" altLang="en-US" smtClean="0"/>
              <a:pPr/>
              <a:t>2008/9/15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2D354-5B94-4E2B-A58C-EACDC398CCBB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図プレースホル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ja-JP" altLang="en-US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0E0A91-F8E9-486B-BE73-CF9571A3667A}" type="datetimeFigureOut">
              <a:rPr kumimoji="1" lang="ja-JP" altLang="en-US" smtClean="0"/>
              <a:pPr/>
              <a:t>2008/9/15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2D354-5B94-4E2B-A58C-EACDC398CCBB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0E0A91-F8E9-486B-BE73-CF9571A3667A}" type="datetimeFigureOut">
              <a:rPr kumimoji="1" lang="ja-JP" altLang="en-US" smtClean="0"/>
              <a:pPr/>
              <a:t>2008/9/15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2D354-5B94-4E2B-A58C-EACDC398CCBB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0E0A91-F8E9-486B-BE73-CF9571A3667A}" type="datetimeFigureOut">
              <a:rPr kumimoji="1" lang="ja-JP" altLang="en-US" smtClean="0"/>
              <a:pPr/>
              <a:t>2008/9/15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2D354-5B94-4E2B-A58C-EACDC398CCBB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0E0A91-F8E9-486B-BE73-CF9571A3667A}" type="datetimeFigureOut">
              <a:rPr kumimoji="1" lang="ja-JP" altLang="en-US" smtClean="0"/>
              <a:pPr/>
              <a:t>2008/9/15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02D354-5B94-4E2B-A58C-EACDC398CCBB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altLang="ja-JP" dirty="0" smtClean="0"/>
              <a:t>Day4 Problem C:</a:t>
            </a:r>
            <a:br>
              <a:rPr lang="en-US" altLang="ja-JP" dirty="0" smtClean="0"/>
            </a:br>
            <a:r>
              <a:rPr lang="en-US" altLang="ja-JP" dirty="0" smtClean="0"/>
              <a:t>Adaptive Time Slicing Quantization</a:t>
            </a:r>
            <a:br>
              <a:rPr lang="en-US" altLang="ja-JP" dirty="0" smtClean="0"/>
            </a:br>
            <a:r>
              <a:rPr lang="ja-JP" altLang="en-US" dirty="0" smtClean="0"/>
              <a:t>～適応時分割量子化～</a:t>
            </a:r>
            <a:endParaRPr kumimoji="1" lang="ja-JP" altLang="en-US" dirty="0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kumimoji="1" lang="ja-JP" altLang="en-US" dirty="0" smtClean="0"/>
              <a:t>原案</a:t>
            </a:r>
            <a:r>
              <a:rPr kumimoji="1" lang="en-US" altLang="ja-JP" dirty="0" smtClean="0"/>
              <a:t>: </a:t>
            </a:r>
            <a:r>
              <a:rPr kumimoji="1" lang="ja-JP" altLang="en-US" dirty="0" smtClean="0"/>
              <a:t>野田</a:t>
            </a:r>
            <a:endParaRPr kumimoji="1" lang="en-US" altLang="ja-JP" dirty="0" smtClean="0"/>
          </a:p>
          <a:p>
            <a:r>
              <a:rPr lang="ja-JP" altLang="en-US" dirty="0"/>
              <a:t>解答</a:t>
            </a:r>
            <a:r>
              <a:rPr lang="ja-JP" altLang="en-US" dirty="0" smtClean="0"/>
              <a:t>作成</a:t>
            </a:r>
            <a:r>
              <a:rPr lang="en-US" altLang="ja-JP" dirty="0" smtClean="0"/>
              <a:t>:</a:t>
            </a:r>
            <a:r>
              <a:rPr lang="ja-JP" altLang="en-US" dirty="0" smtClean="0"/>
              <a:t>野田・福澤</a:t>
            </a:r>
            <a:endParaRPr lang="en-US" altLang="ja-JP" dirty="0" smtClean="0"/>
          </a:p>
          <a:p>
            <a:r>
              <a:rPr kumimoji="1" lang="ja-JP" altLang="en-US" dirty="0" smtClean="0"/>
              <a:t>解説</a:t>
            </a:r>
            <a:r>
              <a:rPr kumimoji="1" lang="en-US" altLang="ja-JP" dirty="0" smtClean="0"/>
              <a:t>: </a:t>
            </a:r>
            <a:r>
              <a:rPr kumimoji="1" lang="ja-JP" altLang="en-US" dirty="0" smtClean="0"/>
              <a:t>野田</a:t>
            </a:r>
            <a:endParaRPr kumimoji="1" lang="ja-JP" alt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問題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en-US" altLang="ja-JP" dirty="0" smtClean="0"/>
              <a:t>N</a:t>
            </a:r>
            <a:r>
              <a:rPr kumimoji="1" lang="ja-JP" altLang="en-US" dirty="0" smtClean="0"/>
              <a:t>個の実数</a:t>
            </a:r>
            <a:r>
              <a:rPr kumimoji="1" lang="en-US" altLang="ja-JP" dirty="0" smtClean="0"/>
              <a:t>(</a:t>
            </a:r>
            <a:r>
              <a:rPr kumimoji="1" lang="ja-JP" altLang="en-US" dirty="0" smtClean="0"/>
              <a:t>サンプル</a:t>
            </a:r>
            <a:r>
              <a:rPr kumimoji="1" lang="en-US" altLang="ja-JP" dirty="0" smtClean="0"/>
              <a:t>)</a:t>
            </a:r>
            <a:r>
              <a:rPr kumimoji="1" lang="ja-JP" altLang="en-US" dirty="0" smtClean="0"/>
              <a:t>が与えられる</a:t>
            </a:r>
            <a:endParaRPr kumimoji="1" lang="en-US" altLang="ja-JP" dirty="0" smtClean="0"/>
          </a:p>
          <a:p>
            <a:r>
              <a:rPr lang="en-US" altLang="ja-JP" dirty="0" smtClean="0"/>
              <a:t>M</a:t>
            </a:r>
            <a:r>
              <a:rPr lang="ja-JP" altLang="en-US" dirty="0" smtClean="0"/>
              <a:t>個のフレームに分割する</a:t>
            </a:r>
            <a:endParaRPr lang="en-US" altLang="ja-JP" dirty="0" smtClean="0"/>
          </a:p>
          <a:p>
            <a:r>
              <a:rPr kumimoji="1" lang="ja-JP" altLang="en-US" dirty="0" smtClean="0"/>
              <a:t>量子化誤差の二乗和が最小となるように分割した時、その値を求めよ</a:t>
            </a:r>
            <a:endParaRPr kumimoji="1" lang="ja-JP" alt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量子化とは？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ja-JP" altLang="en-US" dirty="0" smtClean="0"/>
              <a:t>サンプル値の最小値と最大値の間を</a:t>
            </a:r>
            <a:r>
              <a:rPr kumimoji="1" lang="en-US" altLang="ja-JP" dirty="0" smtClean="0"/>
              <a:t>2</a:t>
            </a:r>
            <a:r>
              <a:rPr kumimoji="1" lang="en-US" altLang="ja-JP" baseline="30000" dirty="0" smtClean="0"/>
              <a:t>L</a:t>
            </a:r>
            <a:r>
              <a:rPr kumimoji="1" lang="en-US" altLang="ja-JP" dirty="0" smtClean="0"/>
              <a:t>-1</a:t>
            </a:r>
            <a:r>
              <a:rPr kumimoji="1" lang="ja-JP" altLang="en-US" dirty="0" smtClean="0"/>
              <a:t>等分し、サンプル値と最も近い値に切り捨て</a:t>
            </a:r>
            <a:r>
              <a:rPr kumimoji="1" lang="en-US" altLang="ja-JP" dirty="0" smtClean="0"/>
              <a:t>/</a:t>
            </a:r>
            <a:r>
              <a:rPr kumimoji="1" lang="ja-JP" altLang="en-US" dirty="0" smtClean="0"/>
              <a:t>切り上げる</a:t>
            </a:r>
            <a:endParaRPr kumimoji="1" lang="ja-JP" altLang="en-US" dirty="0"/>
          </a:p>
        </p:txBody>
      </p:sp>
      <p:cxnSp>
        <p:nvCxnSpPr>
          <p:cNvPr id="5" name="直線コネクタ 4"/>
          <p:cNvCxnSpPr/>
          <p:nvPr/>
        </p:nvCxnSpPr>
        <p:spPr>
          <a:xfrm>
            <a:off x="1000100" y="3929066"/>
            <a:ext cx="7215238" cy="1588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7" name="直線コネクタ 6"/>
          <p:cNvCxnSpPr/>
          <p:nvPr/>
        </p:nvCxnSpPr>
        <p:spPr>
          <a:xfrm rot="5400000">
            <a:off x="714348" y="3929066"/>
            <a:ext cx="571504" cy="1588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0" name="直線コネクタ 9"/>
          <p:cNvCxnSpPr/>
          <p:nvPr/>
        </p:nvCxnSpPr>
        <p:spPr>
          <a:xfrm rot="5400000">
            <a:off x="7930380" y="3928272"/>
            <a:ext cx="571504" cy="1588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1" name="テキスト ボックス 10"/>
          <p:cNvSpPr txBox="1"/>
          <p:nvPr/>
        </p:nvSpPr>
        <p:spPr>
          <a:xfrm>
            <a:off x="714348" y="3286124"/>
            <a:ext cx="5437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dirty="0" smtClean="0"/>
              <a:t>min</a:t>
            </a:r>
            <a:endParaRPr kumimoji="1" lang="ja-JP" altLang="en-US" dirty="0"/>
          </a:p>
        </p:txBody>
      </p:sp>
      <p:sp>
        <p:nvSpPr>
          <p:cNvPr id="12" name="テキスト ボックス 11"/>
          <p:cNvSpPr txBox="1"/>
          <p:nvPr/>
        </p:nvSpPr>
        <p:spPr>
          <a:xfrm>
            <a:off x="7929586" y="3286124"/>
            <a:ext cx="5768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dirty="0" smtClean="0"/>
              <a:t>max</a:t>
            </a:r>
            <a:endParaRPr kumimoji="1" lang="ja-JP" altLang="en-US" dirty="0"/>
          </a:p>
        </p:txBody>
      </p:sp>
      <p:cxnSp>
        <p:nvCxnSpPr>
          <p:cNvPr id="15" name="直線コネクタ 14"/>
          <p:cNvCxnSpPr/>
          <p:nvPr/>
        </p:nvCxnSpPr>
        <p:spPr>
          <a:xfrm rot="5400000">
            <a:off x="4715670" y="3928272"/>
            <a:ext cx="571504" cy="1588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6" name="直線コネクタ 15"/>
          <p:cNvCxnSpPr/>
          <p:nvPr/>
        </p:nvCxnSpPr>
        <p:spPr>
          <a:xfrm rot="5400000">
            <a:off x="2715406" y="3928272"/>
            <a:ext cx="571504" cy="1588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7" name="直線コネクタ 16"/>
          <p:cNvCxnSpPr/>
          <p:nvPr/>
        </p:nvCxnSpPr>
        <p:spPr>
          <a:xfrm rot="5400000">
            <a:off x="1786712" y="3928272"/>
            <a:ext cx="571504" cy="1588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8" name="直線コネクタ 17"/>
          <p:cNvCxnSpPr/>
          <p:nvPr/>
        </p:nvCxnSpPr>
        <p:spPr>
          <a:xfrm rot="5400000">
            <a:off x="3644100" y="3928272"/>
            <a:ext cx="571504" cy="1588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9" name="直線コネクタ 18"/>
          <p:cNvCxnSpPr/>
          <p:nvPr/>
        </p:nvCxnSpPr>
        <p:spPr>
          <a:xfrm rot="5400000">
            <a:off x="5787240" y="3928272"/>
            <a:ext cx="571504" cy="1588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0" name="直線コネクタ 19"/>
          <p:cNvCxnSpPr/>
          <p:nvPr/>
        </p:nvCxnSpPr>
        <p:spPr>
          <a:xfrm rot="5400000">
            <a:off x="6858810" y="3928272"/>
            <a:ext cx="571504" cy="1588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2" name="直線矢印コネクタ 21"/>
          <p:cNvCxnSpPr/>
          <p:nvPr/>
        </p:nvCxnSpPr>
        <p:spPr>
          <a:xfrm rot="5400000" flipH="1" flipV="1">
            <a:off x="2500298" y="4286256"/>
            <a:ext cx="571504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25" name="テキスト ボックス 24"/>
          <p:cNvSpPr txBox="1"/>
          <p:nvPr/>
        </p:nvSpPr>
        <p:spPr>
          <a:xfrm>
            <a:off x="714348" y="4214818"/>
            <a:ext cx="57259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2400" dirty="0" smtClean="0"/>
              <a:t>0.1</a:t>
            </a:r>
            <a:endParaRPr kumimoji="1" lang="ja-JP" altLang="en-US" sz="2400" dirty="0"/>
          </a:p>
        </p:txBody>
      </p:sp>
      <p:sp>
        <p:nvSpPr>
          <p:cNvPr id="26" name="テキスト ボックス 25"/>
          <p:cNvSpPr txBox="1"/>
          <p:nvPr/>
        </p:nvSpPr>
        <p:spPr>
          <a:xfrm>
            <a:off x="7929586" y="4214818"/>
            <a:ext cx="57259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2400" dirty="0" smtClean="0"/>
              <a:t>0.9</a:t>
            </a:r>
            <a:endParaRPr kumimoji="1" lang="ja-JP" altLang="en-US" sz="2400" dirty="0"/>
          </a:p>
        </p:txBody>
      </p:sp>
      <p:sp>
        <p:nvSpPr>
          <p:cNvPr id="27" name="テキスト ボックス 26"/>
          <p:cNvSpPr txBox="1"/>
          <p:nvPr/>
        </p:nvSpPr>
        <p:spPr>
          <a:xfrm>
            <a:off x="2143108" y="4572008"/>
            <a:ext cx="1329211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ja-JP" sz="2400" dirty="0" smtClean="0"/>
              <a:t>0.3</a:t>
            </a:r>
          </a:p>
          <a:p>
            <a:pPr algn="ctr"/>
            <a:r>
              <a:rPr lang="ja-JP" altLang="en-US" sz="2400" dirty="0" smtClean="0"/>
              <a:t>↓</a:t>
            </a:r>
            <a:endParaRPr lang="en-US" altLang="ja-JP" sz="2400" dirty="0" smtClean="0"/>
          </a:p>
          <a:p>
            <a:pPr algn="ctr"/>
            <a:r>
              <a:rPr lang="en-US" altLang="ja-JP" sz="2400" dirty="0" smtClean="0"/>
              <a:t>0.3285….</a:t>
            </a:r>
            <a:endParaRPr kumimoji="1" lang="ja-JP" altLang="en-US" sz="2400" dirty="0"/>
          </a:p>
        </p:txBody>
      </p:sp>
      <p:sp>
        <p:nvSpPr>
          <p:cNvPr id="28" name="テキスト ボックス 27"/>
          <p:cNvSpPr txBox="1"/>
          <p:nvPr/>
        </p:nvSpPr>
        <p:spPr>
          <a:xfrm>
            <a:off x="5643570" y="4572008"/>
            <a:ext cx="126989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ja-JP" sz="2400" dirty="0" smtClean="0"/>
              <a:t>0.7</a:t>
            </a:r>
          </a:p>
          <a:p>
            <a:pPr algn="ctr"/>
            <a:r>
              <a:rPr lang="ja-JP" altLang="en-US" sz="2400" dirty="0" smtClean="0"/>
              <a:t>↓</a:t>
            </a:r>
            <a:endParaRPr lang="en-US" altLang="ja-JP" sz="2400" dirty="0" smtClean="0"/>
          </a:p>
          <a:p>
            <a:pPr algn="ctr"/>
            <a:r>
              <a:rPr lang="en-US" altLang="ja-JP" sz="2400" dirty="0" smtClean="0"/>
              <a:t>0.6714…</a:t>
            </a:r>
            <a:endParaRPr kumimoji="1" lang="ja-JP" altLang="en-US" sz="2400" dirty="0"/>
          </a:p>
        </p:txBody>
      </p:sp>
      <p:cxnSp>
        <p:nvCxnSpPr>
          <p:cNvPr id="29" name="直線矢印コネクタ 28"/>
          <p:cNvCxnSpPr/>
          <p:nvPr/>
        </p:nvCxnSpPr>
        <p:spPr>
          <a:xfrm rot="5400000" flipH="1" flipV="1">
            <a:off x="6001554" y="4285462"/>
            <a:ext cx="571504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解答</a:t>
            </a:r>
            <a:r>
              <a:rPr kumimoji="1" lang="en-US" altLang="ja-JP" dirty="0" smtClean="0"/>
              <a:t>(1)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/>
            <a:r>
              <a:rPr lang="en-US" altLang="ja-JP" dirty="0" smtClean="0"/>
              <a:t>DP</a:t>
            </a:r>
          </a:p>
          <a:p>
            <a:pPr marL="914400" lvl="1" indent="-514350">
              <a:buFont typeface="+mj-lt"/>
              <a:buAutoNum type="arabicPeriod"/>
            </a:pPr>
            <a:r>
              <a:rPr lang="en-US" altLang="ja-JP" dirty="0" err="1" smtClean="0"/>
              <a:t>i</a:t>
            </a:r>
            <a:r>
              <a:rPr lang="ja-JP" altLang="en-US" dirty="0" smtClean="0"/>
              <a:t>番目から</a:t>
            </a:r>
            <a:r>
              <a:rPr lang="en-US" altLang="ja-JP" dirty="0" smtClean="0"/>
              <a:t>j</a:t>
            </a:r>
            <a:r>
              <a:rPr lang="ja-JP" altLang="en-US" dirty="0" smtClean="0"/>
              <a:t>番目までの範囲のサンプルの最小値、最大値を求める </a:t>
            </a:r>
            <a:r>
              <a:rPr lang="en-US" altLang="ja-JP" dirty="0" smtClean="0"/>
              <a:t>O(N</a:t>
            </a:r>
            <a:r>
              <a:rPr lang="en-US" altLang="ja-JP" baseline="30000" dirty="0" smtClean="0"/>
              <a:t>2</a:t>
            </a:r>
            <a:r>
              <a:rPr lang="en-US" altLang="ja-JP" dirty="0" smtClean="0"/>
              <a:t>)</a:t>
            </a:r>
          </a:p>
          <a:p>
            <a:pPr marL="914400" lvl="1" indent="-514350">
              <a:buFont typeface="+mj-lt"/>
              <a:buAutoNum type="arabicPeriod"/>
            </a:pPr>
            <a:r>
              <a:rPr lang="en-US" altLang="ja-JP" dirty="0" err="1" smtClean="0"/>
              <a:t>i</a:t>
            </a:r>
            <a:r>
              <a:rPr lang="ja-JP" altLang="en-US" dirty="0" smtClean="0"/>
              <a:t>番目から</a:t>
            </a:r>
            <a:r>
              <a:rPr lang="en-US" altLang="ja-JP" dirty="0" smtClean="0"/>
              <a:t>j</a:t>
            </a:r>
            <a:r>
              <a:rPr lang="ja-JP" altLang="en-US" dirty="0" smtClean="0"/>
              <a:t>番目までの範囲のサンプルの二乗量子化誤差の和を求める </a:t>
            </a:r>
            <a:r>
              <a:rPr lang="en-US" altLang="ja-JP" dirty="0" smtClean="0"/>
              <a:t>O(N</a:t>
            </a:r>
            <a:r>
              <a:rPr lang="en-US" altLang="ja-JP" baseline="30000" dirty="0" smtClean="0"/>
              <a:t>3</a:t>
            </a:r>
            <a:r>
              <a:rPr lang="en-US" altLang="ja-JP" dirty="0" smtClean="0"/>
              <a:t>)</a:t>
            </a:r>
          </a:p>
          <a:p>
            <a:pPr marL="914400" lvl="1" indent="-514350">
              <a:buFont typeface="+mj-lt"/>
              <a:buAutoNum type="arabicPeriod"/>
            </a:pPr>
            <a:r>
              <a:rPr lang="en-US" altLang="ja-JP" dirty="0" err="1" smtClean="0"/>
              <a:t>i</a:t>
            </a:r>
            <a:r>
              <a:rPr lang="ja-JP" altLang="en-US" dirty="0" smtClean="0"/>
              <a:t>番目のサンプルまでに</a:t>
            </a:r>
            <a:r>
              <a:rPr lang="en-US" altLang="ja-JP" dirty="0" smtClean="0"/>
              <a:t>j</a:t>
            </a:r>
            <a:r>
              <a:rPr lang="ja-JP" altLang="en-US" dirty="0" smtClean="0"/>
              <a:t>個の時分割フレームを使用した時の二乗量子化誤差の和を</a:t>
            </a:r>
            <a:r>
              <a:rPr lang="en-US" altLang="ja-JP" dirty="0" smtClean="0"/>
              <a:t>DP</a:t>
            </a:r>
            <a:r>
              <a:rPr lang="ja-JP" altLang="en-US" dirty="0" smtClean="0"/>
              <a:t>で求める </a:t>
            </a:r>
            <a:r>
              <a:rPr lang="en-US" altLang="ja-JP" dirty="0" smtClean="0"/>
              <a:t>O(MN</a:t>
            </a:r>
            <a:r>
              <a:rPr lang="en-US" altLang="ja-JP" baseline="30000" dirty="0" smtClean="0"/>
              <a:t>2</a:t>
            </a:r>
            <a:r>
              <a:rPr lang="en-US" altLang="ja-JP" dirty="0" smtClean="0"/>
              <a:t>)</a:t>
            </a:r>
          </a:p>
          <a:p>
            <a:pPr marL="514350" indent="-514350">
              <a:buFont typeface="+mj-lt"/>
              <a:buAutoNum type="arabicPeriod"/>
            </a:pPr>
            <a:endParaRPr kumimoji="1" lang="ja-JP" alt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解答</a:t>
            </a:r>
            <a:r>
              <a:rPr kumimoji="1" lang="en-US" altLang="ja-JP" dirty="0" smtClean="0"/>
              <a:t>(2)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ja-JP" dirty="0" err="1" smtClean="0"/>
              <a:t>i</a:t>
            </a:r>
            <a:r>
              <a:rPr lang="ja-JP" altLang="en-US" dirty="0" smtClean="0"/>
              <a:t>番目から</a:t>
            </a:r>
            <a:r>
              <a:rPr lang="en-US" altLang="ja-JP" dirty="0" smtClean="0"/>
              <a:t>j</a:t>
            </a:r>
            <a:r>
              <a:rPr lang="ja-JP" altLang="en-US" dirty="0" smtClean="0"/>
              <a:t>番目までの範囲のサンプルの最小値、最大値を求める </a:t>
            </a:r>
            <a:r>
              <a:rPr lang="en-US" altLang="ja-JP" dirty="0" smtClean="0"/>
              <a:t>O(N</a:t>
            </a:r>
            <a:r>
              <a:rPr lang="en-US" altLang="ja-JP" baseline="30000" dirty="0" smtClean="0"/>
              <a:t>2</a:t>
            </a:r>
            <a:r>
              <a:rPr lang="en-US" altLang="ja-JP" dirty="0" smtClean="0"/>
              <a:t>)</a:t>
            </a:r>
          </a:p>
          <a:p>
            <a:endParaRPr kumimoji="1" lang="ja-JP" altLang="en-US" dirty="0"/>
          </a:p>
        </p:txBody>
      </p:sp>
      <p:sp>
        <p:nvSpPr>
          <p:cNvPr id="12" name="正方形/長方形 11"/>
          <p:cNvSpPr/>
          <p:nvPr/>
        </p:nvSpPr>
        <p:spPr>
          <a:xfrm>
            <a:off x="1954938" y="3075057"/>
            <a:ext cx="523412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ja-JP" sz="4000" dirty="0" smtClean="0"/>
              <a:t>0.2  0.9  0.3  0.7  0.5  0.8</a:t>
            </a:r>
            <a:endParaRPr lang="ja-JP" altLang="en-US" sz="4000" dirty="0"/>
          </a:p>
        </p:txBody>
      </p:sp>
      <p:sp>
        <p:nvSpPr>
          <p:cNvPr id="13" name="左中かっこ 12"/>
          <p:cNvSpPr/>
          <p:nvPr/>
        </p:nvSpPr>
        <p:spPr>
          <a:xfrm rot="16200000">
            <a:off x="4679157" y="1821645"/>
            <a:ext cx="571504" cy="4357718"/>
          </a:xfrm>
          <a:prstGeom prst="leftBrac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4" name="テキスト ボックス 13"/>
          <p:cNvSpPr txBox="1"/>
          <p:nvPr/>
        </p:nvSpPr>
        <p:spPr>
          <a:xfrm>
            <a:off x="3615392" y="4357694"/>
            <a:ext cx="191321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ja-JP" sz="3600" dirty="0" smtClean="0"/>
              <a:t>Min : 0.3</a:t>
            </a:r>
          </a:p>
          <a:p>
            <a:pPr algn="ctr"/>
            <a:r>
              <a:rPr lang="en-US" altLang="ja-JP" sz="3600" dirty="0" smtClean="0"/>
              <a:t>Max : 0.9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解答</a:t>
            </a:r>
            <a:r>
              <a:rPr lang="en-US" altLang="ja-JP" dirty="0" smtClean="0"/>
              <a:t>(3)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ja-JP" dirty="0" err="1" smtClean="0"/>
              <a:t>i</a:t>
            </a:r>
            <a:r>
              <a:rPr lang="ja-JP" altLang="en-US" dirty="0" smtClean="0"/>
              <a:t>番目から</a:t>
            </a:r>
            <a:r>
              <a:rPr lang="en-US" altLang="ja-JP" dirty="0" smtClean="0"/>
              <a:t>j</a:t>
            </a:r>
            <a:r>
              <a:rPr lang="ja-JP" altLang="en-US" dirty="0" smtClean="0"/>
              <a:t>番目までの範囲のサンプルの二乗量子化誤差の和を求める </a:t>
            </a:r>
            <a:r>
              <a:rPr lang="en-US" altLang="ja-JP" dirty="0" smtClean="0"/>
              <a:t>O(N</a:t>
            </a:r>
            <a:r>
              <a:rPr lang="en-US" altLang="ja-JP" baseline="30000" dirty="0" smtClean="0"/>
              <a:t>3</a:t>
            </a:r>
            <a:r>
              <a:rPr lang="en-US" altLang="ja-JP" dirty="0" smtClean="0"/>
              <a:t>)</a:t>
            </a:r>
          </a:p>
          <a:p>
            <a:endParaRPr kumimoji="1" lang="ja-JP" altLang="en-US" dirty="0"/>
          </a:p>
        </p:txBody>
      </p:sp>
      <p:sp>
        <p:nvSpPr>
          <p:cNvPr id="4" name="正方形/長方形 3"/>
          <p:cNvSpPr/>
          <p:nvPr/>
        </p:nvSpPr>
        <p:spPr>
          <a:xfrm>
            <a:off x="1954938" y="3075057"/>
            <a:ext cx="523412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ja-JP" sz="4000" dirty="0" smtClean="0"/>
              <a:t>0.2  0.9  0.3  0.7  0.5  0.8</a:t>
            </a:r>
            <a:endParaRPr lang="ja-JP" altLang="en-US" sz="4000" dirty="0"/>
          </a:p>
        </p:txBody>
      </p:sp>
      <p:sp>
        <p:nvSpPr>
          <p:cNvPr id="5" name="左中かっこ 4"/>
          <p:cNvSpPr/>
          <p:nvPr/>
        </p:nvSpPr>
        <p:spPr>
          <a:xfrm rot="16200000">
            <a:off x="4679157" y="1821645"/>
            <a:ext cx="571504" cy="4357718"/>
          </a:xfrm>
          <a:prstGeom prst="leftBrac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6" name="テキスト ボックス 5"/>
          <p:cNvSpPr txBox="1"/>
          <p:nvPr/>
        </p:nvSpPr>
        <p:spPr>
          <a:xfrm>
            <a:off x="1655529" y="4357694"/>
            <a:ext cx="583294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ja-JP" sz="3600" dirty="0" smtClean="0"/>
              <a:t>Min : 0.3 </a:t>
            </a:r>
            <a:r>
              <a:rPr lang="en-US" altLang="ja-JP" sz="3600" dirty="0" smtClean="0"/>
              <a:t>Max : 0.9</a:t>
            </a:r>
          </a:p>
          <a:p>
            <a:pPr algn="ctr"/>
            <a:r>
              <a:rPr lang="en-US" altLang="ja-JP" sz="3600" dirty="0" smtClean="0"/>
              <a:t>L=2 Sum of square error : 0.01</a:t>
            </a:r>
            <a:endParaRPr kumimoji="1" lang="en-US" altLang="ja-JP" sz="3600" dirty="0" smtClean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解答</a:t>
            </a:r>
            <a:r>
              <a:rPr kumimoji="1" lang="en-US" altLang="ja-JP" dirty="0" smtClean="0"/>
              <a:t>(4)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lvl="1" indent="-342900">
              <a:buFont typeface="Arial" pitchFamily="34" charset="0"/>
              <a:buChar char="•"/>
            </a:pPr>
            <a:r>
              <a:rPr lang="en-US" altLang="ja-JP" dirty="0" err="1" smtClean="0"/>
              <a:t>i</a:t>
            </a:r>
            <a:r>
              <a:rPr lang="ja-JP" altLang="en-US" dirty="0" smtClean="0"/>
              <a:t>番目のサンプルまでに</a:t>
            </a:r>
            <a:r>
              <a:rPr lang="en-US" altLang="ja-JP" dirty="0" smtClean="0"/>
              <a:t>j</a:t>
            </a:r>
            <a:r>
              <a:rPr lang="ja-JP" altLang="en-US" dirty="0" smtClean="0"/>
              <a:t>個の時分割フレームを使用した時の二乗量子化誤差の和を</a:t>
            </a:r>
            <a:r>
              <a:rPr lang="en-US" altLang="ja-JP" dirty="0" smtClean="0"/>
              <a:t>DP</a:t>
            </a:r>
            <a:r>
              <a:rPr lang="ja-JP" altLang="en-US" dirty="0" smtClean="0"/>
              <a:t>で求める </a:t>
            </a:r>
            <a:r>
              <a:rPr lang="en-US" altLang="ja-JP" dirty="0" smtClean="0"/>
              <a:t>O(MN</a:t>
            </a:r>
            <a:r>
              <a:rPr lang="en-US" altLang="ja-JP" baseline="30000" dirty="0" smtClean="0"/>
              <a:t>2</a:t>
            </a:r>
            <a:r>
              <a:rPr lang="en-US" altLang="ja-JP" dirty="0" smtClean="0"/>
              <a:t>)</a:t>
            </a:r>
          </a:p>
          <a:p>
            <a:pPr marL="742950" lvl="2" indent="-342900"/>
            <a:r>
              <a:rPr lang="en-US" altLang="ja-JP" dirty="0" smtClean="0"/>
              <a:t>DP[j][i]</a:t>
            </a:r>
          </a:p>
          <a:p>
            <a:pPr marL="1200150" lvl="3" indent="-342900"/>
            <a:r>
              <a:rPr lang="en-US" altLang="ja-JP" dirty="0" err="1" smtClean="0"/>
              <a:t>i</a:t>
            </a:r>
            <a:r>
              <a:rPr lang="ja-JP" altLang="en-US" dirty="0" smtClean="0"/>
              <a:t>番目のサンプルまでに</a:t>
            </a:r>
            <a:r>
              <a:rPr lang="en-US" altLang="ja-JP" dirty="0" smtClean="0"/>
              <a:t>j</a:t>
            </a:r>
            <a:r>
              <a:rPr lang="ja-JP" altLang="en-US" dirty="0" smtClean="0"/>
              <a:t>個のフレームを使用した時の解</a:t>
            </a:r>
            <a:endParaRPr lang="en-US" altLang="ja-JP" dirty="0" smtClean="0"/>
          </a:p>
          <a:p>
            <a:pPr marL="742950" lvl="2" indent="-342900"/>
            <a:r>
              <a:rPr lang="en-US" altLang="ja-JP" dirty="0" smtClean="0"/>
              <a:t>ERROR[from] [to]</a:t>
            </a:r>
          </a:p>
          <a:p>
            <a:pPr marL="1200150" lvl="3" indent="-342900"/>
            <a:r>
              <a:rPr lang="en-US" altLang="ja-JP" dirty="0" smtClean="0"/>
              <a:t>from</a:t>
            </a:r>
            <a:r>
              <a:rPr lang="ja-JP" altLang="en-US" dirty="0" smtClean="0"/>
              <a:t>番目から</a:t>
            </a:r>
            <a:r>
              <a:rPr lang="en-US" altLang="ja-JP" dirty="0" smtClean="0"/>
              <a:t>to</a:t>
            </a:r>
            <a:r>
              <a:rPr lang="ja-JP" altLang="en-US" dirty="0" smtClean="0"/>
              <a:t>番目までの二乗量子化誤差の和</a:t>
            </a:r>
            <a:endParaRPr lang="en-US" altLang="ja-JP" dirty="0" smtClean="0"/>
          </a:p>
          <a:p>
            <a:pPr marL="742950" lvl="2" indent="-342900"/>
            <a:endParaRPr lang="en-US" altLang="ja-JP" dirty="0" smtClean="0"/>
          </a:p>
          <a:p>
            <a:pPr marL="742950" lvl="2" indent="-342900"/>
            <a:r>
              <a:rPr lang="en-US" altLang="ja-JP" dirty="0" smtClean="0"/>
              <a:t>DP[m][to]=</a:t>
            </a:r>
            <a:br>
              <a:rPr lang="en-US" altLang="ja-JP" dirty="0" smtClean="0"/>
            </a:br>
            <a:r>
              <a:rPr lang="en-US" altLang="ja-JP" dirty="0" smtClean="0"/>
              <a:t>	min(DP[m][to],DP[m-1][from-1]+ERROR[from][to])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 smtClean="0"/>
              <a:t>注意点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ja-JP" altLang="en-US" dirty="0" smtClean="0"/>
              <a:t>区間の最小値と最大値が等しい場合、誤差の式にそのまま代入すると</a:t>
            </a:r>
            <a:r>
              <a:rPr kumimoji="1" lang="en-US" altLang="ja-JP" dirty="0" smtClean="0"/>
              <a:t>0</a:t>
            </a:r>
            <a:r>
              <a:rPr kumimoji="1" lang="ja-JP" altLang="en-US" dirty="0" smtClean="0"/>
              <a:t>割となる場合がある</a:t>
            </a:r>
            <a:endParaRPr kumimoji="1" lang="ja-JP" altLang="en-US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ジャッジ模範解答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ja-JP" altLang="en-US" dirty="0" smtClean="0"/>
              <a:t>野田</a:t>
            </a:r>
            <a:endParaRPr lang="en-US" altLang="ja-JP" dirty="0" smtClean="0"/>
          </a:p>
          <a:p>
            <a:pPr lvl="1"/>
            <a:r>
              <a:rPr kumimoji="1" lang="en-US" altLang="ja-JP" dirty="0" smtClean="0"/>
              <a:t>79</a:t>
            </a:r>
            <a:r>
              <a:rPr kumimoji="1" lang="ja-JP" altLang="en-US" dirty="0" smtClean="0"/>
              <a:t>行</a:t>
            </a:r>
            <a:endParaRPr kumimoji="1" lang="en-US" altLang="ja-JP" dirty="0" smtClean="0"/>
          </a:p>
          <a:p>
            <a:pPr lvl="1"/>
            <a:r>
              <a:rPr kumimoji="1" lang="en-US" altLang="ja-JP" dirty="0" smtClean="0"/>
              <a:t>C++</a:t>
            </a:r>
          </a:p>
          <a:p>
            <a:r>
              <a:rPr lang="ja-JP" altLang="en-US" dirty="0" smtClean="0"/>
              <a:t>牟田</a:t>
            </a:r>
            <a:endParaRPr lang="en-US" altLang="ja-JP" dirty="0" smtClean="0"/>
          </a:p>
          <a:p>
            <a:pPr lvl="1"/>
            <a:r>
              <a:rPr lang="en-US" altLang="ja-JP" dirty="0" smtClean="0"/>
              <a:t>62</a:t>
            </a:r>
            <a:r>
              <a:rPr lang="ja-JP" altLang="en-US" dirty="0" smtClean="0"/>
              <a:t>行</a:t>
            </a:r>
            <a:endParaRPr lang="en-US" altLang="ja-JP" dirty="0" smtClean="0"/>
          </a:p>
          <a:p>
            <a:pPr lvl="1"/>
            <a:r>
              <a:rPr lang="en-US" altLang="ja-JP" dirty="0" smtClean="0"/>
              <a:t>Java</a:t>
            </a:r>
            <a:endParaRPr lang="ja-JP" altLang="en-US" dirty="0" smtClean="0"/>
          </a:p>
          <a:p>
            <a:pPr lvl="1"/>
            <a:endParaRPr kumimoji="1" lang="en-US" altLang="ja-JP" dirty="0" smtClean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結果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en-US" altLang="ja-JP" dirty="0" smtClean="0"/>
              <a:t>First </a:t>
            </a:r>
            <a:r>
              <a:rPr kumimoji="1" lang="en-US" altLang="ja-JP" dirty="0" err="1" smtClean="0"/>
              <a:t>Submit:LittleBug</a:t>
            </a:r>
            <a:r>
              <a:rPr kumimoji="1" lang="en-US" altLang="ja-JP" dirty="0" smtClean="0"/>
              <a:t>(73)</a:t>
            </a:r>
          </a:p>
          <a:p>
            <a:r>
              <a:rPr lang="en-US" altLang="ja-JP" dirty="0" smtClean="0"/>
              <a:t>First </a:t>
            </a:r>
            <a:r>
              <a:rPr lang="en-US" altLang="ja-JP" dirty="0" err="1" smtClean="0"/>
              <a:t>Accepted:LittleBug</a:t>
            </a:r>
            <a:r>
              <a:rPr lang="en-US" altLang="ja-JP" dirty="0" smtClean="0"/>
              <a:t>(73)</a:t>
            </a:r>
          </a:p>
          <a:p>
            <a:r>
              <a:rPr kumimoji="1" lang="en-US" altLang="ja-JP" dirty="0" smtClean="0"/>
              <a:t>Result</a:t>
            </a:r>
            <a:r>
              <a:rPr kumimoji="1" lang="en-US" altLang="ja-JP" dirty="0" smtClean="0"/>
              <a:t>:</a:t>
            </a:r>
            <a:r>
              <a:rPr lang="ja-JP" altLang="en-US" dirty="0" smtClean="0"/>
              <a:t> </a:t>
            </a:r>
            <a:r>
              <a:rPr lang="en-US" altLang="ja-JP" smtClean="0"/>
              <a:t>(5/9)</a:t>
            </a:r>
            <a:endParaRPr kumimoji="1" lang="ja-JP" altLang="en-US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128</TotalTime>
  <Words>357</Words>
  <Application>Microsoft Office PowerPoint</Application>
  <PresentationFormat>画面に合わせる (4:3)</PresentationFormat>
  <Paragraphs>56</Paragraphs>
  <Slides>10</Slides>
  <Notes>0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10</vt:i4>
      </vt:variant>
    </vt:vector>
  </HeadingPairs>
  <TitlesOfParts>
    <vt:vector size="11" baseType="lpstr">
      <vt:lpstr>Office テーマ</vt:lpstr>
      <vt:lpstr>Day4 Problem C: Adaptive Time Slicing Quantization ～適応時分割量子化～</vt:lpstr>
      <vt:lpstr>問題</vt:lpstr>
      <vt:lpstr>量子化とは？</vt:lpstr>
      <vt:lpstr>解答(1)</vt:lpstr>
      <vt:lpstr>解答(2)</vt:lpstr>
      <vt:lpstr>解答(3)</vt:lpstr>
      <vt:lpstr>解答(4)</vt:lpstr>
      <vt:lpstr>注意点</vt:lpstr>
      <vt:lpstr>ジャッジ模範解答</vt:lpstr>
      <vt:lpstr>結果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Day2 Problem E: Memory Match ～神経衰弱～</dc:title>
  <dc:creator>hisayori</dc:creator>
  <cp:lastModifiedBy>hisayori</cp:lastModifiedBy>
  <cp:revision>30</cp:revision>
  <dcterms:created xsi:type="dcterms:W3CDTF">2008-08-30T06:14:17Z</dcterms:created>
  <dcterms:modified xsi:type="dcterms:W3CDTF">2008-09-15T04:35:51Z</dcterms:modified>
</cp:coreProperties>
</file>