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8" r:id="rId3"/>
    <p:sldId id="403" r:id="rId4"/>
    <p:sldId id="404" r:id="rId5"/>
    <p:sldId id="406" r:id="rId6"/>
    <p:sldId id="405" r:id="rId7"/>
    <p:sldId id="408" r:id="rId8"/>
    <p:sldId id="407" r:id="rId9"/>
    <p:sldId id="409" r:id="rId10"/>
    <p:sldId id="410" r:id="rId11"/>
    <p:sldId id="411" r:id="rId12"/>
    <p:sldId id="412" r:id="rId13"/>
    <p:sldId id="383" r:id="rId1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スタイル (淡色)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9" autoAdjust="0"/>
    <p:restoredTop sz="94604" autoAdjust="0"/>
  </p:normalViewPr>
  <p:slideViewPr>
    <p:cSldViewPr>
      <p:cViewPr varScale="1">
        <p:scale>
          <a:sx n="121" d="100"/>
          <a:sy n="121" d="100"/>
        </p:scale>
        <p:origin x="1632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5009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buSzPct val="50000"/>
              <a:buFont typeface="Wingdings" panose="05000000000000000000" pitchFamily="2" charset="2"/>
              <a:buChar char="p"/>
              <a:defRPr/>
            </a:lvl2pPr>
            <a:lvl4pPr marL="1600200" indent="-228600">
              <a:buSzPct val="50000"/>
              <a:buFont typeface="Wingdings" panose="05000000000000000000" pitchFamily="2" charset="2"/>
              <a:buChar char="p"/>
              <a:defRPr/>
            </a:lvl4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38750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2735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2851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2058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7058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012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4618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7219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692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3521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8"/>
            <a:ext cx="9144000" cy="685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F4124-DFD5-4E97-93A5-72EB5E976DFB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3984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742951"/>
            <a:ext cx="7772400" cy="1470025"/>
          </a:xfrm>
        </p:spPr>
        <p:txBody>
          <a:bodyPr>
            <a:normAutofit/>
          </a:bodyPr>
          <a:lstStyle/>
          <a:p>
            <a:r>
              <a:rPr kumimoji="1" lang="en-US" altLang="ja-JP" sz="54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F: </a:t>
            </a:r>
            <a:r>
              <a:rPr kumimoji="1" lang="ja-JP" altLang="en-US" sz="54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スタンプ集め</a:t>
            </a:r>
            <a:endParaRPr kumimoji="1" lang="ja-JP" altLang="en-US" sz="5400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356992"/>
            <a:ext cx="6400800" cy="2281808"/>
          </a:xfrm>
        </p:spPr>
        <p:txBody>
          <a:bodyPr>
            <a:normAutofit/>
          </a:bodyPr>
          <a:lstStyle/>
          <a:p>
            <a:r>
              <a:rPr lang="en-US" altLang="ja-JP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JAG </a:t>
            </a:r>
            <a:r>
              <a:rPr lang="ja-JP" altLang="en-US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模擬国内予選 </a:t>
            </a:r>
            <a:r>
              <a:rPr lang="en-US" altLang="ja-JP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2015</a:t>
            </a:r>
          </a:p>
          <a:p>
            <a:endParaRPr kumimoji="1" lang="en-US" altLang="ja-JP" sz="2700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4" name="サブタイトル 2"/>
          <p:cNvSpPr txBox="1">
            <a:spLocks/>
          </p:cNvSpPr>
          <p:nvPr/>
        </p:nvSpPr>
        <p:spPr>
          <a:xfrm>
            <a:off x="3491880" y="3645024"/>
            <a:ext cx="6400800" cy="22818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原案：保坂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解答：澤・保坂・水野・森・矢藤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解説：保坂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7039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525963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ja-JP" altLang="en-US" dirty="0" smtClean="0"/>
                  <a:t> 頂点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ja-JP" altLang="en-US" dirty="0" smtClean="0"/>
                  <a:t> 辺の有向グラフ</a:t>
                </a:r>
                <a:endParaRPr lang="en-US" altLang="ja-JP" dirty="0" smtClean="0"/>
              </a:p>
              <a:p>
                <a:r>
                  <a:rPr lang="ja-JP" altLang="en-US" dirty="0" smtClean="0"/>
                  <a:t>各辺には </a:t>
                </a:r>
                <a:r>
                  <a:rPr lang="en-US" altLang="ja-JP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  <a:cs typeface="DejaVu Sans Mono" panose="020B0609030804020204" pitchFamily="49" charset="0"/>
                  </a:rPr>
                  <a:t>a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  <a:cs typeface="DejaVu Sans Mono" panose="020B0609030804020204" pitchFamily="49" charset="0"/>
                  </a:rPr>
                  <a:t>(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)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[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]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+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*</a:t>
                </a:r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のいずれかの文字</a:t>
                </a:r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から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err="1" smtClean="0"/>
                  <a:t>まで</a:t>
                </a:r>
                <a:r>
                  <a:rPr lang="ja-JP" altLang="en-US" dirty="0" smtClean="0"/>
                  <a:t>辿って，通った辺の文字を順に並べて「正しい数式」を作れるか？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1≤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≤200</m:t>
                    </m:r>
                  </m:oMath>
                </a14:m>
                <a:endParaRPr kumimoji="1"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≤100,000</m:t>
                    </m:r>
                  </m:oMath>
                </a14:m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525963"/>
              </a:xfrm>
              <a:blipFill rotWithShape="0">
                <a:blip r:embed="rId2"/>
                <a:stretch>
                  <a:fillRect l="-1704" t="-1617" r="-185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861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「</a:t>
            </a:r>
            <a:r>
              <a:rPr kumimoji="1" lang="ja-JP" altLang="en-US" dirty="0" smtClean="0"/>
              <a:t>正しい数式」とは，以下の文法で定義される</a:t>
            </a:r>
            <a:r>
              <a:rPr kumimoji="1" lang="en-US" altLang="ja-JP" dirty="0" smtClean="0"/>
              <a:t> </a:t>
            </a:r>
            <a:r>
              <a:rPr kumimoji="1"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expression</a:t>
            </a:r>
          </a:p>
          <a:p>
            <a:endParaRPr lang="en-US" altLang="ja-JP" dirty="0" smtClean="0"/>
          </a:p>
          <a:p>
            <a:pPr marL="0" indent="0">
              <a:buNone/>
            </a:pP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expression</a:t>
            </a:r>
            <a:r>
              <a:rPr lang="en-US" altLang="ja-JP" dirty="0" smtClean="0"/>
              <a:t> </a:t>
            </a:r>
            <a:r>
              <a:rPr lang="ja-JP" altLang="en-US" dirty="0" smtClean="0"/>
              <a:t>→</a:t>
            </a:r>
            <a:r>
              <a:rPr lang="en-US" altLang="ja-JP" dirty="0" smtClean="0"/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</a:t>
            </a:r>
            <a:r>
              <a:rPr lang="en-US" altLang="ja-JP" dirty="0" smtClean="0"/>
              <a:t> |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expression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*</a:t>
            </a:r>
            <a:r>
              <a:rPr lang="en-US" altLang="ja-JP" dirty="0" smtClean="0"/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</a:t>
            </a:r>
          </a:p>
          <a:p>
            <a:pPr marL="0" indent="0">
              <a:buNone/>
            </a:pP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</a:t>
            </a:r>
            <a:r>
              <a:rPr lang="en-US" altLang="ja-JP" dirty="0" smtClean="0"/>
              <a:t> </a:t>
            </a:r>
            <a:r>
              <a:rPr lang="ja-JP" altLang="en-US" dirty="0" smtClean="0"/>
              <a:t>→</a:t>
            </a:r>
            <a:r>
              <a:rPr lang="en-US" altLang="ja-JP" dirty="0" smtClean="0"/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factor</a:t>
            </a:r>
            <a:r>
              <a:rPr lang="en-US" altLang="ja-JP" dirty="0" smtClean="0"/>
              <a:t> |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</a:t>
            </a:r>
            <a:r>
              <a:rPr lang="en-US" altLang="ja-JP" dirty="0" smtClean="0"/>
              <a:t> </a:t>
            </a:r>
            <a:r>
              <a:rPr lang="en-US" altLang="ja-JP" dirty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*</a:t>
            </a:r>
            <a:r>
              <a:rPr lang="en-US" altLang="ja-JP" dirty="0" smtClean="0"/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factor</a:t>
            </a:r>
          </a:p>
          <a:p>
            <a:pPr marL="0" indent="0">
              <a:buNone/>
            </a:pP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factor</a:t>
            </a:r>
            <a:r>
              <a:rPr lang="en-US" altLang="ja-JP" dirty="0" smtClean="0"/>
              <a:t> </a:t>
            </a:r>
            <a:r>
              <a:rPr lang="ja-JP" altLang="en-US" dirty="0" smtClean="0"/>
              <a:t>→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a</a:t>
            </a:r>
            <a:r>
              <a:rPr lang="en-US" altLang="ja-JP" dirty="0" smtClean="0"/>
              <a:t> |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(</a:t>
            </a:r>
            <a:r>
              <a:rPr lang="en-US" altLang="ja-JP" dirty="0" smtClean="0">
                <a:solidFill>
                  <a:srgbClr val="0070C0"/>
                </a:solidFill>
              </a:rPr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expression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)</a:t>
            </a:r>
            <a:r>
              <a:rPr lang="en-US" altLang="ja-JP" dirty="0" smtClean="0"/>
              <a:t> |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[</a:t>
            </a:r>
            <a:r>
              <a:rPr lang="en-US" altLang="ja-JP" dirty="0" smtClean="0">
                <a:solidFill>
                  <a:srgbClr val="0070C0"/>
                </a:solidFill>
              </a:rPr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expression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]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12166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簡単な場合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b="0" dirty="0" smtClean="0"/>
                  <a:t>もし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kumimoji="1" lang="ja-JP" altLang="en-US" dirty="0" smtClean="0"/>
                  <a:t> から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kumimoji="1" lang="ja-JP" altLang="en-US" dirty="0" smtClean="0"/>
                  <a:t> まで一本道だったら？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文字列が正しい数式かどうか判定するだけ</a:t>
                </a:r>
                <a:endParaRPr lang="en-US" altLang="ja-JP" dirty="0" smtClean="0"/>
              </a:p>
              <a:p>
                <a:pPr lvl="2"/>
                <a:r>
                  <a:rPr lang="ja-JP" altLang="en-US" dirty="0" smtClean="0"/>
                  <a:t>この場合が解けないと解けません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:r>
                  <a:rPr lang="ja-JP" altLang="en-US" dirty="0" smtClean="0"/>
                  <a:t>構文解析問題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国内予選頻出</a:t>
                </a:r>
                <a:endParaRPr lang="en-US" altLang="ja-JP" dirty="0" smtClean="0"/>
              </a:p>
              <a:p>
                <a:pPr lvl="2"/>
                <a:r>
                  <a:rPr kumimoji="1" lang="ja-JP" altLang="en-US" dirty="0" smtClean="0"/>
                  <a:t>再帰下降法などは既存の</a:t>
                </a:r>
                <a:r>
                  <a:rPr kumimoji="1" lang="ja-JP" altLang="en-US" dirty="0"/>
                  <a:t>資料</a:t>
                </a:r>
                <a:r>
                  <a:rPr kumimoji="1" lang="ja-JP" altLang="en-US" dirty="0" smtClean="0"/>
                  <a:t>で学習しておきましょう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40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方針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区間 </a:t>
                </a:r>
                <a:r>
                  <a:rPr lang="en-US" altLang="ja-JP" dirty="0" smtClean="0"/>
                  <a:t>DP</a:t>
                </a:r>
                <a:r>
                  <a:rPr kumimoji="1" lang="ja-JP" altLang="en-US" dirty="0" smtClean="0"/>
                  <a:t> による構文解析</a:t>
                </a:r>
                <a:endParaRPr kumimoji="1" lang="en-US" altLang="ja-JP" dirty="0" smtClean="0"/>
              </a:p>
              <a:p>
                <a:endParaRPr kumimoji="1" lang="en-US" altLang="ja-JP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文字目から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文字目までで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expression</a:t>
                </a:r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になっているか？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</a:t>
                </a:r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になっているか？ </a:t>
                </a:r>
                <a:r>
                  <a:rPr lang="en-US" altLang="ja-JP" dirty="0" smtClean="0"/>
                  <a:t>etc.</a:t>
                </a:r>
              </a:p>
              <a:p>
                <a:pPr marL="0" indent="0" algn="ctr">
                  <a:buNone/>
                </a:pP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156" r="-148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520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方針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区間 </a:t>
                </a:r>
                <a:r>
                  <a:rPr lang="en-US" altLang="ja-JP" dirty="0" smtClean="0"/>
                  <a:t>DP</a:t>
                </a:r>
                <a:r>
                  <a:rPr kumimoji="1" lang="ja-JP" altLang="en-US" dirty="0" smtClean="0"/>
                  <a:t> による構文解析</a:t>
                </a:r>
                <a:r>
                  <a:rPr lang="ja-JP" altLang="en-US" dirty="0" smtClean="0">
                    <a:solidFill>
                      <a:srgbClr val="FF0000"/>
                    </a:solidFill>
                  </a:rPr>
                  <a:t>の応用</a:t>
                </a:r>
                <a:endParaRPr kumimoji="1" lang="en-US" altLang="ja-JP" dirty="0" smtClean="0">
                  <a:solidFill>
                    <a:srgbClr val="FF0000"/>
                  </a:solidFill>
                </a:endParaRPr>
              </a:p>
              <a:p>
                <a:endParaRPr kumimoji="1" lang="en-US" altLang="ja-JP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文字目から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文字目までで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expression</a:t>
                </a:r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になっているか？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</a:t>
                </a:r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になっているか？ </a:t>
                </a:r>
                <a:r>
                  <a:rPr lang="en-US" altLang="ja-JP" dirty="0" smtClean="0"/>
                  <a:t>etc.</a:t>
                </a:r>
              </a:p>
              <a:p>
                <a:pPr marL="0" indent="0" algn="ctr">
                  <a:buNone/>
                </a:pPr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↓</a:t>
                </a:r>
                <a:endParaRPr kumimoji="1" lang="en-US" altLang="ja-JP" dirty="0" smtClean="0">
                  <a:solidFill>
                    <a:srgbClr val="FF0000"/>
                  </a:solidFill>
                </a:endParaRPr>
              </a:p>
              <a:p>
                <a:pPr marL="0" indent="0" algn="ctr">
                  <a:buNone/>
                </a:pPr>
                <a:r>
                  <a:rPr lang="ja-JP" altLang="en-US" dirty="0" smtClean="0">
                    <a:solidFill>
                      <a:srgbClr val="FF0000"/>
                    </a:solidFill>
                  </a:rPr>
                  <a:t>頂点</a:t>
                </a:r>
                <a:r>
                  <a:rPr lang="en-US" altLang="ja-JP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ja-JP" altLang="en-US" dirty="0" smtClean="0">
                    <a:solidFill>
                      <a:srgbClr val="FF0000"/>
                    </a:solidFill>
                  </a:rPr>
                  <a:t> から頂点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altLang="ja-JP" dirty="0" smtClean="0">
                    <a:solidFill>
                      <a:srgbClr val="FF0000"/>
                    </a:solidFill>
                  </a:rPr>
                  <a:t> </a:t>
                </a:r>
                <a:r>
                  <a:rPr lang="ja-JP" altLang="en-US" dirty="0" err="1" smtClean="0">
                    <a:solidFill>
                      <a:srgbClr val="FF0000"/>
                    </a:solidFill>
                  </a:rPr>
                  <a:t>まで</a:t>
                </a:r>
                <a:r>
                  <a:rPr lang="ja-JP" altLang="en-US" dirty="0" smtClean="0">
                    <a:solidFill>
                      <a:srgbClr val="FF0000"/>
                    </a:solidFill>
                  </a:rPr>
                  <a:t>辿って </a:t>
                </a:r>
                <a:r>
                  <a:rPr lang="en-US" altLang="ja-JP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expression</a:t>
                </a:r>
                <a:r>
                  <a:rPr lang="en-US" altLang="ja-JP" dirty="0" smtClean="0">
                    <a:solidFill>
                      <a:srgbClr val="FF0000"/>
                    </a:solidFill>
                  </a:rPr>
                  <a:t> </a:t>
                </a:r>
                <a:r>
                  <a:rPr lang="ja-JP" altLang="en-US" dirty="0" smtClean="0">
                    <a:solidFill>
                      <a:srgbClr val="FF0000"/>
                    </a:solidFill>
                  </a:rPr>
                  <a:t>になれるか？ </a:t>
                </a:r>
                <a:r>
                  <a:rPr lang="en-US" altLang="ja-JP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</a:t>
                </a:r>
                <a:r>
                  <a:rPr lang="en-US" altLang="ja-JP" dirty="0" smtClean="0">
                    <a:solidFill>
                      <a:srgbClr val="FF0000"/>
                    </a:solidFill>
                  </a:rPr>
                  <a:t> </a:t>
                </a:r>
                <a:r>
                  <a:rPr lang="ja-JP" altLang="en-US" dirty="0" smtClean="0">
                    <a:solidFill>
                      <a:srgbClr val="FF0000"/>
                    </a:solidFill>
                  </a:rPr>
                  <a:t>になれるか？</a:t>
                </a:r>
                <a:r>
                  <a:rPr lang="en-US" altLang="ja-JP" dirty="0" smtClean="0">
                    <a:solidFill>
                      <a:srgbClr val="FF0000"/>
                    </a:solidFill>
                  </a:rPr>
                  <a:t> etc.</a:t>
                </a:r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156" r="-148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106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ところ</a:t>
            </a:r>
            <a:r>
              <a:rPr lang="ja-JP" altLang="en-US" dirty="0"/>
              <a:t>で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式の「意味」はどうでもいいのでこういう文法だと思っても同じ</a:t>
            </a:r>
            <a:endParaRPr lang="en-US" altLang="ja-JP" dirty="0" smtClean="0"/>
          </a:p>
          <a:p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</a:t>
            </a:r>
            <a:r>
              <a:rPr lang="en-US" altLang="ja-JP" dirty="0" smtClean="0"/>
              <a:t> </a:t>
            </a:r>
            <a:r>
              <a:rPr lang="ja-JP" altLang="en-US" dirty="0" smtClean="0"/>
              <a:t>→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  <a:cs typeface="Times New Roman" panose="02020603050405020304" pitchFamily="18" charset="0"/>
              </a:rPr>
              <a:t>a</a:t>
            </a:r>
            <a:r>
              <a:rPr lang="en-US" altLang="ja-JP" dirty="0" smtClean="0"/>
              <a:t> |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</a:t>
            </a:r>
            <a:r>
              <a:rPr lang="en-US" altLang="ja-JP" dirty="0" smtClean="0"/>
              <a:t> </a:t>
            </a:r>
            <a:r>
              <a:rPr lang="en-US" altLang="ja-JP" dirty="0" smtClean="0">
                <a:latin typeface="Times New Roman" panose="02020603050405020304" pitchFamily="18" charset="0"/>
                <a:ea typeface="MigMix 2M" panose="020B0509020203020207" pitchFamily="49" charset="-128"/>
                <a:cs typeface="Times New Roman" panose="02020603050405020304" pitchFamily="18" charset="0"/>
              </a:rPr>
              <a:t>op</a:t>
            </a:r>
            <a:r>
              <a:rPr lang="en-US" altLang="ja-JP" dirty="0" smtClean="0"/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</a:t>
            </a:r>
            <a:r>
              <a:rPr lang="en-US" altLang="ja-JP" dirty="0" smtClean="0"/>
              <a:t> |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(</a:t>
            </a:r>
            <a:r>
              <a:rPr lang="en-US" altLang="ja-JP" dirty="0" smtClean="0">
                <a:solidFill>
                  <a:srgbClr val="0070C0"/>
                </a:solidFill>
              </a:rPr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)</a:t>
            </a:r>
            <a:r>
              <a:rPr lang="en-US" altLang="ja-JP" dirty="0" smtClean="0"/>
              <a:t> |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[</a:t>
            </a:r>
            <a:r>
              <a:rPr lang="en-US" altLang="ja-JP" dirty="0" smtClean="0">
                <a:solidFill>
                  <a:srgbClr val="0070C0"/>
                </a:solidFill>
              </a:rPr>
              <a:t>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expr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]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</a:t>
            </a:r>
            <a:r>
              <a:rPr lang="en-US" altLang="ja-JP" dirty="0" smtClean="0"/>
              <a:t> </a:t>
            </a:r>
            <a:r>
              <a:rPr lang="ja-JP" altLang="en-US" dirty="0" smtClean="0"/>
              <a:t>→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  <a:cs typeface="Times New Roman" panose="02020603050405020304" pitchFamily="18" charset="0"/>
              </a:rPr>
              <a:t>+</a:t>
            </a:r>
            <a:r>
              <a:rPr lang="en-US" altLang="ja-JP" dirty="0" smtClean="0"/>
              <a:t> | </a:t>
            </a:r>
            <a:r>
              <a:rPr lang="en-US" altLang="ja-JP" dirty="0" smtClean="0">
                <a:solidFill>
                  <a:srgbClr val="0070C0"/>
                </a:solidFill>
                <a:latin typeface="MigMix 2M" panose="020B0509020203020207" pitchFamily="49" charset="-128"/>
                <a:ea typeface="MigMix 2M" panose="020B0509020203020207" pitchFamily="49" charset="-128"/>
              </a:rPr>
              <a:t>*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85634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方針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≔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頂点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kumimoji="1" lang="ja-JP" altLang="en-US" dirty="0" smtClean="0"/>
                  <a:t> から頂点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kumimoji="1" lang="ja-JP" altLang="en-US" dirty="0" smtClean="0"/>
                  <a:t> まで辿って種類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になれるか？</a:t>
                </a:r>
                <a:endParaRPr kumimoji="1" lang="en-US" altLang="ja-JP" dirty="0" smtClean="0"/>
              </a:p>
              <a:p>
                <a:pPr lvl="1"/>
                <a:endParaRPr kumimoji="1" lang="en-US" altLang="ja-JP" dirty="0" smtClean="0"/>
              </a:p>
              <a:p>
                <a:endParaRPr lang="en-US" altLang="ja-JP" dirty="0"/>
              </a:p>
              <a:p>
                <a:r>
                  <a:rPr kumimoji="1" lang="ja-JP" altLang="en-US" dirty="0" smtClean="0"/>
                  <a:t>初期化：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r>
                  <a:rPr kumimoji="1" lang="ja-JP" altLang="en-US" dirty="0" smtClean="0"/>
                  <a:t> など</a:t>
                </a:r>
                <a:endParaRPr kumimoji="1" lang="en-US" altLang="ja-JP" dirty="0" smtClean="0"/>
              </a:p>
              <a:p>
                <a:r>
                  <a:rPr lang="ja-JP" altLang="en-US" dirty="0" smtClean="0"/>
                  <a:t>遷移：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 かつ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 かつ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 ならば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 など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617" r="-88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171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方針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≔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頂点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kumimoji="1" lang="ja-JP" altLang="en-US" dirty="0" smtClean="0"/>
                  <a:t> から頂点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kumimoji="1" lang="ja-JP" altLang="en-US" dirty="0" smtClean="0"/>
                  <a:t> まで辿って種類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になれるか？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>
                    <a:solidFill>
                      <a:srgbClr val="FF0000"/>
                    </a:solidFill>
                  </a:rPr>
                  <a:t>状態</a:t>
                </a:r>
                <a:r>
                  <a:rPr lang="en-US" altLang="ja-JP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ja-JP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ja-JP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ja-JP" dirty="0">
                    <a:solidFill>
                      <a:srgbClr val="FF0000"/>
                    </a:solidFill>
                  </a:rPr>
                  <a:t> </a:t>
                </a:r>
                <a:r>
                  <a:rPr lang="ja-JP" altLang="en-US" dirty="0" smtClean="0">
                    <a:solidFill>
                      <a:srgbClr val="FF0000"/>
                    </a:solidFill>
                  </a:rPr>
                  <a:t>個</a:t>
                </a:r>
                <a:endParaRPr kumimoji="1" lang="en-US" altLang="ja-JP" dirty="0" smtClean="0"/>
              </a:p>
              <a:p>
                <a:endParaRPr lang="en-US" altLang="ja-JP" dirty="0"/>
              </a:p>
              <a:p>
                <a:r>
                  <a:rPr kumimoji="1" lang="ja-JP" altLang="en-US" dirty="0" smtClean="0"/>
                  <a:t>初期化：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kumimoji="1" lang="en-US" altLang="ja-JP" b="0" i="1" dirty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r>
                  <a:rPr kumimoji="1" lang="ja-JP" altLang="en-US" dirty="0" smtClean="0"/>
                  <a:t> など</a:t>
                </a:r>
                <a:endParaRPr kumimoji="1" lang="en-US" altLang="ja-JP" dirty="0" smtClean="0"/>
              </a:p>
              <a:p>
                <a:r>
                  <a:rPr lang="ja-JP" altLang="en-US" dirty="0" smtClean="0"/>
                  <a:t>遷移：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</m:oMath>
                </a14:m>
                <a:r>
                  <a:rPr kumimoji="1" lang="ja-JP" altLang="en-US" dirty="0" smtClean="0">
                    <a:solidFill>
                      <a:schemeClr val="tx1"/>
                    </a:solidFill>
                  </a:rPr>
                  <a:t> かつ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d>
                  </m:oMath>
                </a14:m>
                <a:r>
                  <a:rPr kumimoji="1" lang="ja-JP" altLang="en-US" dirty="0" smtClean="0">
                    <a:solidFill>
                      <a:schemeClr val="tx1"/>
                    </a:solidFill>
                  </a:rPr>
                  <a:t> かつ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 ならば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</m:oMath>
                </a14:m>
                <a:r>
                  <a:rPr kumimoji="1"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]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 など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>
                    <a:solidFill>
                      <a:srgbClr val="FF0000"/>
                    </a:solidFill>
                  </a:rPr>
                  <a:t>遅そう</a:t>
                </a:r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617" r="-88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732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高速化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個繋げるのは大変そうなので，</a:t>
                </a:r>
                <a:r>
                  <a:rPr lang="en-US" altLang="ja-JP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</a:t>
                </a:r>
                <a:r>
                  <a:rPr lang="en-US" altLang="ja-JP" dirty="0" smtClean="0"/>
                  <a:t> </a:t>
                </a:r>
                <a:r>
                  <a:rPr lang="en-US" altLang="ja-JP" dirty="0" smtClean="0">
                    <a:latin typeface="Times New Roman" panose="02020603050405020304" pitchFamily="18" charset="0"/>
                    <a:ea typeface="MigMix 2M" panose="020B0509020203020207" pitchFamily="49" charset="-128"/>
                    <a:cs typeface="Times New Roman" panose="02020603050405020304" pitchFamily="18" charset="0"/>
                  </a:rPr>
                  <a:t>expr</a:t>
                </a:r>
                <a:r>
                  <a:rPr lang="ja-JP" altLang="en-US" dirty="0" smtClean="0"/>
                  <a:t> とかを繋げたものも用意する</a:t>
                </a:r>
                <a:endParaRPr kumimoji="1" lang="en-US" altLang="ja-JP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ja-JP" sz="2000" dirty="0" smtClean="0"/>
              </a:p>
              <a:p>
                <a:pPr marL="0" indent="0">
                  <a:buNone/>
                </a:pP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    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  <a:cs typeface="Times New Roman" panose="02020603050405020304" pitchFamily="18" charset="0"/>
                  </a:rPr>
                  <a:t>a</a:t>
                </a:r>
                <a:r>
                  <a:rPr lang="en-US" altLang="ja-JP" sz="2000" dirty="0"/>
                  <a:t> </a:t>
                </a:r>
                <a:r>
                  <a:rPr lang="en-US" altLang="ja-JP" sz="2000" dirty="0" smtClean="0"/>
                  <a:t> |  </a:t>
                </a:r>
                <a:r>
                  <a:rPr lang="en-US" altLang="ja-JP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:r>
                  <a:rPr lang="en-US" altLang="ja-JP" sz="2000" dirty="0"/>
                  <a:t> </a:t>
                </a:r>
                <a:r>
                  <a:rPr lang="en-US" altLang="ja-JP" sz="2000" dirty="0" err="1" smtClean="0">
                    <a:latin typeface="Times New Roman" panose="02020603050405020304" pitchFamily="18" charset="0"/>
                    <a:ea typeface="MigMix 2M" panose="020B0509020203020207" pitchFamily="49" charset="-128"/>
                    <a:cs typeface="Times New Roman" panose="02020603050405020304" pitchFamily="18" charset="0"/>
                  </a:rPr>
                  <a:t>op</a:t>
                </a:r>
                <a:r>
                  <a:rPr lang="en-US" altLang="ja-JP" sz="20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:r>
                  <a:rPr lang="en-US" altLang="ja-JP" sz="2000" dirty="0" smtClean="0"/>
                  <a:t>  |  </a:t>
                </a: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altLang="ja-JP" sz="2000" dirty="0" smtClean="0">
                    <a:solidFill>
                      <a:srgbClr val="0070C0"/>
                    </a:solidFill>
                  </a:rPr>
                  <a:t> </a:t>
                </a: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expr)</a:t>
                </a:r>
                <a:r>
                  <a:rPr lang="en-US" altLang="ja-JP" sz="2000" dirty="0" smtClean="0"/>
                  <a:t>  |  </a:t>
                </a: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[</a:t>
                </a:r>
                <a:r>
                  <a:rPr lang="en-US" altLang="ja-JP" sz="2000" dirty="0" smtClean="0">
                    <a:solidFill>
                      <a:srgbClr val="0070C0"/>
                    </a:solidFill>
                  </a:rPr>
                  <a:t> </a:t>
                </a: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expr]</a:t>
                </a:r>
                <a:endParaRPr lang="en-US" altLang="ja-JP" sz="2000" dirty="0"/>
              </a:p>
              <a:p>
                <a:pPr marL="0" indent="0">
                  <a:buNone/>
                </a:pPr>
                <a:r>
                  <a:rPr lang="en-US" altLang="ja-JP" sz="20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opexpr</a:t>
                </a:r>
                <a:r>
                  <a:rPr lang="en-US" altLang="ja-JP" sz="2000" dirty="0" smtClean="0"/>
                  <a:t>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 smtClean="0">
                    <a:latin typeface="Times New Roman" panose="02020603050405020304" pitchFamily="18" charset="0"/>
                    <a:ea typeface="MigMix 2M" panose="020B0509020203020207" pitchFamily="49" charset="-128"/>
                    <a:cs typeface="Times New Roman" panose="02020603050405020304" pitchFamily="18" charset="0"/>
                  </a:rPr>
                  <a:t>op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:endParaRPr lang="en-US" altLang="ja-JP" sz="2000" dirty="0"/>
              </a:p>
              <a:p>
                <a:pPr marL="0" indent="0">
                  <a:buNone/>
                </a:pPr>
                <a:r>
                  <a:rPr lang="en-US" altLang="ja-JP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altLang="ja-JP" sz="2000" dirty="0" smtClean="0"/>
                  <a:t>  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:r>
                  <a:rPr lang="en-US" altLang="ja-JP" sz="2000" dirty="0"/>
                  <a:t> </a:t>
                </a:r>
                <a:r>
                  <a:rPr lang="en-US" altLang="ja-JP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altLang="ja-JP" sz="2000" dirty="0"/>
              </a:p>
              <a:p>
                <a:pPr marL="0" indent="0">
                  <a:buNone/>
                </a:pPr>
                <a:r>
                  <a:rPr lang="en-US" altLang="ja-JP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]</a:t>
                </a:r>
                <a:r>
                  <a:rPr lang="en-US" altLang="ja-JP" sz="2000" dirty="0" smtClean="0"/>
                  <a:t>  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expr</a:t>
                </a:r>
                <a:r>
                  <a:rPr lang="en-US" altLang="ja-JP" sz="2000" dirty="0"/>
                  <a:t> </a:t>
                </a:r>
                <a:r>
                  <a:rPr lang="en-US" altLang="ja-JP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]</a:t>
                </a:r>
                <a:endParaRPr lang="en-US" altLang="ja-JP" sz="2000" dirty="0"/>
              </a:p>
              <a:p>
                <a:pPr marL="0" indent="0">
                  <a:buNone/>
                </a:pP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</a:t>
                </a:r>
                <a:r>
                  <a:rPr lang="en-US" altLang="ja-JP" sz="2000" dirty="0" smtClean="0"/>
                  <a:t>     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  <a:cs typeface="Times New Roman" panose="02020603050405020304" pitchFamily="18" charset="0"/>
                  </a:rPr>
                  <a:t>+</a:t>
                </a:r>
                <a:r>
                  <a:rPr lang="en-US" altLang="ja-JP" sz="2000" dirty="0"/>
                  <a:t> </a:t>
                </a:r>
                <a:r>
                  <a:rPr lang="en-US" altLang="ja-JP" sz="2000" dirty="0" smtClean="0"/>
                  <a:t> |  </a:t>
                </a:r>
                <a:r>
                  <a:rPr lang="en-US" altLang="ja-JP" sz="2000" dirty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*</a:t>
                </a:r>
              </a:p>
              <a:p>
                <a:pPr marL="0" indent="0">
                  <a:buNone/>
                </a:pP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altLang="ja-JP" sz="2000" dirty="0" smtClean="0"/>
                  <a:t>       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(</a:t>
                </a:r>
                <a:endParaRPr lang="en-US" altLang="ja-JP" sz="2000" dirty="0"/>
              </a:p>
              <a:p>
                <a:pPr marL="0" indent="0">
                  <a:buNone/>
                </a:pP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altLang="ja-JP" sz="2000" dirty="0" smtClean="0"/>
                  <a:t>       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]</a:t>
                </a:r>
                <a:endParaRPr lang="en-US" altLang="ja-JP" sz="2000" dirty="0"/>
              </a:p>
              <a:p>
                <a:pPr marL="0" indent="0">
                  <a:buNone/>
                </a:pP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[</a:t>
                </a:r>
                <a:r>
                  <a:rPr lang="en-US" altLang="ja-JP" sz="2000" dirty="0" smtClean="0"/>
                  <a:t>       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[</a:t>
                </a:r>
                <a:endParaRPr lang="en-US" altLang="ja-JP" sz="2000" dirty="0"/>
              </a:p>
              <a:p>
                <a:pPr marL="0" indent="0">
                  <a:buNone/>
                </a:pPr>
                <a:r>
                  <a:rPr lang="en-US" altLang="ja-JP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]           </a:t>
                </a:r>
                <a:r>
                  <a:rPr lang="ja-JP" altLang="en-US" sz="2000" dirty="0" smtClean="0"/>
                  <a:t>→</a:t>
                </a:r>
                <a:r>
                  <a:rPr lang="en-US" altLang="ja-JP" sz="2000" dirty="0" smtClean="0"/>
                  <a:t> </a:t>
                </a:r>
                <a:r>
                  <a:rPr lang="en-US" altLang="ja-JP" sz="2000" dirty="0" smtClean="0">
                    <a:solidFill>
                      <a:srgbClr val="0070C0"/>
                    </a:solidFill>
                    <a:latin typeface="MigMix 2M" panose="020B0509020203020207" pitchFamily="49" charset="-128"/>
                    <a:ea typeface="MigMix 2M" panose="020B0509020203020207" pitchFamily="49" charset="-128"/>
                  </a:rPr>
                  <a:t>]</a:t>
                </a:r>
                <a:endParaRPr lang="en-US" altLang="ja-JP" sz="2000" dirty="0"/>
              </a:p>
              <a:p>
                <a:pPr marL="0" indent="0">
                  <a:buNone/>
                </a:pP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741" t="-336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616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高速化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 をどういう順で埋めるか？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en-US" altLang="ja-JP" dirty="0"/>
                  <a:t> </a:t>
                </a:r>
                <a:r>
                  <a:rPr lang="en-US" altLang="ja-JP" dirty="0" smtClean="0"/>
                  <a:t>  </a:t>
                </a:r>
                <a:r>
                  <a:rPr lang="ja-JP" altLang="en-US" dirty="0" smtClean="0"/>
                  <a:t>→</a:t>
                </a:r>
                <a:r>
                  <a:rPr lang="en-US" altLang="ja-JP" dirty="0" smtClean="0"/>
                  <a:t> queue </a:t>
                </a:r>
                <a:r>
                  <a:rPr lang="ja-JP" altLang="en-US" dirty="0" smtClean="0"/>
                  <a:t>を使うとよい</a:t>
                </a:r>
                <a:endParaRPr lang="en-US" altLang="ja-JP" dirty="0" smtClean="0"/>
              </a:p>
              <a:p>
                <a:pPr lvl="1"/>
                <a:r>
                  <a:rPr kumimoji="1" lang="en-US" altLang="ja-JP" dirty="0" smtClean="0"/>
                  <a:t>BFS </a:t>
                </a:r>
                <a:r>
                  <a:rPr kumimoji="1" lang="ja-JP" altLang="en-US" dirty="0" err="1" smtClean="0"/>
                  <a:t>っぽく</a:t>
                </a:r>
                <a:r>
                  <a:rPr kumimoji="1" lang="ja-JP" altLang="en-US" dirty="0" smtClean="0"/>
                  <a:t>やる</a:t>
                </a:r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begChr m:val="["/>
                        <m:endChr m:val="]"/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が </a:t>
                </a:r>
                <a:r>
                  <a:rPr lang="en-US" altLang="ja-JP" dirty="0" smtClean="0"/>
                  <a:t>true </a:t>
                </a:r>
                <a:r>
                  <a:rPr lang="ja-JP" altLang="en-US" dirty="0" smtClean="0"/>
                  <a:t>になった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lang="ja-JP" altLang="en-US" dirty="0" smtClean="0"/>
                  <a:t>は</a:t>
                </a:r>
                <a:r>
                  <a:rPr lang="en-US" altLang="ja-JP" dirty="0" smtClean="0"/>
                  <a:t> push </a:t>
                </a:r>
                <a:r>
                  <a:rPr lang="ja-JP" altLang="en-US" dirty="0" smtClean="0"/>
                  <a:t>する</a:t>
                </a:r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 を</a:t>
                </a:r>
                <a:r>
                  <a:rPr kumimoji="1" lang="en-US" altLang="ja-JP" dirty="0" smtClean="0"/>
                  <a:t> pop </a:t>
                </a:r>
                <a:r>
                  <a:rPr kumimoji="1" lang="ja-JP" altLang="en-US" dirty="0" smtClean="0"/>
                  <a:t>したら，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(∗,∗,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 あるいは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(∗,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,∗)</m:t>
                    </m:r>
                  </m:oMath>
                </a14:m>
                <a:r>
                  <a:rPr kumimoji="1" lang="ja-JP" altLang="en-US" dirty="0" smtClean="0"/>
                  <a:t> の形の状態をすべて調べて </a:t>
                </a:r>
                <a:r>
                  <a:rPr lang="en-US" altLang="ja-JP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通り</a:t>
                </a:r>
                <a:r>
                  <a:rPr lang="en-US" altLang="ja-JP" dirty="0" smtClean="0"/>
                  <a:t>) </a:t>
                </a:r>
                <a:r>
                  <a:rPr kumimoji="1" lang="ja-JP" altLang="en-US" dirty="0" smtClean="0"/>
                  <a:t>新たに</a:t>
                </a:r>
                <a:r>
                  <a:rPr kumimoji="1" lang="en-US" altLang="ja-JP" dirty="0" smtClean="0"/>
                  <a:t> true </a:t>
                </a:r>
                <a:r>
                  <a:rPr kumimoji="1" lang="ja-JP" altLang="en-US" dirty="0" smtClean="0"/>
                  <a:t>になるものを探す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全体で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 時間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t="-161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282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教養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文脈自由文法の</a:t>
                </a:r>
                <a:r>
                  <a:rPr kumimoji="1" lang="en-US" altLang="ja-JP" dirty="0" smtClean="0"/>
                  <a:t> Chomsky </a:t>
                </a:r>
                <a:r>
                  <a:rPr kumimoji="1" lang="ja-JP" altLang="en-US" dirty="0" smtClean="0"/>
                  <a:t>標準形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以下</a:t>
                </a:r>
                <a:r>
                  <a:rPr lang="ja-JP" altLang="en-US" dirty="0" smtClean="0"/>
                  <a:t>の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種類の生成規則のみからなる文法</a:t>
                </a:r>
                <a:endParaRPr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→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𝐵𝐶</m:t>
                    </m:r>
                  </m:oMath>
                </a14:m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→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kumimoji="1" lang="ja-JP" altLang="en-US" dirty="0" smtClean="0"/>
                  <a:t>，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は終端記号</a:t>
                </a:r>
                <a:r>
                  <a:rPr lang="en-US" altLang="ja-JP" dirty="0"/>
                  <a:t> </a:t>
                </a:r>
                <a:r>
                  <a:rPr lang="en-US" altLang="ja-JP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文字</a:t>
                </a:r>
                <a:r>
                  <a:rPr kumimoji="1" lang="en-US" altLang="ja-JP" dirty="0" smtClean="0"/>
                  <a:t>)</a:t>
                </a:r>
              </a:p>
              <a:p>
                <a:pPr lvl="2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→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kumimoji="1" lang="ja-JP" altLang="en-US" dirty="0" smtClean="0"/>
                  <a:t>，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は開始記号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文脈自由文法は必ずこの形に変形できる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何かと便利</a:t>
                </a:r>
                <a:endParaRPr lang="en-US" altLang="ja-JP" dirty="0" smtClean="0"/>
              </a:p>
              <a:p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15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79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結果</a:t>
            </a:r>
            <a:endParaRPr kumimoji="1" lang="ja-JP" altLang="en-US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31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Accepted / Trying Teams / </a:t>
            </a:r>
            <a:r>
              <a:rPr lang="en-US" altLang="ja-JP" sz="31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Submissions</a:t>
            </a:r>
            <a:endParaRPr lang="en-US" altLang="ja-JP" sz="3100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lvl="1"/>
            <a:r>
              <a:rPr lang="en-US" altLang="ja-JP" dirty="0" smtClean="0"/>
              <a:t>5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/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5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/ </a:t>
            </a:r>
            <a:r>
              <a:rPr lang="en-US" altLang="ja-JP" dirty="0" smtClean="0"/>
              <a:t>7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r>
              <a:rPr lang="en-US" altLang="ja-JP" dirty="0" smtClean="0"/>
              <a:t>First Acceptance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lvl="1"/>
            <a:r>
              <a:rPr lang="en-US" altLang="ja-JP" dirty="0" err="1"/>
              <a:t>IIIlIIIllIIlIlIIllIlIllllllIII</a:t>
            </a:r>
            <a:r>
              <a:rPr lang="en-US" altLang="ja-JP" dirty="0"/>
              <a:t> </a:t>
            </a:r>
            <a:r>
              <a:rPr lang="en-US" altLang="ja-JP" dirty="0" smtClean="0"/>
              <a:t>(109:40)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7165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accent1"/>
          </a:solidFill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2842</TotalTime>
  <Words>428</Words>
  <Application>Microsoft Office PowerPoint</Application>
  <PresentationFormat>画面に合わせる (4:3)</PresentationFormat>
  <Paragraphs>89</Paragraphs>
  <Slides>13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23" baseType="lpstr">
      <vt:lpstr>MigMix 2M</vt:lpstr>
      <vt:lpstr>ＭＳ Ｐゴシック</vt:lpstr>
      <vt:lpstr>メイリオ</vt:lpstr>
      <vt:lpstr>Arial</vt:lpstr>
      <vt:lpstr>Calibri</vt:lpstr>
      <vt:lpstr>Cambria Math</vt:lpstr>
      <vt:lpstr>DejaVu Sans Mono</vt:lpstr>
      <vt:lpstr>Times New Roman</vt:lpstr>
      <vt:lpstr>Wingdings</vt:lpstr>
      <vt:lpstr>Office ​​テーマ</vt:lpstr>
      <vt:lpstr>F: スタンプ集め</vt:lpstr>
      <vt:lpstr>問題概要</vt:lpstr>
      <vt:lpstr>問題概要</vt:lpstr>
      <vt:lpstr>簡単な場合</vt:lpstr>
      <vt:lpstr>方針</vt:lpstr>
      <vt:lpstr>方針</vt:lpstr>
      <vt:lpstr>ところで</vt:lpstr>
      <vt:lpstr>方針</vt:lpstr>
      <vt:lpstr>方針</vt:lpstr>
      <vt:lpstr>高速化</vt:lpstr>
      <vt:lpstr>高速化</vt:lpstr>
      <vt:lpstr>教養</vt:lpstr>
      <vt:lpstr>結果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hos</dc:creator>
  <cp:lastModifiedBy>hos</cp:lastModifiedBy>
  <cp:revision>414</cp:revision>
  <dcterms:created xsi:type="dcterms:W3CDTF">2012-03-21T10:55:24Z</dcterms:created>
  <dcterms:modified xsi:type="dcterms:W3CDTF">2015-06-14T12:22:01Z</dcterms:modified>
</cp:coreProperties>
</file>