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sldIdLst>
    <p:sldId id="256" r:id="rId2"/>
    <p:sldId id="260" r:id="rId3"/>
    <p:sldId id="261" r:id="rId4"/>
    <p:sldId id="259" r:id="rId5"/>
    <p:sldId id="262" r:id="rId6"/>
    <p:sldId id="263" r:id="rId7"/>
    <p:sldId id="265" r:id="rId8"/>
    <p:sldId id="268" r:id="rId9"/>
    <p:sldId id="264" r:id="rId10"/>
    <p:sldId id="267" r:id="rId11"/>
    <p:sldId id="258" r:id="rId12"/>
    <p:sldId id="257" r:id="rId13"/>
  </p:sldIdLst>
  <p:sldSz cx="9144000" cy="6858000" type="screen4x3"/>
  <p:notesSz cx="6858000" cy="9144000"/>
  <p:embeddedFontLst>
    <p:embeddedFont>
      <p:font typeface="Comic Sans MS" pitchFamily="66" charset="0"/>
      <p:regular r:id="rId14"/>
      <p:bold r:id="rId15"/>
    </p:embeddedFont>
    <p:embeddedFont>
      <p:font typeface="Verdana" pitchFamily="34" charset="0"/>
      <p:regular r:id="rId16"/>
      <p:bold r:id="rId17"/>
      <p:italic r:id="rId18"/>
      <p:boldItalic r:id="rId19"/>
    </p:embeddedFont>
    <p:embeddedFont>
      <p:font typeface="Consolas" pitchFamily="49" charset="0"/>
      <p:regular r:id="rId20"/>
      <p:bold r:id="rId21"/>
      <p:italic r:id="rId22"/>
      <p:boldItalic r:id="rId23"/>
    </p:embeddedFont>
    <p:embeddedFont>
      <p:font typeface="YOzFontNP04" pitchFamily="2" charset="-128"/>
      <p:regular r:id="rId24"/>
      <p:bold r:id="rId25"/>
    </p:embeddedFont>
    <p:embeddedFont>
      <p:font typeface="Wingdings 2" pitchFamily="18" charset="2"/>
      <p:regular r:id="rId26"/>
    </p:embeddedFont>
    <p:embeddedFont>
      <p:font typeface="HGｺﾞｼｯｸM" pitchFamily="49" charset="-128"/>
      <p:regular r:id="rId27"/>
    </p:embeddedFont>
    <p:embeddedFont>
      <p:font typeface="Cambria Math" pitchFamily="18" charset="0"/>
      <p:regular r:id="rId28"/>
    </p:embeddedFont>
  </p:embeddedFontLst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スタイルなし、表のグリッド線なし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タイトル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22" name="サブタイトル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ja-JP" altLang="en-US" smtClean="0"/>
              <a:t>マスター サブタイトルの書式設定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20" name="フッター プレースホルダー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10" name="スライド番号プレースホルダー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円/楕円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正方形/長方形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0" name="正方形/長方形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円/楕円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5" name="コンテンツ プレースホルダー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6" name="正方形/長方形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8" name="正方形/長方形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9" name="フローチャート: 処理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フローチャート: 処理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ja-JP" altLang="en-US" smtClean="0"/>
              <a:t>マスター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パイ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円/楕円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ドーナツ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正方形/長方形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タイトル プレースホルダー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ja-JP" altLang="en-US" smtClean="0"/>
              <a:t>マスター タイトルの書式設定</a:t>
            </a:r>
            <a:endParaRPr kumimoji="0" lang="en-US"/>
          </a:p>
        </p:txBody>
      </p:sp>
      <p:sp>
        <p:nvSpPr>
          <p:cNvPr id="9" name="テキスト プレースホルダー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ja-JP" altLang="en-US" smtClean="0"/>
              <a:t>マスター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24" name="日付プレースホルダー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F640F19-92B6-4539-86DD-E6A63A9B0379}" type="datetimeFigureOut">
              <a:rPr kumimoji="1" lang="ja-JP" altLang="en-US" smtClean="0"/>
              <a:t>2010/6/27</a:t>
            </a:fld>
            <a:endParaRPr kumimoji="1" lang="ja-JP" altLang="en-US"/>
          </a:p>
        </p:txBody>
      </p:sp>
      <p:sp>
        <p:nvSpPr>
          <p:cNvPr id="10" name="フッター プレースホルダー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kumimoji="1" lang="ja-JP" altLang="en-US"/>
          </a:p>
        </p:txBody>
      </p:sp>
      <p:sp>
        <p:nvSpPr>
          <p:cNvPr id="22" name="スライド番号プレースホルダー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04ADC24-BF62-4784-A76E-B1AB925B2FD2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1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kumimoji="1" lang="en-US" altLang="ja-JP" sz="3200" dirty="0" smtClean="0"/>
              <a:t>Problem B:</a:t>
            </a:r>
            <a:r>
              <a:rPr kumimoji="1" lang="en-US" altLang="ja-JP" dirty="0" smtClean="0"/>
              <a:t/>
            </a:r>
            <a:br>
              <a:rPr kumimoji="1" lang="en-US" altLang="ja-JP" dirty="0" smtClean="0"/>
            </a:br>
            <a:r>
              <a:rPr kumimoji="1" lang="en-US" altLang="ja-JP" dirty="0" smtClean="0"/>
              <a:t>Moonlight Farm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ja-JP" dirty="0" smtClean="0"/>
              <a:t>Slides by Yusuke Izumi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2618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作物の一覧が与えられる．</a:t>
            </a:r>
          </a:p>
          <a:p>
            <a:r>
              <a:rPr lang="ja-JP" altLang="en-US" dirty="0" smtClean="0"/>
              <a:t>作物を「収入効率」の逆順に並べる．</a:t>
            </a:r>
          </a:p>
        </p:txBody>
      </p:sp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3655643"/>
              </p:ext>
            </p:extLst>
          </p:nvPr>
        </p:nvGraphicFramePr>
        <p:xfrm>
          <a:off x="2051719" y="2852936"/>
          <a:ext cx="6624737" cy="9144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40160"/>
                <a:gridCol w="432048"/>
                <a:gridCol w="4752529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収入効率</a:t>
                      </a:r>
                      <a:endParaRPr kumimoji="1" lang="ja-JP" altLang="en-US" sz="2400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=</a:t>
                      </a:r>
                      <a:endParaRPr kumimoji="1" lang="ja-JP" altLang="en-US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ひとつの種から得られる全収入</a:t>
                      </a:r>
                      <a:endParaRPr kumimoji="1" lang="ja-JP" altLang="en-US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最後の実が成るまでにかかる時間</a:t>
                      </a:r>
                      <a:endParaRPr kumimoji="1" lang="ja-JP" alt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33034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問題文をよく読んで整理する．</a:t>
            </a:r>
            <a:endParaRPr kumimoji="1" lang="en-US" altLang="ja-JP" dirty="0" smtClean="0"/>
          </a:p>
          <a:p>
            <a:r>
              <a:rPr lang="ja-JP" altLang="en-US" dirty="0" smtClean="0"/>
              <a:t>無駄な</a:t>
            </a:r>
            <a:r>
              <a:rPr lang="ja-JP" altLang="en-US" dirty="0"/>
              <a:t>情報</a:t>
            </a:r>
            <a:r>
              <a:rPr lang="ja-JP" altLang="en-US" dirty="0" smtClean="0"/>
              <a:t>に振り回されない．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4130156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作物の周期</a:t>
            </a:r>
            <a:endParaRPr kumimoji="1" lang="ja-JP" altLang="en-US" dirty="0"/>
          </a:p>
        </p:txBody>
      </p:sp>
      <p:sp>
        <p:nvSpPr>
          <p:cNvPr id="5" name="円/楕円 4"/>
          <p:cNvSpPr/>
          <p:nvPr/>
        </p:nvSpPr>
        <p:spPr>
          <a:xfrm>
            <a:off x="1259632" y="2570558"/>
            <a:ext cx="720080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sz="2400" dirty="0"/>
              <a:t>種</a:t>
            </a:r>
            <a:endParaRPr kumimoji="1" lang="ja-JP" altLang="en-US" sz="2400" dirty="0"/>
          </a:p>
        </p:txBody>
      </p:sp>
      <p:sp>
        <p:nvSpPr>
          <p:cNvPr id="6" name="円/楕円 5"/>
          <p:cNvSpPr/>
          <p:nvPr/>
        </p:nvSpPr>
        <p:spPr>
          <a:xfrm>
            <a:off x="2642186" y="2570558"/>
            <a:ext cx="720080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/>
              <a:t>芽</a:t>
            </a:r>
            <a:endParaRPr kumimoji="1" lang="ja-JP" altLang="en-US" sz="2400" dirty="0"/>
          </a:p>
        </p:txBody>
      </p:sp>
      <p:sp>
        <p:nvSpPr>
          <p:cNvPr id="7" name="円/楕円 6"/>
          <p:cNvSpPr/>
          <p:nvPr/>
        </p:nvSpPr>
        <p:spPr>
          <a:xfrm>
            <a:off x="4024740" y="2570558"/>
            <a:ext cx="720080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rtlCol="0" anchor="ctr"/>
          <a:lstStyle/>
          <a:p>
            <a:pPr algn="ctr"/>
            <a:r>
              <a:rPr kumimoji="1" lang="ja-JP" altLang="en-US" sz="2000" dirty="0" smtClean="0"/>
              <a:t>若葉</a:t>
            </a:r>
            <a:endParaRPr kumimoji="1" lang="ja-JP" altLang="en-US" sz="2000" dirty="0"/>
          </a:p>
        </p:txBody>
      </p:sp>
      <p:sp>
        <p:nvSpPr>
          <p:cNvPr id="8" name="円/楕円 7"/>
          <p:cNvSpPr/>
          <p:nvPr/>
        </p:nvSpPr>
        <p:spPr>
          <a:xfrm>
            <a:off x="5407294" y="2570558"/>
            <a:ext cx="720080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/>
              <a:t>葉</a:t>
            </a:r>
            <a:endParaRPr kumimoji="1" lang="ja-JP" altLang="en-US" sz="2400" dirty="0"/>
          </a:p>
        </p:txBody>
      </p:sp>
      <p:sp>
        <p:nvSpPr>
          <p:cNvPr id="9" name="円/楕円 8"/>
          <p:cNvSpPr/>
          <p:nvPr/>
        </p:nvSpPr>
        <p:spPr>
          <a:xfrm>
            <a:off x="6789848" y="2570558"/>
            <a:ext cx="720080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/>
              <a:t>花</a:t>
            </a:r>
            <a:endParaRPr kumimoji="1" lang="ja-JP" altLang="en-US" sz="2400" dirty="0"/>
          </a:p>
        </p:txBody>
      </p:sp>
      <p:sp>
        <p:nvSpPr>
          <p:cNvPr id="10" name="円/楕円 9"/>
          <p:cNvSpPr/>
          <p:nvPr/>
        </p:nvSpPr>
        <p:spPr>
          <a:xfrm>
            <a:off x="8172400" y="2570556"/>
            <a:ext cx="720080" cy="720080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ja-JP" altLang="en-US" sz="2400" dirty="0" smtClean="0"/>
              <a:t>実</a:t>
            </a:r>
            <a:endParaRPr kumimoji="1" lang="ja-JP" altLang="en-US" sz="2400" dirty="0"/>
          </a:p>
        </p:txBody>
      </p:sp>
      <p:cxnSp>
        <p:nvCxnSpPr>
          <p:cNvPr id="12" name="直線矢印コネクタ 11"/>
          <p:cNvCxnSpPr>
            <a:stCxn id="5" idx="6"/>
            <a:endCxn id="6" idx="2"/>
          </p:cNvCxnSpPr>
          <p:nvPr/>
        </p:nvCxnSpPr>
        <p:spPr>
          <a:xfrm>
            <a:off x="1979712" y="2930598"/>
            <a:ext cx="662474" cy="0"/>
          </a:xfrm>
          <a:prstGeom prst="straightConnector1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3" name="直線矢印コネクタ 12"/>
          <p:cNvCxnSpPr>
            <a:stCxn id="6" idx="6"/>
            <a:endCxn id="7" idx="2"/>
          </p:cNvCxnSpPr>
          <p:nvPr/>
        </p:nvCxnSpPr>
        <p:spPr>
          <a:xfrm>
            <a:off x="3362266" y="2930598"/>
            <a:ext cx="662474" cy="0"/>
          </a:xfrm>
          <a:prstGeom prst="straightConnector1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>
            <a:stCxn id="7" idx="6"/>
            <a:endCxn id="8" idx="2"/>
          </p:cNvCxnSpPr>
          <p:nvPr/>
        </p:nvCxnSpPr>
        <p:spPr>
          <a:xfrm>
            <a:off x="4744820" y="2930598"/>
            <a:ext cx="662474" cy="0"/>
          </a:xfrm>
          <a:prstGeom prst="straightConnector1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直線矢印コネクタ 18"/>
          <p:cNvCxnSpPr>
            <a:stCxn id="8" idx="6"/>
            <a:endCxn id="9" idx="2"/>
          </p:cNvCxnSpPr>
          <p:nvPr/>
        </p:nvCxnSpPr>
        <p:spPr>
          <a:xfrm>
            <a:off x="6127374" y="2930598"/>
            <a:ext cx="662474" cy="0"/>
          </a:xfrm>
          <a:prstGeom prst="straightConnector1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stCxn id="9" idx="6"/>
            <a:endCxn id="10" idx="2"/>
          </p:cNvCxnSpPr>
          <p:nvPr/>
        </p:nvCxnSpPr>
        <p:spPr>
          <a:xfrm flipV="1">
            <a:off x="7509928" y="2930596"/>
            <a:ext cx="662472" cy="2"/>
          </a:xfrm>
          <a:prstGeom prst="straightConnector1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テキスト ボックス 26"/>
          <p:cNvSpPr txBox="1"/>
          <p:nvPr/>
        </p:nvSpPr>
        <p:spPr>
          <a:xfrm>
            <a:off x="2077552" y="2339725"/>
            <a:ext cx="466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A</a:t>
            </a:r>
            <a:r>
              <a:rPr kumimoji="1" lang="en-US" altLang="ja-JP" sz="2400" baseline="-25000" dirty="0" smtClean="0"/>
              <a:t>i</a:t>
            </a:r>
            <a:endParaRPr kumimoji="1" lang="ja-JP" altLang="en-US" sz="2400" dirty="0"/>
          </a:p>
        </p:txBody>
      </p:sp>
      <p:sp>
        <p:nvSpPr>
          <p:cNvPr id="28" name="テキスト ボックス 27"/>
          <p:cNvSpPr txBox="1"/>
          <p:nvPr/>
        </p:nvSpPr>
        <p:spPr>
          <a:xfrm>
            <a:off x="3475334" y="2339725"/>
            <a:ext cx="436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B</a:t>
            </a:r>
            <a:r>
              <a:rPr kumimoji="1" lang="en-US" altLang="ja-JP" sz="2400" baseline="-25000" dirty="0" smtClean="0"/>
              <a:t>i</a:t>
            </a:r>
            <a:endParaRPr kumimoji="1" lang="ja-JP" altLang="en-US" sz="24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4857888" y="2339722"/>
            <a:ext cx="4363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err="1" smtClean="0"/>
              <a:t>C</a:t>
            </a:r>
            <a:r>
              <a:rPr kumimoji="1" lang="en-US" altLang="ja-JP" sz="2400" baseline="-25000" dirty="0" err="1" smtClean="0"/>
              <a:t>i</a:t>
            </a:r>
            <a:endParaRPr kumimoji="1" lang="ja-JP" altLang="en-US" sz="2400" dirty="0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6226015" y="2339721"/>
            <a:ext cx="465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D</a:t>
            </a:r>
            <a:r>
              <a:rPr kumimoji="1" lang="en-US" altLang="ja-JP" sz="2400" baseline="-25000" dirty="0" smtClean="0"/>
              <a:t>i</a:t>
            </a:r>
            <a:endParaRPr kumimoji="1" lang="ja-JP" altLang="en-US" sz="24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7623797" y="2339720"/>
            <a:ext cx="4347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err="1" smtClean="0"/>
              <a:t>E</a:t>
            </a:r>
            <a:r>
              <a:rPr kumimoji="1" lang="en-US" altLang="ja-JP" sz="2400" baseline="-25000" dirty="0" err="1" smtClean="0"/>
              <a:t>i</a:t>
            </a:r>
            <a:endParaRPr kumimoji="1" lang="ja-JP" altLang="en-US" sz="2400" dirty="0"/>
          </a:p>
        </p:txBody>
      </p:sp>
      <p:sp>
        <p:nvSpPr>
          <p:cNvPr id="45" name="テキスト ボックス 44"/>
          <p:cNvSpPr txBox="1"/>
          <p:nvPr/>
        </p:nvSpPr>
        <p:spPr>
          <a:xfrm>
            <a:off x="6178307" y="1268760"/>
            <a:ext cx="2097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000" dirty="0" smtClean="0"/>
              <a:t>(</a:t>
            </a:r>
            <a:r>
              <a:rPr lang="en-US" altLang="ja-JP" sz="2000" dirty="0" err="1" smtClean="0"/>
              <a:t>M</a:t>
            </a:r>
            <a:r>
              <a:rPr lang="en-US" altLang="ja-JP" sz="2000" baseline="-25000" dirty="0" err="1" smtClean="0"/>
              <a:t>i</a:t>
            </a:r>
            <a:r>
              <a:rPr lang="en-US" altLang="ja-JP" sz="2000" dirty="0" smtClean="0"/>
              <a:t> −</a:t>
            </a:r>
            <a:r>
              <a:rPr lang="en-US" altLang="ja-JP" sz="2000" dirty="0" smtClean="0"/>
              <a:t> 1) </a:t>
            </a:r>
            <a:r>
              <a:rPr lang="ja-JP" altLang="en-US" sz="2000" dirty="0" smtClean="0"/>
              <a:t>期目まで</a:t>
            </a:r>
            <a:endParaRPr kumimoji="1" lang="ja-JP" altLang="en-US" sz="2000" dirty="0"/>
          </a:p>
        </p:txBody>
      </p:sp>
      <p:cxnSp>
        <p:nvCxnSpPr>
          <p:cNvPr id="109" name="曲線コネクタ 108"/>
          <p:cNvCxnSpPr>
            <a:stCxn id="10" idx="0"/>
          </p:cNvCxnSpPr>
          <p:nvPr/>
        </p:nvCxnSpPr>
        <p:spPr>
          <a:xfrm rot="16200000" flipV="1">
            <a:off x="7416519" y="1454634"/>
            <a:ext cx="849290" cy="1382553"/>
          </a:xfrm>
          <a:prstGeom prst="curvedConnector2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1" name="曲線コネクタ 110"/>
          <p:cNvCxnSpPr>
            <a:endCxn id="8" idx="0"/>
          </p:cNvCxnSpPr>
          <p:nvPr/>
        </p:nvCxnSpPr>
        <p:spPr>
          <a:xfrm rot="10800000" flipV="1">
            <a:off x="5767335" y="1721264"/>
            <a:ext cx="1382553" cy="849293"/>
          </a:xfrm>
          <a:prstGeom prst="curvedConnector2">
            <a:avLst/>
          </a:prstGeom>
          <a:ln>
            <a:headEnd type="none" w="med" len="med"/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1" name="直線矢印コネクタ 120"/>
          <p:cNvCxnSpPr>
            <a:stCxn id="10" idx="4"/>
            <a:endCxn id="123" idx="0"/>
          </p:cNvCxnSpPr>
          <p:nvPr/>
        </p:nvCxnSpPr>
        <p:spPr>
          <a:xfrm>
            <a:off x="8532440" y="3290636"/>
            <a:ext cx="5777" cy="1198293"/>
          </a:xfrm>
          <a:prstGeom prst="straightConnector1">
            <a:avLst/>
          </a:prstGeom>
          <a:ln>
            <a:tailEnd type="triangle" w="lg" len="lg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23" name="円/楕円 122"/>
          <p:cNvSpPr/>
          <p:nvPr/>
        </p:nvSpPr>
        <p:spPr>
          <a:xfrm>
            <a:off x="8178177" y="4488929"/>
            <a:ext cx="720080" cy="720080"/>
          </a:xfrm>
          <a:prstGeom prst="ellipse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/>
              <a:t>枯</a:t>
            </a:r>
            <a:endParaRPr kumimoji="1" lang="ja-JP" altLang="en-US" sz="2400" dirty="0"/>
          </a:p>
        </p:txBody>
      </p:sp>
      <p:sp>
        <p:nvSpPr>
          <p:cNvPr id="125" name="テキスト ボックス 124"/>
          <p:cNvSpPr txBox="1"/>
          <p:nvPr/>
        </p:nvSpPr>
        <p:spPr>
          <a:xfrm>
            <a:off x="7380312" y="3689727"/>
            <a:ext cx="10486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altLang="ja-JP" sz="2000" dirty="0" err="1" smtClean="0"/>
              <a:t>M</a:t>
            </a:r>
            <a:r>
              <a:rPr lang="en-US" altLang="ja-JP" sz="2000" baseline="-25000" dirty="0" err="1" smtClean="0"/>
              <a:t>i</a:t>
            </a:r>
            <a:r>
              <a:rPr lang="en-US" altLang="ja-JP" sz="2000" dirty="0" smtClean="0"/>
              <a:t> </a:t>
            </a:r>
            <a:r>
              <a:rPr lang="ja-JP" altLang="en-US" sz="2000" dirty="0" smtClean="0"/>
              <a:t>期目</a:t>
            </a:r>
            <a:endParaRPr kumimoji="1" lang="ja-JP" altLang="en-US" sz="2000" dirty="0"/>
          </a:p>
        </p:txBody>
      </p:sp>
      <p:sp>
        <p:nvSpPr>
          <p:cNvPr id="12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435608" y="4488929"/>
            <a:ext cx="7498080" cy="1759472"/>
          </a:xfrm>
        </p:spPr>
        <p:txBody>
          <a:bodyPr/>
          <a:lstStyle/>
          <a:p>
            <a:r>
              <a:rPr lang="en-US" altLang="ja-JP" dirty="0" smtClean="0"/>
              <a:t>A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～ </a:t>
            </a:r>
            <a:r>
              <a:rPr lang="en-US" altLang="ja-JP" dirty="0" err="1" smtClean="0"/>
              <a:t>E</a:t>
            </a:r>
            <a:r>
              <a:rPr lang="en-US" altLang="ja-JP" baseline="-25000" dirty="0" err="1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は時間</a:t>
            </a:r>
            <a:endParaRPr lang="en-US" altLang="ja-JP" dirty="0" smtClean="0"/>
          </a:p>
          <a:p>
            <a:r>
              <a:rPr lang="ja-JP" altLang="en-US" dirty="0" smtClean="0"/>
              <a:t>実は一度に </a:t>
            </a:r>
            <a:r>
              <a:rPr lang="en-US" altLang="ja-JP" dirty="0" smtClean="0"/>
              <a:t>F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個成る</a:t>
            </a:r>
          </a:p>
          <a:p>
            <a:r>
              <a:rPr lang="ja-JP" altLang="en-US" dirty="0" smtClean="0"/>
              <a:t>実は </a:t>
            </a:r>
            <a:r>
              <a:rPr lang="en-US" altLang="ja-JP" dirty="0" smtClean="0"/>
              <a:t>1 </a:t>
            </a:r>
            <a:r>
              <a:rPr lang="ja-JP" altLang="en-US" dirty="0" smtClean="0"/>
              <a:t>個あたり </a:t>
            </a:r>
            <a:r>
              <a:rPr lang="en-US" altLang="ja-JP" dirty="0" smtClean="0"/>
              <a:t>S</a:t>
            </a:r>
            <a:r>
              <a:rPr lang="en-US" altLang="ja-JP" baseline="-25000" dirty="0" smtClean="0"/>
              <a:t>i</a:t>
            </a:r>
            <a:r>
              <a:rPr lang="en-US" altLang="ja-JP" dirty="0" smtClean="0"/>
              <a:t> </a:t>
            </a:r>
            <a:r>
              <a:rPr lang="ja-JP" altLang="en-US" dirty="0" smtClean="0"/>
              <a:t>で売れる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25375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 smtClean="0"/>
              <a:t>作物の収入効率</a:t>
            </a:r>
            <a:endParaRPr kumimoji="1" lang="ja-JP" alt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kumimoji="1" lang="ja-JP" altLang="en-US" dirty="0" smtClean="0"/>
                  <a:t>収入</a:t>
                </a:r>
              </a:p>
              <a:p>
                <a:pPr lvl="1"/>
                <a:r>
                  <a:rPr kumimoji="1" lang="ja-JP" altLang="en-US" b="0" dirty="0" smtClean="0"/>
                  <a:t>一周期ごとの売値は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ja-JP" altLang="en-US" dirty="0"/>
                  <a:t>．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これが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周期あって，種の価格が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なので，</a:t>
                </a:r>
                <a:r>
                  <a:rPr kumimoji="1" lang="ja-JP" altLang="en-US" dirty="0" smtClean="0"/>
                  <a:t>収入</a:t>
                </a:r>
                <a:r>
                  <a:rPr lang="ja-JP" altLang="en-US" dirty="0" smtClean="0"/>
                  <a:t>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𝑆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𝐹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−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．</a:t>
                </a:r>
                <a:endParaRPr kumimoji="1" lang="en-US" altLang="ja-JP" dirty="0" smtClean="0"/>
              </a:p>
              <a:p>
                <a:r>
                  <a:rPr kumimoji="1" lang="ja-JP" altLang="en-US" dirty="0" smtClean="0"/>
                  <a:t>時間</a:t>
                </a:r>
                <a:endParaRPr kumimoji="1" lang="en-US" altLang="ja-JP" dirty="0" smtClean="0"/>
              </a:p>
              <a:p>
                <a:pPr lvl="1"/>
                <a:r>
                  <a:rPr kumimoji="1" lang="ja-JP" altLang="en-US" dirty="0" smtClean="0"/>
                  <a:t>種から葉になるまで</a:t>
                </a:r>
                <a:r>
                  <a:rPr kumimoji="1"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．</a:t>
                </a:r>
              </a:p>
              <a:p>
                <a:pPr lvl="1"/>
                <a:r>
                  <a:rPr lang="ja-JP" altLang="en-US" dirty="0" smtClean="0"/>
                  <a:t>葉から実が成るまで</a:t>
                </a:r>
                <a:r>
                  <a:rPr lang="en-US" altLang="ja-JP" dirty="0" smtClean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𝐷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．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種</a:t>
                </a:r>
                <a:r>
                  <a:rPr lang="ja-JP" altLang="en-US" dirty="0">
                    <a:sym typeface="Wingdings" pitchFamily="2" charset="2"/>
                  </a:rPr>
                  <a:t>から</a:t>
                </a:r>
                <a:r>
                  <a:rPr lang="ja-JP" altLang="en-US" dirty="0" smtClean="0"/>
                  <a:t>葉までの過程は </a:t>
                </a:r>
                <a:r>
                  <a:rPr lang="en-US" altLang="ja-JP" dirty="0" smtClean="0"/>
                  <a:t>1 </a:t>
                </a:r>
                <a:r>
                  <a:rPr lang="ja-JP" altLang="en-US" dirty="0" smtClean="0"/>
                  <a:t>回だけで，葉から実までの過程は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/>
                          </a:rPr>
                          <m:t>𝑀</m:t>
                        </m:r>
                      </m:e>
                      <m:sub>
                        <m:r>
                          <a:rPr lang="en-US" altLang="ja-JP" i="1">
                            <a:latin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 回ある．</a:t>
                </a:r>
              </a:p>
              <a:p>
                <a:pPr lvl="1"/>
                <a:r>
                  <a:rPr kumimoji="1" lang="ja-JP" altLang="en-US" dirty="0" smtClean="0"/>
                  <a:t>全体では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𝐴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𝐵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𝐶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+(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𝐷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+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</a:rPr>
                          <m:t>𝐸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</a:rPr>
                          <m:t>𝑖</m:t>
                        </m:r>
                      </m:sub>
                    </m:sSub>
                    <m:r>
                      <a:rPr kumimoji="1" lang="en-US" altLang="ja-JP" b="0" i="1" smtClean="0">
                        <a:latin typeface="Cambria Math"/>
                      </a:rPr>
                      <m:t>)</m:t>
                    </m:r>
                    <m:r>
                      <a:rPr kumimoji="1" lang="en-US" altLang="ja-JP" b="0" i="1" smtClean="0">
                        <a:latin typeface="Cambria Math"/>
                        <a:ea typeface="Cambria Math"/>
                      </a:rPr>
                      <m:t>×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𝑀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/>
                            <a:ea typeface="Cambria Math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．</a:t>
                </a:r>
                <a:endParaRPr kumimoji="1" lang="ja-JP" altLang="en-US" dirty="0"/>
              </a:p>
            </p:txBody>
          </p:sp>
        </mc:Choice>
        <mc:Fallback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3304" r="-130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33152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まとめると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作物を以下の基準に沿って並べ替える．</a:t>
            </a:r>
            <a:endParaRPr lang="en-US" altLang="ja-JP" dirty="0" smtClean="0"/>
          </a:p>
          <a:p>
            <a:pPr lvl="1"/>
            <a:r>
              <a:rPr lang="ja-JP" altLang="en-US" dirty="0" smtClean="0"/>
              <a:t>収入効率の降順</a:t>
            </a:r>
            <a:endParaRPr lang="en-US" altLang="ja-JP" dirty="0" smtClean="0"/>
          </a:p>
          <a:p>
            <a:pPr lvl="1">
              <a:spcBef>
                <a:spcPts val="9900"/>
              </a:spcBef>
            </a:pPr>
            <a:r>
              <a:rPr lang="ja-JP" altLang="en-US" dirty="0"/>
              <a:t>名前</a:t>
            </a:r>
            <a:r>
              <a:rPr lang="ja-JP" altLang="en-US" dirty="0" smtClean="0"/>
              <a:t>の昇順</a:t>
            </a:r>
            <a:endParaRPr lang="en-US" altLang="ja-JP" dirty="0" smtClean="0"/>
          </a:p>
          <a:p>
            <a:pPr>
              <a:spcBef>
                <a:spcPts val="2400"/>
              </a:spcBef>
            </a:pPr>
            <a:r>
              <a:rPr lang="ja-JP" altLang="en-US" dirty="0" smtClean="0"/>
              <a:t>構造体のソートが必要になる．</a:t>
            </a:r>
            <a:endParaRPr lang="en-US" altLang="ja-JP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テキスト ボックス 3"/>
              <p:cNvSpPr txBox="1"/>
              <p:nvPr/>
            </p:nvSpPr>
            <p:spPr>
              <a:xfrm>
                <a:off x="2699792" y="2564904"/>
                <a:ext cx="5112938" cy="97821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1" lang="en-US" altLang="ja-JP" sz="2800" i="1" smtClean="0">
                              <a:latin typeface="Cambria Math" pitchFamily="18" charset="0"/>
                              <a:ea typeface="Cambria Math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𝑆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kumimoji="1" lang="en-US" altLang="ja-JP" sz="2800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 pitchFamily="18" charset="0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r>
                            <a:rPr kumimoji="1" lang="en-US" altLang="ja-JP" sz="2800" b="0" i="1" smtClean="0">
                              <a:latin typeface="Cambria Math"/>
                              <a:ea typeface="Cambria Math" pitchFamily="18" charset="0"/>
                            </a:rPr>
                            <m:t>(</m:t>
                          </m:r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kumimoji="1" lang="en-US" altLang="ja-JP" sz="2800" b="0" i="1" smtClean="0">
                              <a:latin typeface="Cambria Math"/>
                              <a:ea typeface="Cambria Math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kumimoji="1" lang="en-US" altLang="ja-JP" sz="2800" b="0" i="1" smtClean="0">
                              <a:latin typeface="Cambria Math"/>
                              <a:ea typeface="Cambria Math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𝐶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kumimoji="1" lang="en-US" altLang="ja-JP" sz="2800" b="0" i="1" smtClean="0">
                              <a:latin typeface="Cambria Math"/>
                              <a:ea typeface="Cambria Math" pitchFamily="18" charset="0"/>
                            </a:rPr>
                            <m:t>)</m:t>
                          </m:r>
                          <m:r>
                            <a:rPr kumimoji="1" lang="en-US" altLang="ja-JP" sz="2800" b="0" i="1" smtClean="0">
                              <a:latin typeface="Cambria Math" pitchFamily="18" charset="0"/>
                              <a:ea typeface="Cambria Math" pitchFamily="18" charset="0"/>
                            </a:rPr>
                            <m:t> </m:t>
                          </m:r>
                          <m:r>
                            <a:rPr kumimoji="1" lang="en-US" altLang="ja-JP" sz="2800" b="0" i="1" smtClean="0">
                              <a:latin typeface="Cambria Math"/>
                              <a:ea typeface="Cambria Math" pitchFamily="18" charset="0"/>
                            </a:rPr>
                            <m:t>+(</m:t>
                          </m:r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𝐷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kumimoji="1" lang="en-US" altLang="ja-JP" sz="2800" b="0" i="1" smtClean="0">
                              <a:latin typeface="Cambria Math"/>
                              <a:ea typeface="Cambria Math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  <m:r>
                            <a:rPr kumimoji="1" lang="en-US" altLang="ja-JP" sz="2800" b="0" i="1" smtClean="0">
                              <a:latin typeface="Cambria Math"/>
                              <a:ea typeface="Cambria Math" pitchFamily="18" charset="0"/>
                            </a:rPr>
                            <m:t>)</m:t>
                          </m:r>
                          <m:r>
                            <a:rPr kumimoji="1" lang="en-US" altLang="ja-JP" sz="2800" b="0" i="1" smtClean="0">
                              <a:latin typeface="Cambria Math"/>
                              <a:ea typeface="Cambria Math"/>
                            </a:rPr>
                            <m:t>×</m:t>
                          </m:r>
                          <m:sSub>
                            <m:sSubPr>
                              <m:ctrlP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</m:ctrlPr>
                            </m:sSubPr>
                            <m:e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𝑀</m:t>
                              </m:r>
                            </m:e>
                            <m:sub>
                              <m:r>
                                <a:rPr kumimoji="1" lang="en-US" altLang="ja-JP" sz="2800" b="0" i="1" smtClean="0">
                                  <a:latin typeface="Cambria Math"/>
                                  <a:ea typeface="Cambria Math" pitchFamily="18" charset="0"/>
                                </a:rPr>
                                <m:t>𝑖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kumimoji="1" lang="ja-JP" altLang="en-US" sz="2800" dirty="0">
                  <a:latin typeface="Cambria Math" pitchFamily="18" charset="0"/>
                </a:endParaRPr>
              </a:p>
            </p:txBody>
          </p:sp>
        </mc:Choice>
        <mc:Fallback>
          <p:sp>
            <p:nvSpPr>
              <p:cNvPr id="4" name="テキスト ボックス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2564904"/>
                <a:ext cx="5112938" cy="978217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61700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構造体のソート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C++</a:t>
            </a:r>
          </a:p>
          <a:p>
            <a:pPr lvl="1"/>
            <a:r>
              <a:rPr lang="en-US" altLang="ja-JP" dirty="0" smtClean="0"/>
              <a:t>operator &lt; </a:t>
            </a:r>
            <a:r>
              <a:rPr lang="ja-JP" altLang="en-US" dirty="0" smtClean="0"/>
              <a:t>を再定義する．</a:t>
            </a:r>
          </a:p>
          <a:p>
            <a:pPr lvl="1"/>
            <a:r>
              <a:rPr kumimoji="1" lang="ja-JP" altLang="en-US" dirty="0" smtClean="0"/>
              <a:t>比較関数を定義して </a:t>
            </a:r>
            <a:r>
              <a:rPr kumimoji="1" lang="en-US" altLang="ja-JP" dirty="0" smtClean="0"/>
              <a:t>sort() </a:t>
            </a:r>
            <a:r>
              <a:rPr kumimoji="1" lang="ja-JP" altLang="en-US" dirty="0" smtClean="0"/>
              <a:t>関数に渡す．</a:t>
            </a:r>
            <a:endParaRPr kumimoji="1" lang="en-US" altLang="ja-JP" dirty="0" smtClean="0"/>
          </a:p>
          <a:p>
            <a:r>
              <a:rPr lang="en-US" altLang="ja-JP" dirty="0" smtClean="0"/>
              <a:t>Java</a:t>
            </a:r>
          </a:p>
          <a:p>
            <a:pPr lvl="1"/>
            <a:r>
              <a:rPr lang="ja-JP" altLang="en-US" dirty="0" smtClean="0"/>
              <a:t>元のクラスに </a:t>
            </a:r>
            <a:r>
              <a:rPr lang="en-US" altLang="ja-JP" dirty="0" smtClean="0"/>
              <a:t>Comparable </a:t>
            </a:r>
            <a:r>
              <a:rPr lang="ja-JP" altLang="en-US" dirty="0" smtClean="0"/>
              <a:t>インターフェイスを実装する．</a:t>
            </a:r>
            <a:endParaRPr lang="en-US" altLang="ja-JP" dirty="0" smtClean="0"/>
          </a:p>
          <a:p>
            <a:pPr lvl="1"/>
            <a:r>
              <a:rPr lang="en-US" altLang="ja-JP" dirty="0" smtClean="0"/>
              <a:t>Comparator </a:t>
            </a:r>
            <a:r>
              <a:rPr lang="ja-JP" altLang="en-US" dirty="0" smtClean="0"/>
              <a:t>インターフェイスを実装したクラスを用意して </a:t>
            </a:r>
            <a:r>
              <a:rPr lang="en-US" altLang="ja-JP" dirty="0" smtClean="0"/>
              <a:t>sort() </a:t>
            </a:r>
            <a:r>
              <a:rPr lang="ja-JP" altLang="en-US" dirty="0" smtClean="0"/>
              <a:t>メソッドに渡す．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3283292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収入効率の比較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分数として比較する．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(a / b) &lt; (c / d) </a:t>
            </a:r>
            <a:r>
              <a:rPr lang="en-US" altLang="ja-JP" dirty="0" smtClean="0">
                <a:sym typeface="Wingdings" pitchFamily="2" charset="2"/>
              </a:rPr>
              <a:t> (a * d) &lt; (b * c)</a:t>
            </a:r>
            <a:endParaRPr kumimoji="1" lang="en-US" altLang="ja-JP" dirty="0" smtClean="0"/>
          </a:p>
          <a:p>
            <a:r>
              <a:rPr kumimoji="1" lang="ja-JP" altLang="en-US" dirty="0" smtClean="0"/>
              <a:t>実数として比較する．</a:t>
            </a:r>
            <a:endParaRPr kumimoji="1" lang="en-US" altLang="ja-JP" dirty="0" smtClean="0"/>
          </a:p>
          <a:p>
            <a:pPr lvl="1"/>
            <a:r>
              <a:rPr lang="ja-JP" altLang="en-US" dirty="0"/>
              <a:t>単純</a:t>
            </a:r>
            <a:r>
              <a:rPr lang="ja-JP" altLang="en-US" dirty="0" smtClean="0"/>
              <a:t>に </a:t>
            </a:r>
            <a:r>
              <a:rPr lang="en-US" altLang="ja-JP" dirty="0" smtClean="0"/>
              <a:t>a &lt; b </a:t>
            </a:r>
            <a:r>
              <a:rPr lang="ja-JP" altLang="en-US" dirty="0" smtClean="0"/>
              <a:t>としないこと．</a:t>
            </a:r>
          </a:p>
          <a:p>
            <a:pPr lvl="1"/>
            <a:r>
              <a:rPr kumimoji="1" lang="ja-JP" altLang="en-US" dirty="0" smtClean="0"/>
              <a:t>たとえば </a:t>
            </a:r>
            <a:r>
              <a:rPr kumimoji="1" lang="en-US" altLang="ja-JP" dirty="0" smtClean="0"/>
              <a:t>(</a:t>
            </a:r>
            <a:r>
              <a:rPr lang="en-US" altLang="ja-JP" dirty="0" smtClean="0"/>
              <a:t>a – b) &lt; 0.00000001 </a:t>
            </a:r>
            <a:r>
              <a:rPr lang="ja-JP" altLang="en-US" dirty="0" smtClean="0"/>
              <a:t>とする．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2597792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実装例（</a:t>
            </a:r>
            <a:r>
              <a:rPr kumimoji="1" lang="en-US" altLang="ja-JP" dirty="0" smtClean="0"/>
              <a:t>C++</a:t>
            </a:r>
            <a:r>
              <a:rPr kumimoji="1"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struct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Crop {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string name;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int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profit;  // </a:t>
            </a:r>
            <a:r>
              <a:rPr lang="ja-JP" altLang="en-US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合計収入</a:t>
            </a:r>
            <a:endParaRPr lang="en-US" altLang="ja-JP" sz="2000" dirty="0" smtClean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int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period;  // </a:t>
            </a:r>
            <a:r>
              <a:rPr lang="ja-JP" altLang="en-US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合計時間</a:t>
            </a:r>
            <a:endParaRPr lang="en-US" altLang="ja-JP" sz="2000" dirty="0" smtClean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endParaRPr lang="en-US" altLang="ja-JP" sz="2000" dirty="0" smtClean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bool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operator &lt;(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const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Crop&amp; o)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const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{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if (profit *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o.period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&lt; period *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o.profit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)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 return true;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if (profit * </a:t>
            </a:r>
            <a:r>
              <a:rPr lang="en-US" altLang="ja-JP" sz="2000" dirty="0" err="1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o.period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&gt; 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period * </a:t>
            </a:r>
            <a:r>
              <a:rPr lang="en-US" altLang="ja-JP" sz="2000" dirty="0" err="1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o.profit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)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  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return false;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return name &lt; o.name;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}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};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vector&lt;Crop&gt; crops;</a:t>
            </a:r>
            <a:endParaRPr lang="en-US" altLang="ja-JP" sz="2000" dirty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sort(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crops.begin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(),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crops.end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());</a:t>
            </a:r>
          </a:p>
        </p:txBody>
      </p:sp>
    </p:spTree>
    <p:extLst>
      <p:ext uri="{BB962C8B-B14F-4D97-AF65-F5344CB8AC3E}">
        <p14:creationId xmlns:p14="http://schemas.microsoft.com/office/powerpoint/2010/main" val="151584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実装例（</a:t>
            </a:r>
            <a:r>
              <a:rPr kumimoji="1" lang="en-US" altLang="ja-JP" dirty="0" smtClean="0"/>
              <a:t>Java</a:t>
            </a:r>
            <a:r>
              <a:rPr kumimoji="1"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class Crop implements Comparable&lt;Crop&gt; {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string name;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int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profit;  // </a:t>
            </a:r>
            <a:r>
              <a:rPr lang="ja-JP" altLang="en-US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合計収入</a:t>
            </a:r>
            <a:endParaRPr lang="en-US" altLang="ja-JP" sz="2000" dirty="0" smtClean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int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period;  // </a:t>
            </a:r>
            <a:r>
              <a:rPr lang="ja-JP" altLang="en-US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合計時間</a:t>
            </a:r>
            <a:endParaRPr lang="en-US" altLang="ja-JP" sz="2000" dirty="0" smtClean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endParaRPr lang="en-US" altLang="ja-JP" sz="2000" dirty="0" smtClean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public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int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compareTo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(Crop o) {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if (profit *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o.period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&lt; period *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o.profit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)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  return -1;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if (profit * </a:t>
            </a:r>
            <a:r>
              <a:rPr lang="en-US" altLang="ja-JP" sz="2000" dirty="0" err="1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o.period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&gt; 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period * </a:t>
            </a:r>
            <a:r>
              <a:rPr lang="en-US" altLang="ja-JP" sz="2000" dirty="0" err="1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o.profit</a:t>
            </a: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)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  return 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+1;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  return </a:t>
            </a: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name.compareTo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(o.name);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  }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}</a:t>
            </a: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Crop[] crops;</a:t>
            </a:r>
            <a:endParaRPr lang="en-US" altLang="ja-JP" sz="2000" dirty="0">
              <a:latin typeface="Consolas" pitchFamily="49" charset="0"/>
              <a:ea typeface="HGｺﾞｼｯｸM" pitchFamily="49" charset="-128"/>
              <a:cs typeface="Consolas" pitchFamily="49" charset="0"/>
            </a:endParaRPr>
          </a:p>
          <a:p>
            <a:pPr marL="82296" indent="0">
              <a:spcBef>
                <a:spcPts val="0"/>
              </a:spcBef>
              <a:buNone/>
            </a:pPr>
            <a:r>
              <a:rPr lang="en-US" altLang="ja-JP" sz="2000" dirty="0" err="1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Arrays.sort</a:t>
            </a:r>
            <a:r>
              <a:rPr lang="en-US" altLang="ja-JP" sz="2000" dirty="0" smtClean="0">
                <a:latin typeface="Consolas" pitchFamily="49" charset="0"/>
                <a:ea typeface="HGｺﾞｼｯｸM" pitchFamily="49" charset="-128"/>
                <a:cs typeface="Consolas" pitchFamily="49" charset="0"/>
              </a:rPr>
              <a:t>(crops);</a:t>
            </a:r>
          </a:p>
        </p:txBody>
      </p:sp>
    </p:spTree>
    <p:extLst>
      <p:ext uri="{BB962C8B-B14F-4D97-AF65-F5344CB8AC3E}">
        <p14:creationId xmlns:p14="http://schemas.microsoft.com/office/powerpoint/2010/main" val="2194626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統計情報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提出数 </a:t>
            </a:r>
            <a:r>
              <a:rPr lang="en-US" altLang="ja-JP" dirty="0" smtClean="0"/>
              <a:t>: 412 (?? teams)</a:t>
            </a:r>
          </a:p>
          <a:p>
            <a:r>
              <a:rPr lang="ja-JP" altLang="en-US" dirty="0"/>
              <a:t>正答</a:t>
            </a:r>
            <a:r>
              <a:rPr kumimoji="1" lang="ja-JP" altLang="en-US" dirty="0" smtClean="0"/>
              <a:t>数 </a:t>
            </a:r>
            <a:r>
              <a:rPr kumimoji="1" lang="en-US" altLang="ja-JP" dirty="0" smtClean="0"/>
              <a:t>: 96</a:t>
            </a:r>
          </a:p>
          <a:p>
            <a:r>
              <a:rPr kumimoji="1" lang="ja-JP" altLang="en-US" dirty="0" smtClean="0"/>
              <a:t>最初の提出 </a:t>
            </a:r>
            <a:r>
              <a:rPr kumimoji="1" lang="en-US" altLang="ja-JP" dirty="0" smtClean="0"/>
              <a:t>: 9.5 </a:t>
            </a:r>
            <a:r>
              <a:rPr kumimoji="1" lang="en-US" altLang="ja-JP" dirty="0" err="1" smtClean="0"/>
              <a:t>mins</a:t>
            </a:r>
            <a:endParaRPr kumimoji="1" lang="en-US" altLang="ja-JP" dirty="0" smtClean="0"/>
          </a:p>
          <a:p>
            <a:r>
              <a:rPr lang="ja-JP" altLang="en-US" dirty="0" smtClean="0"/>
              <a:t>最初の正答 </a:t>
            </a:r>
            <a:r>
              <a:rPr lang="en-US" altLang="ja-JP" dirty="0" smtClean="0"/>
              <a:t>: 17 </a:t>
            </a:r>
            <a:r>
              <a:rPr lang="en-US" altLang="ja-JP" dirty="0" err="1" smtClean="0"/>
              <a:t>mins</a:t>
            </a:r>
            <a:r>
              <a:rPr lang="en-US" altLang="ja-JP" dirty="0" smtClean="0"/>
              <a:t> (Imo)</a:t>
            </a:r>
          </a:p>
        </p:txBody>
      </p:sp>
    </p:spTree>
    <p:extLst>
      <p:ext uri="{BB962C8B-B14F-4D97-AF65-F5344CB8AC3E}">
        <p14:creationId xmlns:p14="http://schemas.microsoft.com/office/powerpoint/2010/main" val="252682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クレジット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原案</a:t>
            </a:r>
          </a:p>
          <a:p>
            <a:pPr lvl="1"/>
            <a:r>
              <a:rPr lang="ja-JP" altLang="en-US" dirty="0" smtClean="0"/>
              <a:t>野田</a:t>
            </a:r>
          </a:p>
          <a:p>
            <a:r>
              <a:rPr kumimoji="1" lang="ja-JP" altLang="en-US" dirty="0" smtClean="0"/>
              <a:t>文章</a:t>
            </a:r>
          </a:p>
          <a:p>
            <a:pPr lvl="1"/>
            <a:r>
              <a:rPr lang="ja-JP" altLang="en-US" dirty="0" smtClean="0"/>
              <a:t>野田</a:t>
            </a:r>
          </a:p>
          <a:p>
            <a:r>
              <a:rPr kumimoji="1" lang="ja-JP" altLang="en-US" dirty="0" smtClean="0"/>
              <a:t>解答</a:t>
            </a:r>
          </a:p>
          <a:p>
            <a:pPr lvl="1"/>
            <a:r>
              <a:rPr kumimoji="1" lang="ja-JP" altLang="en-US" dirty="0" smtClean="0"/>
              <a:t>北村，泉</a:t>
            </a:r>
          </a:p>
          <a:p>
            <a:r>
              <a:rPr kumimoji="1" lang="ja-JP" altLang="en-US" dirty="0" smtClean="0"/>
              <a:t>入力</a:t>
            </a:r>
          </a:p>
          <a:p>
            <a:pPr lvl="1"/>
            <a:r>
              <a:rPr lang="ja-JP" altLang="en-US" dirty="0"/>
              <a:t>北村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4548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フレッシュ">
  <a:themeElements>
    <a:clrScheme name="フレッシュ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手書き風">
      <a:majorFont>
        <a:latin typeface="Comic Sans MS"/>
        <a:ea typeface="YOzFontNP04"/>
        <a:cs typeface=""/>
      </a:majorFont>
      <a:minorFont>
        <a:latin typeface="Comic Sans MS"/>
        <a:ea typeface="YOzFontNP04"/>
        <a:cs typeface=""/>
      </a:minorFont>
    </a:fontScheme>
    <a:fmtScheme name="フレッシュ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123</TotalTime>
  <Words>637</Words>
  <Application>Microsoft Office PowerPoint</Application>
  <PresentationFormat>画面に合わせる (4:3)</PresentationFormat>
  <Paragraphs>104</Paragraphs>
  <Slides>12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11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12</vt:i4>
      </vt:variant>
    </vt:vector>
  </HeadingPairs>
  <TitlesOfParts>
    <vt:vector size="24" baseType="lpstr">
      <vt:lpstr>Arial</vt:lpstr>
      <vt:lpstr>ＭＳ Ｐゴシック</vt:lpstr>
      <vt:lpstr>ＭＳ Ｐ明朝</vt:lpstr>
      <vt:lpstr>Comic Sans MS</vt:lpstr>
      <vt:lpstr>Verdana</vt:lpstr>
      <vt:lpstr>Consolas</vt:lpstr>
      <vt:lpstr>YOzFontNP04</vt:lpstr>
      <vt:lpstr>Wingdings 2</vt:lpstr>
      <vt:lpstr>HGｺﾞｼｯｸM</vt:lpstr>
      <vt:lpstr>Wingdings</vt:lpstr>
      <vt:lpstr>Cambria Math</vt:lpstr>
      <vt:lpstr>フレッシュ</vt:lpstr>
      <vt:lpstr>Problem B: Moonlight Farm</vt:lpstr>
      <vt:lpstr>問題概要</vt:lpstr>
      <vt:lpstr>解法</vt:lpstr>
      <vt:lpstr>作物の周期</vt:lpstr>
      <vt:lpstr>作物の収入効率</vt:lpstr>
      <vt:lpstr>まとめると</vt:lpstr>
      <vt:lpstr>構造体のソート</vt:lpstr>
      <vt:lpstr>収入効率の比較</vt:lpstr>
      <vt:lpstr>実装例（C++）</vt:lpstr>
      <vt:lpstr>実装例（Java）</vt:lpstr>
      <vt:lpstr>統計情報</vt:lpstr>
      <vt:lpstr>クレジット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Problem B: Moonlight Farm</dc:title>
  <dc:creator>Yusuke Izumi</dc:creator>
  <cp:lastModifiedBy>Yusuke Izumi</cp:lastModifiedBy>
  <cp:revision>15</cp:revision>
  <dcterms:created xsi:type="dcterms:W3CDTF">2010-06-27T07:15:50Z</dcterms:created>
  <dcterms:modified xsi:type="dcterms:W3CDTF">2010-06-27T09:19:20Z</dcterms:modified>
</cp:coreProperties>
</file>