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51" autoAdjust="0"/>
    <p:restoredTop sz="94660"/>
  </p:normalViewPr>
  <p:slideViewPr>
    <p:cSldViewPr>
      <p:cViewPr varScale="1">
        <p:scale>
          <a:sx n="68" d="100"/>
          <a:sy n="68" d="100"/>
        </p:scale>
        <p:origin x="-159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C95B52-7268-48BB-A20B-55BD4165DC77}" type="datetimeFigureOut">
              <a:rPr kumimoji="1" lang="ja-JP" altLang="en-US" smtClean="0"/>
              <a:t>2009/11/1</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720382-6B16-4C72-9386-B5AB5920008E}" type="slidenum">
              <a:rPr kumimoji="1" lang="ja-JP" altLang="en-US" smtClean="0"/>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D7720382-6B16-4C72-9386-B5AB5920008E}" type="slidenum">
              <a:rPr kumimoji="1" lang="ja-JP" altLang="en-US" smtClean="0"/>
              <a:t>1</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D7720382-6B16-4C72-9386-B5AB5920008E}" type="slidenum">
              <a:rPr kumimoji="1" lang="ja-JP" altLang="en-US" smtClean="0"/>
              <a:t>2</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D7720382-6B16-4C72-9386-B5AB5920008E}" type="slidenum">
              <a:rPr kumimoji="1" lang="ja-JP" altLang="en-US" smtClean="0"/>
              <a:t>3</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D7720382-6B16-4C72-9386-B5AB5920008E}" type="slidenum">
              <a:rPr kumimoji="1" lang="ja-JP" altLang="en-US" smtClean="0"/>
              <a:t>4</a:t>
            </a:fld>
            <a:endParaRPr kumimoji="1" lang="ja-JP"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D7720382-6B16-4C72-9386-B5AB5920008E}" type="slidenum">
              <a:rPr kumimoji="1" lang="ja-JP" altLang="en-US" smtClean="0"/>
              <a:t>5</a:t>
            </a:fld>
            <a:endParaRPr kumimoji="1"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D7720382-6B16-4C72-9386-B5AB5920008E}" type="slidenum">
              <a:rPr kumimoji="1" lang="ja-JP" altLang="en-US" smtClean="0"/>
              <a:t>6</a:t>
            </a:fld>
            <a:endParaRPr kumimoji="1" lang="ja-JP"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D7720382-6B16-4C72-9386-B5AB5920008E}" type="slidenum">
              <a:rPr kumimoji="1" lang="ja-JP" altLang="en-US" smtClean="0"/>
              <a:t>7</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bg>
      <p:bgRef idx="1002">
        <a:schemeClr val="bg1"/>
      </p:bgRef>
    </p:bg>
    <p:spTree>
      <p:nvGrpSpPr>
        <p:cNvPr id="1" name=""/>
        <p:cNvGrpSpPr/>
        <p:nvPr/>
      </p:nvGrpSpPr>
      <p:grpSpPr>
        <a:xfrm>
          <a:off x="0" y="0"/>
          <a:ext cx="0" cy="0"/>
          <a:chOff x="0" y="0"/>
          <a:chExt cx="0" cy="0"/>
        </a:xfrm>
      </p:grpSpPr>
      <p:sp>
        <p:nvSpPr>
          <p:cNvPr id="8" name="正方形/長方形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直線コネクタ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タイトル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ja-JP" altLang="en-US" smtClean="0"/>
              <a:t>マスタ タイトルの書式設定</a:t>
            </a:r>
            <a:endParaRPr kumimoji="0" lang="en-US"/>
          </a:p>
        </p:txBody>
      </p:sp>
      <p:sp>
        <p:nvSpPr>
          <p:cNvPr id="25" name="サブタイトル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 サブタイトルの書式設定</a:t>
            </a:r>
            <a:endParaRPr kumimoji="0" lang="en-US"/>
          </a:p>
        </p:txBody>
      </p:sp>
      <p:sp>
        <p:nvSpPr>
          <p:cNvPr id="31" name="日付プレースホルダ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E90ED720-0104-4369-84BC-D37694168613}" type="datetimeFigureOut">
              <a:rPr kumimoji="1" lang="ja-JP" altLang="en-US" smtClean="0"/>
              <a:pPr/>
              <a:t>2009/11/1</a:t>
            </a:fld>
            <a:endParaRPr kumimoji="1" lang="ja-JP" altLang="en-US"/>
          </a:p>
        </p:txBody>
      </p:sp>
      <p:sp>
        <p:nvSpPr>
          <p:cNvPr id="18" name="フッター プレースホルダ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kumimoji="1" lang="ja-JP" altLang="en-US"/>
          </a:p>
        </p:txBody>
      </p:sp>
      <p:sp>
        <p:nvSpPr>
          <p:cNvPr id="29" name="スライド番号プレースホルダ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D2D8002D-B5B0-4BAC-B1F6-782DDCCE6D9C}" type="slidenum">
              <a:rPr kumimoji="1" lang="ja-JP" altLang="en-US" smtClean="0"/>
              <a:pPr/>
              <a:t>&lt;#&gt;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コンテンツ プレースホルダ 2"/>
          <p:cNvSpPr>
            <a:spLocks noGrp="1"/>
          </p:cNvSpPr>
          <p:nvPr>
            <p:ph idx="1"/>
          </p:nvPr>
        </p:nvSpPr>
        <p:spPr/>
        <p:txBody>
          <a:bodyPr/>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1">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kumimoji="1" lang="ja-JP" altLang="en-US"/>
          </a:p>
        </p:txBody>
      </p:sp>
      <p:sp>
        <p:nvSpPr>
          <p:cNvPr id="6" name="スライド番号プレースホルダ 5"/>
          <p:cNvSpPr>
            <a:spLocks noGrp="1"/>
          </p:cNvSpPr>
          <p:nvPr>
            <p:ph type="sldNum" sz="quarter" idx="12"/>
          </p:nvPr>
        </p:nvSpPr>
        <p:spPr>
          <a:xfrm>
            <a:off x="6733952" y="6555112"/>
            <a:ext cx="588336" cy="228600"/>
          </a:xfrm>
        </p:spPr>
        <p:txBody>
          <a:bodyPr/>
          <a:lstStyle>
            <a:extLst/>
          </a:lstStyle>
          <a:p>
            <a:fld id="{D2D8002D-B5B0-4BAC-B1F6-782DDCCE6D9C}" type="slidenum">
              <a:rPr kumimoji="1" lang="ja-JP" altLang="en-US" smtClean="0"/>
              <a:pPr/>
              <a:t>&lt;#&gt;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20040"/>
            <a:ext cx="7242048" cy="1143000"/>
          </a:xfrm>
        </p:spPr>
        <p:txBody>
          <a:bodyPr/>
          <a:lstStyle>
            <a:extLst/>
          </a:lstStyle>
          <a:p>
            <a:r>
              <a:rPr kumimoji="0" lang="ja-JP" altLang="en-US" smtClean="0"/>
              <a:t>マスタ タイトルの書式設定</a:t>
            </a:r>
            <a:endParaRPr kumimoji="0" lang="en-US"/>
          </a:p>
        </p:txBody>
      </p:sp>
      <p:sp>
        <p:nvSpPr>
          <p:cNvPr id="3" name="コンテンツ プレースホルダ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20040"/>
            <a:ext cx="7242048" cy="1143000"/>
          </a:xfrm>
        </p:spPr>
        <p:txBody>
          <a:bodyPr anchor="b"/>
          <a:lstStyle>
            <a:lvl1pPr>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 6"/>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8" name="フッター プレースホルダ 7"/>
          <p:cNvSpPr>
            <a:spLocks noGrp="1"/>
          </p:cNvSpPr>
          <p:nvPr>
            <p:ph type="ftr" sz="quarter" idx="11"/>
          </p:nvPr>
        </p:nvSpPr>
        <p:spPr/>
        <p:txBody>
          <a:bodyPr/>
          <a:lstStyle>
            <a:extLst/>
          </a:lstStyle>
          <a:p>
            <a:endParaRPr kumimoji="1" lang="ja-JP" altLang="en-US"/>
          </a:p>
        </p:txBody>
      </p:sp>
      <p:sp>
        <p:nvSpPr>
          <p:cNvPr id="9" name="スライド番号プレースホルダ 8"/>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20040"/>
            <a:ext cx="7242048" cy="1143000"/>
          </a:xfrm>
        </p:spPr>
        <p:txBody>
          <a:bodyPr/>
          <a:lstStyle>
            <a:extLst/>
          </a:lstStyle>
          <a:p>
            <a:r>
              <a:rPr kumimoji="0" lang="ja-JP" altLang="en-US" smtClean="0"/>
              <a:t>マスタ タイトルの書式設定</a:t>
            </a:r>
            <a:endParaRPr kumimoji="0" lang="en-US"/>
          </a:p>
        </p:txBody>
      </p:sp>
      <p:sp>
        <p:nvSpPr>
          <p:cNvPr id="3" name="日付プレースホルダ 2"/>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4" name="フッター プレースホルダ 3"/>
          <p:cNvSpPr>
            <a:spLocks noGrp="1"/>
          </p:cNvSpPr>
          <p:nvPr>
            <p:ph type="ftr" sz="quarter" idx="11"/>
          </p:nvPr>
        </p:nvSpPr>
        <p:spPr/>
        <p:txBody>
          <a:bodyPr/>
          <a:lstStyle>
            <a:extLst/>
          </a:lstStyle>
          <a:p>
            <a:endParaRPr kumimoji="1" lang="ja-JP" altLang="en-US"/>
          </a:p>
        </p:txBody>
      </p:sp>
      <p:sp>
        <p:nvSpPr>
          <p:cNvPr id="5" name="スライド番号プレースホルダ 4"/>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lvl1pPr>
              <a:defRPr>
                <a:solidFill>
                  <a:schemeClr val="tx2"/>
                </a:solidFill>
              </a:defRPr>
            </a:lvl1pPr>
            <a:extLst/>
          </a:lstStyle>
          <a:p>
            <a:fld id="{E90ED720-0104-4369-84BC-D37694168613}" type="datetimeFigureOut">
              <a:rPr kumimoji="1" lang="ja-JP" altLang="en-US" smtClean="0"/>
              <a:pPr/>
              <a:t>2009/11/1</a:t>
            </a:fld>
            <a:endParaRPr kumimoji="1" lang="ja-JP" altLang="en-US"/>
          </a:p>
        </p:txBody>
      </p:sp>
      <p:sp>
        <p:nvSpPr>
          <p:cNvPr id="3" name="フッター プレースホルダ 2"/>
          <p:cNvSpPr>
            <a:spLocks noGrp="1"/>
          </p:cNvSpPr>
          <p:nvPr>
            <p:ph type="ftr" sz="quarter" idx="11"/>
          </p:nvPr>
        </p:nvSpPr>
        <p:spPr/>
        <p:txBody>
          <a:bodyPr/>
          <a:lstStyle>
            <a:lvl1pPr>
              <a:defRPr>
                <a:solidFill>
                  <a:schemeClr val="tx2"/>
                </a:solidFill>
              </a:defRPr>
            </a:lvl1pPr>
            <a:extLst/>
          </a:lstStyle>
          <a:p>
            <a:endParaRPr kumimoji="1" lang="ja-JP" altLang="en-US"/>
          </a:p>
        </p:txBody>
      </p:sp>
      <p:sp>
        <p:nvSpPr>
          <p:cNvPr id="4" name="スライド番号プレースホルダ 3"/>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2">
        <a:schemeClr val="bg2"/>
      </p:bgRef>
    </p:bg>
    <p:spTree>
      <p:nvGrpSpPr>
        <p:cNvPr id="1" name=""/>
        <p:cNvGrpSpPr/>
        <p:nvPr/>
      </p:nvGrpSpPr>
      <p:grpSpPr>
        <a:xfrm>
          <a:off x="0" y="0"/>
          <a:ext cx="0" cy="0"/>
          <a:chOff x="0" y="0"/>
          <a:chExt cx="0" cy="0"/>
        </a:xfrm>
      </p:grpSpPr>
      <p:sp>
        <p:nvSpPr>
          <p:cNvPr id="8" name="正方形/長方形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正方形/長方形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タイトル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ja-JP" altLang="en-US" smtClean="0"/>
              <a:t>マスタ タイトルの書式設定</a:t>
            </a:r>
            <a:endParaRPr kumimoji="0" lang="en-US" dirty="0"/>
          </a:p>
        </p:txBody>
      </p:sp>
      <p:sp>
        <p:nvSpPr>
          <p:cNvPr id="4" name="テキスト プレースホルダ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ja-JP" altLang="en-US" smtClean="0"/>
              <a:t>マスタ テキストの書式設定</a:t>
            </a:r>
          </a:p>
        </p:txBody>
      </p:sp>
      <p:sp>
        <p:nvSpPr>
          <p:cNvPr id="5" name="日付プレースホルダ 4"/>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
        <p:nvSpPr>
          <p:cNvPr id="10" name="図プレースホルダ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ja-JP" altLang="en-US" smtClean="0"/>
              <a:t>アイコンをクリックして図を追加</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553200" y="274955"/>
            <a:ext cx="1524000" cy="5851525"/>
          </a:xfrm>
        </p:spPr>
        <p:txBody>
          <a:bodyPr vert="eaVert" anchor="t"/>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274642"/>
            <a:ext cx="6019800" cy="5851525"/>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a:xfrm>
            <a:off x="4242816" y="6557946"/>
            <a:ext cx="2002464" cy="226902"/>
          </a:xfrm>
        </p:spPr>
        <p:txBody>
          <a:bodyPr/>
          <a:lstStyle>
            <a:extLst/>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a:xfrm>
            <a:off x="457200" y="6556248"/>
            <a:ext cx="3657600" cy="228600"/>
          </a:xfrm>
        </p:spPr>
        <p:txBody>
          <a:bodyPr/>
          <a:lstStyle>
            <a:extLst/>
          </a:lstStyle>
          <a:p>
            <a:endParaRPr kumimoji="1" lang="ja-JP" altLang="en-US"/>
          </a:p>
        </p:txBody>
      </p:sp>
      <p:sp>
        <p:nvSpPr>
          <p:cNvPr id="6" name="スライド番号プレースホルダ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正方形/長方形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タイトル プレースホルダ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ja-JP" altLang="en-US" smtClean="0"/>
              <a:t>マスタ タイトルの書式設定</a:t>
            </a:r>
            <a:endParaRPr kumimoji="0" lang="en-US"/>
          </a:p>
        </p:txBody>
      </p:sp>
      <p:sp>
        <p:nvSpPr>
          <p:cNvPr id="31" name="テキスト プレースホルダ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27" name="日付プレースホルダ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E90ED720-0104-4369-84BC-D37694168613}" type="datetimeFigureOut">
              <a:rPr kumimoji="1" lang="ja-JP" altLang="en-US" smtClean="0"/>
              <a:pPr/>
              <a:t>2009/11/1</a:t>
            </a:fld>
            <a:endParaRPr kumimoji="1" lang="ja-JP" altLang="en-US"/>
          </a:p>
        </p:txBody>
      </p:sp>
      <p:sp>
        <p:nvSpPr>
          <p:cNvPr id="4" name="フッター プレースホルダ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kumimoji="1" lang="ja-JP" altLang="en-US"/>
          </a:p>
        </p:txBody>
      </p:sp>
      <p:sp>
        <p:nvSpPr>
          <p:cNvPr id="16" name="スライド番号プレースホルダ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D2D8002D-B5B0-4BAC-B1F6-782DDCCE6D9C}"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1"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1"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1"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1"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1"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1"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1"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1"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1"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1" sz="1400" kern="1200" baseline="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prefield.com/algorithm/geometry/convex_cut.html"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en-US" altLang="ja-JP" dirty="0" smtClean="0"/>
              <a:t>ICPC</a:t>
            </a:r>
            <a:r>
              <a:rPr lang="ja-JP" altLang="en-US" dirty="0" smtClean="0"/>
              <a:t>夏合宿</a:t>
            </a:r>
            <a:r>
              <a:rPr lang="en-US" altLang="ja-JP" dirty="0" smtClean="0"/>
              <a:t>09 Day2</a:t>
            </a:r>
            <a:br>
              <a:rPr lang="en-US" altLang="ja-JP" dirty="0" smtClean="0"/>
            </a:br>
            <a:r>
              <a:rPr lang="en-US" altLang="ja-JP" dirty="0" smtClean="0"/>
              <a:t>Problem F</a:t>
            </a:r>
            <a:br>
              <a:rPr lang="en-US" altLang="ja-JP" dirty="0" smtClean="0"/>
            </a:br>
            <a:r>
              <a:rPr lang="en-US" altLang="ja-JP" dirty="0" err="1" smtClean="0"/>
              <a:t>Voronoi</a:t>
            </a:r>
            <a:r>
              <a:rPr lang="en-US" altLang="ja-JP" dirty="0" smtClean="0"/>
              <a:t> Island</a:t>
            </a:r>
            <a:br>
              <a:rPr lang="en-US" altLang="ja-JP" dirty="0" smtClean="0"/>
            </a:br>
            <a:r>
              <a:rPr lang="ja-JP" altLang="en-US" dirty="0" smtClean="0"/>
              <a:t>～ボロノイ島戦記～</a:t>
            </a:r>
            <a:endParaRPr kumimoji="1" lang="ja-JP" altLang="en-US" dirty="0"/>
          </a:p>
        </p:txBody>
      </p:sp>
      <p:sp>
        <p:nvSpPr>
          <p:cNvPr id="3" name="サブタイトル 2"/>
          <p:cNvSpPr>
            <a:spLocks noGrp="1"/>
          </p:cNvSpPr>
          <p:nvPr>
            <p:ph type="subTitle" idx="1"/>
          </p:nvPr>
        </p:nvSpPr>
        <p:spPr/>
        <p:txBody>
          <a:bodyPr>
            <a:normAutofit lnSpcReduction="10000"/>
          </a:bodyPr>
          <a:lstStyle/>
          <a:p>
            <a:r>
              <a:rPr lang="ja-JP" altLang="en-US" dirty="0" smtClean="0"/>
              <a:t>原案 </a:t>
            </a:r>
            <a:r>
              <a:rPr lang="en-US" altLang="ja-JP" dirty="0" smtClean="0"/>
              <a:t>: </a:t>
            </a:r>
            <a:r>
              <a:rPr lang="ja-JP" altLang="en-US" dirty="0" smtClean="0"/>
              <a:t>桜庭</a:t>
            </a:r>
            <a:endParaRPr lang="en-US" altLang="ja-JP" dirty="0" smtClean="0"/>
          </a:p>
          <a:p>
            <a:r>
              <a:rPr lang="ja-JP" altLang="en-US" dirty="0" smtClean="0"/>
              <a:t>解答 </a:t>
            </a:r>
            <a:r>
              <a:rPr lang="en-US" altLang="ja-JP" dirty="0" smtClean="0"/>
              <a:t>: </a:t>
            </a:r>
            <a:r>
              <a:rPr lang="ja-JP" altLang="en-US" dirty="0" smtClean="0"/>
              <a:t>牟田・高橋</a:t>
            </a:r>
            <a:endParaRPr lang="en-US" altLang="ja-JP" dirty="0" smtClean="0"/>
          </a:p>
          <a:p>
            <a:r>
              <a:rPr kumimoji="1" lang="ja-JP" altLang="en-US" dirty="0" smtClean="0"/>
              <a:t>解説 </a:t>
            </a:r>
            <a:r>
              <a:rPr kumimoji="1" lang="en-US" altLang="ja-JP" dirty="0" smtClean="0"/>
              <a:t>: </a:t>
            </a:r>
            <a:r>
              <a:rPr kumimoji="1" lang="ja-JP" altLang="en-US" dirty="0" smtClean="0"/>
              <a:t>野田</a:t>
            </a:r>
            <a:endParaRPr kumimoji="1" lang="ja-JP"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凸多角形の内部に点が与えられる。</a:t>
            </a:r>
            <a:endParaRPr kumimoji="1" lang="en-US" altLang="ja-JP" dirty="0" smtClean="0"/>
          </a:p>
          <a:p>
            <a:r>
              <a:rPr lang="ja-JP" altLang="en-US" dirty="0" smtClean="0"/>
              <a:t>ボロノイ分割した際の各領域の面積を求めよ</a:t>
            </a:r>
            <a:endParaRPr kumimoji="1" lang="ja-JP"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解答例</a:t>
            </a:r>
            <a:endParaRPr kumimoji="1" lang="ja-JP" altLang="en-US" dirty="0"/>
          </a:p>
        </p:txBody>
      </p:sp>
      <p:sp>
        <p:nvSpPr>
          <p:cNvPr id="3" name="コンテンツ プレースホルダ 2"/>
          <p:cNvSpPr>
            <a:spLocks noGrp="1"/>
          </p:cNvSpPr>
          <p:nvPr>
            <p:ph idx="1"/>
          </p:nvPr>
        </p:nvSpPr>
        <p:spPr/>
        <p:txBody>
          <a:bodyPr/>
          <a:lstStyle/>
          <a:p>
            <a:r>
              <a:rPr lang="ja-JP" altLang="en-US" b="1" dirty="0" smtClean="0"/>
              <a:t>各頂点について「凸多角形の切断」</a:t>
            </a:r>
            <a:r>
              <a:rPr lang="ja-JP" altLang="en-US" dirty="0" smtClean="0"/>
              <a:t>を用いて垂直二等分線で凸多角形を切断し、面積を求める</a:t>
            </a:r>
            <a:endParaRPr lang="ja-JP" altLang="en-US" b="1" dirty="0" smtClean="0"/>
          </a:p>
        </p:txBody>
      </p:sp>
      <p:sp>
        <p:nvSpPr>
          <p:cNvPr id="4" name="二等辺三角形 3"/>
          <p:cNvSpPr/>
          <p:nvPr/>
        </p:nvSpPr>
        <p:spPr>
          <a:xfrm>
            <a:off x="1357290" y="2428868"/>
            <a:ext cx="5429288" cy="3714776"/>
          </a:xfrm>
          <a:prstGeom prst="triangl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kumimoji="1" lang="ja-JP" altLang="en-US"/>
          </a:p>
        </p:txBody>
      </p:sp>
      <p:sp>
        <p:nvSpPr>
          <p:cNvPr id="5" name="円/楕円 4"/>
          <p:cNvSpPr/>
          <p:nvPr/>
        </p:nvSpPr>
        <p:spPr>
          <a:xfrm>
            <a:off x="3857620" y="3500438"/>
            <a:ext cx="142876" cy="142876"/>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kumimoji="1" lang="ja-JP" altLang="en-US"/>
          </a:p>
        </p:txBody>
      </p:sp>
      <p:sp>
        <p:nvSpPr>
          <p:cNvPr id="6" name="円/楕円 5"/>
          <p:cNvSpPr/>
          <p:nvPr/>
        </p:nvSpPr>
        <p:spPr>
          <a:xfrm>
            <a:off x="4929190" y="5000636"/>
            <a:ext cx="142876" cy="142876"/>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kumimoji="1" lang="ja-JP" altLang="en-US"/>
          </a:p>
        </p:txBody>
      </p:sp>
      <p:sp>
        <p:nvSpPr>
          <p:cNvPr id="7" name="円/楕円 6"/>
          <p:cNvSpPr/>
          <p:nvPr/>
        </p:nvSpPr>
        <p:spPr>
          <a:xfrm>
            <a:off x="3143240" y="5357826"/>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8" name="直線コネクタ 7"/>
          <p:cNvCxnSpPr>
            <a:stCxn id="5" idx="3"/>
            <a:endCxn id="7" idx="0"/>
          </p:cNvCxnSpPr>
          <p:nvPr/>
        </p:nvCxnSpPr>
        <p:spPr>
          <a:xfrm rot="5400000">
            <a:off x="2678893" y="4158175"/>
            <a:ext cx="1735436" cy="663866"/>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直線コネクタ 8"/>
          <p:cNvCxnSpPr>
            <a:stCxn id="7" idx="6"/>
            <a:endCxn id="6" idx="2"/>
          </p:cNvCxnSpPr>
          <p:nvPr/>
        </p:nvCxnSpPr>
        <p:spPr>
          <a:xfrm flipV="1">
            <a:off x="3286116" y="5072074"/>
            <a:ext cx="1643074" cy="35719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直線コネクタ 9"/>
          <p:cNvCxnSpPr/>
          <p:nvPr/>
        </p:nvCxnSpPr>
        <p:spPr>
          <a:xfrm>
            <a:off x="1357290" y="3714752"/>
            <a:ext cx="6286544" cy="2143140"/>
          </a:xfrm>
          <a:prstGeom prst="line">
            <a:avLst/>
          </a:prstGeom>
        </p:spPr>
        <p:style>
          <a:lnRef idx="1">
            <a:schemeClr val="accent4"/>
          </a:lnRef>
          <a:fillRef idx="0">
            <a:schemeClr val="accent4"/>
          </a:fillRef>
          <a:effectRef idx="0">
            <a:schemeClr val="accent4"/>
          </a:effectRef>
          <a:fontRef idx="minor">
            <a:schemeClr val="tx1"/>
          </a:fontRef>
        </p:style>
      </p:cxnSp>
      <p:cxnSp>
        <p:nvCxnSpPr>
          <p:cNvPr id="11" name="直線コネクタ 10"/>
          <p:cNvCxnSpPr/>
          <p:nvPr/>
        </p:nvCxnSpPr>
        <p:spPr>
          <a:xfrm rot="16200000" flipH="1">
            <a:off x="1857356" y="4000504"/>
            <a:ext cx="4071966" cy="1071570"/>
          </a:xfrm>
          <a:prstGeom prst="line">
            <a:avLst/>
          </a:prstGeom>
        </p:spPr>
        <p:style>
          <a:lnRef idx="1">
            <a:schemeClr val="accent4"/>
          </a:lnRef>
          <a:fillRef idx="0">
            <a:schemeClr val="accent4"/>
          </a:fillRef>
          <a:effectRef idx="0">
            <a:schemeClr val="accent4"/>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凸多角形の切断</a:t>
            </a:r>
            <a:endParaRPr kumimoji="1" lang="ja-JP" altLang="en-US" dirty="0"/>
          </a:p>
        </p:txBody>
      </p:sp>
      <p:sp>
        <p:nvSpPr>
          <p:cNvPr id="18" name="コンテンツ プレースホルダ 17"/>
          <p:cNvSpPr>
            <a:spLocks noGrp="1"/>
          </p:cNvSpPr>
          <p:nvPr>
            <p:ph idx="1"/>
          </p:nvPr>
        </p:nvSpPr>
        <p:spPr/>
        <p:txBody>
          <a:bodyPr/>
          <a:lstStyle/>
          <a:p>
            <a:r>
              <a:rPr lang="it-IT" altLang="ja-JP" dirty="0" smtClean="0"/>
              <a:t>Spaghetti Source - </a:t>
            </a:r>
            <a:r>
              <a:rPr lang="ja-JP" altLang="it-IT" dirty="0" smtClean="0"/>
              <a:t>凸多角形の切断</a:t>
            </a:r>
          </a:p>
          <a:p>
            <a:pPr lvl="1"/>
            <a:r>
              <a:rPr lang="it-IT" altLang="ja-JP" dirty="0" smtClean="0">
                <a:hlinkClick r:id="rId3"/>
              </a:rPr>
              <a:t>http://www.prefield.com/algorithm/geometry/convex_cut.html</a:t>
            </a:r>
            <a:endParaRPr lang="it-IT" altLang="ja-JP" dirty="0" smtClean="0"/>
          </a:p>
          <a:p>
            <a:pPr lvl="1"/>
            <a:r>
              <a:rPr lang="ja-JP" altLang="en-US" dirty="0" smtClean="0"/>
              <a:t>凸多角形をある直線で切断し，その左側だけ残す．</a:t>
            </a:r>
          </a:p>
          <a:p>
            <a:pPr lvl="1"/>
            <a:r>
              <a:rPr lang="ja-JP" altLang="en-US" dirty="0" smtClean="0"/>
              <a:t>直線よりも左側にあるものと，交差するときはその交点を出力として吐いている．</a:t>
            </a:r>
          </a:p>
          <a:p>
            <a:pPr lvl="1"/>
            <a:r>
              <a:rPr lang="ja-JP" altLang="en-US" dirty="0" smtClean="0"/>
              <a:t>何度も切断を繰り返す場合，誤差が積み重なるため，切りそこねが発生することがある．端点を切り落とさないようにあらかじめ多角形を摂動すると対処できるかもしれない．</a:t>
            </a:r>
            <a:endParaRPr lang="en-US" altLang="ja-JP" dirty="0" smtClean="0"/>
          </a:p>
          <a:p>
            <a:pPr lvl="2"/>
            <a:r>
              <a:rPr kumimoji="1" lang="ja-JP" altLang="en-US" dirty="0" smtClean="0"/>
              <a:t>以上、コピペ</a:t>
            </a:r>
            <a:endParaRPr kumimoji="1" lang="en-US" altLang="ja-JP" dirty="0" smtClean="0"/>
          </a:p>
          <a:p>
            <a:pPr lvl="2"/>
            <a:r>
              <a:rPr lang="ja-JP" altLang="en-US" dirty="0" smtClean="0"/>
              <a:t>詳しくはホームページを参照のこと</a:t>
            </a:r>
            <a:endParaRPr kumimoji="1" lang="ja-JP"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kumimoji="1" lang="ja-JP" altLang="en-US" dirty="0" smtClean="0"/>
              <a:t>ジャッジソースコード</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牟田</a:t>
            </a:r>
            <a:endParaRPr kumimoji="1" lang="en-US" altLang="ja-JP" dirty="0" smtClean="0"/>
          </a:p>
          <a:p>
            <a:pPr lvl="1"/>
            <a:r>
              <a:rPr lang="en-US" altLang="ja-JP" dirty="0" smtClean="0"/>
              <a:t>C++</a:t>
            </a:r>
          </a:p>
          <a:p>
            <a:pPr lvl="1"/>
            <a:r>
              <a:rPr kumimoji="1" lang="en-US" altLang="ja-JP" dirty="0" smtClean="0"/>
              <a:t>629</a:t>
            </a:r>
            <a:r>
              <a:rPr kumimoji="1" lang="ja-JP" altLang="en-US" dirty="0" smtClean="0"/>
              <a:t>行</a:t>
            </a:r>
            <a:endParaRPr kumimoji="1" lang="en-US" altLang="ja-JP" dirty="0" smtClean="0"/>
          </a:p>
          <a:p>
            <a:r>
              <a:rPr lang="ja-JP" altLang="en-US" dirty="0" smtClean="0"/>
              <a:t>高橋</a:t>
            </a:r>
            <a:endParaRPr lang="en-US" altLang="ja-JP" dirty="0" smtClean="0"/>
          </a:p>
          <a:p>
            <a:pPr lvl="1"/>
            <a:r>
              <a:rPr kumimoji="1" lang="en-US" altLang="ja-JP" dirty="0" smtClean="0"/>
              <a:t>C++</a:t>
            </a:r>
          </a:p>
          <a:p>
            <a:pPr lvl="1"/>
            <a:r>
              <a:rPr lang="en-US" altLang="ja-JP" dirty="0" smtClean="0"/>
              <a:t>94</a:t>
            </a:r>
            <a:r>
              <a:rPr lang="ja-JP" altLang="en-US" dirty="0" smtClean="0"/>
              <a:t>行</a:t>
            </a:r>
            <a:endParaRPr kumimoji="1" lang="ja-JP"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結果</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t>First submit : </a:t>
            </a:r>
            <a:r>
              <a:rPr lang="en-US" altLang="ja-JP" dirty="0" err="1" smtClean="0"/>
              <a:t>Watch.d</a:t>
            </a:r>
            <a:r>
              <a:rPr lang="en-US" altLang="ja-JP" dirty="0" smtClean="0"/>
              <a:t> (95)</a:t>
            </a:r>
          </a:p>
          <a:p>
            <a:r>
              <a:rPr lang="en-US" altLang="ja-JP" dirty="0" smtClean="0"/>
              <a:t>First accepted : </a:t>
            </a:r>
            <a:r>
              <a:rPr lang="en-US" altLang="ja-JP" dirty="0" err="1" smtClean="0"/>
              <a:t>Watch.d</a:t>
            </a:r>
            <a:r>
              <a:rPr lang="en-US" altLang="ja-JP" dirty="0" smtClean="0"/>
              <a:t> (110)</a:t>
            </a:r>
          </a:p>
          <a:p>
            <a:r>
              <a:rPr lang="en-US" altLang="ja-JP" dirty="0" smtClean="0"/>
              <a:t>Total submit : 7</a:t>
            </a:r>
          </a:p>
          <a:p>
            <a:r>
              <a:rPr lang="en-US" altLang="ja-JP" dirty="0" smtClean="0"/>
              <a:t>Total accepted : 5</a:t>
            </a:r>
            <a:endParaRPr lang="en-US" altLang="ja-JP"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一言</a:t>
            </a:r>
            <a:endParaRPr kumimoji="1" lang="ja-JP" altLang="en-US" dirty="0"/>
          </a:p>
        </p:txBody>
      </p:sp>
      <p:sp>
        <p:nvSpPr>
          <p:cNvPr id="3" name="コンテンツ プレースホルダ 2"/>
          <p:cNvSpPr>
            <a:spLocks noGrp="1"/>
          </p:cNvSpPr>
          <p:nvPr>
            <p:ph idx="1"/>
          </p:nvPr>
        </p:nvSpPr>
        <p:spPr/>
        <p:txBody>
          <a:bodyPr/>
          <a:lstStyle/>
          <a:p>
            <a:r>
              <a:rPr kumimoji="1" lang="en-US" altLang="ja-JP" dirty="0" smtClean="0"/>
              <a:t>Revenge of </a:t>
            </a:r>
            <a:r>
              <a:rPr kumimoji="1" lang="en-US" altLang="ja-JP" dirty="0" err="1" smtClean="0"/>
              <a:t>Voronoi</a:t>
            </a:r>
            <a:r>
              <a:rPr kumimoji="1" lang="ja-JP" altLang="en-US" dirty="0" smtClean="0"/>
              <a:t>もよろしく！</a:t>
            </a:r>
            <a:endParaRPr kumimoji="1" lang="ja-JP" alt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キュート">
  <a:themeElements>
    <a:clrScheme name="キュート">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キュート">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キュート">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0</TotalTime>
  <Words>205</Words>
  <Application>Microsoft Office PowerPoint</Application>
  <PresentationFormat>画面に合わせる (4:3)</PresentationFormat>
  <Paragraphs>38</Paragraphs>
  <Slides>7</Slides>
  <Notes>7</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キュート</vt:lpstr>
      <vt:lpstr>ICPC夏合宿09 Day2 Problem F Voronoi Island ～ボロノイ島戦記～</vt:lpstr>
      <vt:lpstr>問題</vt:lpstr>
      <vt:lpstr>解答例</vt:lpstr>
      <vt:lpstr>凸多角形の切断</vt:lpstr>
      <vt:lpstr>ジャッジソースコード</vt:lpstr>
      <vt:lpstr>結果</vt:lpstr>
      <vt:lpstr>一言</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2009-11-01T02:54:51Z</dcterms:created>
  <dcterms:modified xsi:type="dcterms:W3CDTF">2009-11-01T02:55:00Z</dcterms:modified>
</cp:coreProperties>
</file>