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2AE84-1849-44BB-AA82-0092ACB8453E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58BCA-B6F2-49E7-B602-C39EF950034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F58BCA-B6F2-49E7-B602-C39EF950034D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8" name="スライド番号プレースホル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9" name="フッター プレースホル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フリーフォーム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E20BA9A-8229-44CD-8C19-5D7F5A295A4F}" type="datetimeFigureOut">
              <a:rPr kumimoji="1" lang="ja-JP" altLang="en-US" smtClean="0"/>
              <a:t>2010/9/21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578A666-0B82-4CFB-B986-DC98AF83F93C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1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smtClean="0"/>
              <a:t>I</a:t>
            </a:r>
            <a:r>
              <a:rPr lang="en-US" altLang="ja-JP" smtClean="0"/>
              <a:t>: </a:t>
            </a:r>
            <a:r>
              <a:rPr lang="en-US" altLang="ja-JP" smtClean="0"/>
              <a:t>How to Create a Good Game</a:t>
            </a:r>
            <a:br>
              <a:rPr lang="en-US" altLang="ja-JP" smtClean="0"/>
            </a:b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907704" y="4509120"/>
            <a:ext cx="6480048" cy="1752600"/>
          </a:xfrm>
        </p:spPr>
        <p:txBody>
          <a:bodyPr/>
          <a:lstStyle/>
          <a:p>
            <a:r>
              <a:rPr kumimoji="1" lang="ja-JP" altLang="en-US" smtClean="0"/>
              <a:t>原案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野田</a:t>
            </a:r>
            <a:endParaRPr lang="en-US" altLang="ja-JP" smtClean="0"/>
          </a:p>
          <a:p>
            <a:r>
              <a:rPr lang="ja-JP" altLang="en-US" smtClean="0"/>
              <a:t>解答</a:t>
            </a:r>
            <a:r>
              <a:rPr kumimoji="1" lang="ja-JP" altLang="en-US" smtClean="0"/>
              <a:t>作成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岩田</a:t>
            </a:r>
            <a:r>
              <a:rPr kumimoji="1" lang="en-US" altLang="ja-JP" smtClean="0"/>
              <a:t>, </a:t>
            </a:r>
            <a:r>
              <a:rPr kumimoji="1" lang="ja-JP" altLang="en-US" smtClean="0"/>
              <a:t>野田</a:t>
            </a:r>
            <a:endParaRPr kumimoji="1" lang="en-US" altLang="ja-JP" smtClean="0"/>
          </a:p>
          <a:p>
            <a:r>
              <a:rPr lang="ja-JP" altLang="en-US" smtClean="0"/>
              <a:t>問題</a:t>
            </a:r>
            <a:r>
              <a:rPr lang="ja-JP" altLang="en-US" smtClean="0"/>
              <a:t>文</a:t>
            </a:r>
            <a:r>
              <a:rPr lang="ja-JP" altLang="en-US" smtClean="0"/>
              <a:t>作成</a:t>
            </a:r>
            <a:r>
              <a:rPr lang="en-US" altLang="ja-JP" smtClean="0"/>
              <a:t>: </a:t>
            </a:r>
            <a:r>
              <a:rPr lang="ja-JP" altLang="en-US" smtClean="0"/>
              <a:t>早坂</a:t>
            </a:r>
            <a:endParaRPr lang="en-US" altLang="ja-JP" smtClean="0"/>
          </a:p>
          <a:p>
            <a:r>
              <a:rPr kumimoji="1" lang="ja-JP" altLang="en-US" smtClean="0"/>
              <a:t>解説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岩田</a:t>
            </a:r>
            <a:endParaRPr kumimoji="1" lang="ja-JP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DAG</a:t>
            </a:r>
            <a:r>
              <a:rPr lang="ja-JP" altLang="en-US" smtClean="0"/>
              <a:t>の最長路の長さを保ったまま、辺の重みを増やし、増加分の和を最大化せよ</a:t>
            </a:r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827584" y="4509120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691680" y="3861048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411760" y="5301208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347864" y="4509120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/>
          <p:cNvCxnSpPr>
            <a:stCxn id="5" idx="7"/>
            <a:endCxn id="6" idx="3"/>
          </p:cNvCxnSpPr>
          <p:nvPr/>
        </p:nvCxnSpPr>
        <p:spPr>
          <a:xfrm rot="5400000" flipH="1" flipV="1">
            <a:off x="1304372" y="4121812"/>
            <a:ext cx="342568" cy="55859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5" idx="5"/>
            <a:endCxn id="7" idx="1"/>
          </p:cNvCxnSpPr>
          <p:nvPr/>
        </p:nvCxnSpPr>
        <p:spPr>
          <a:xfrm rot="16200000" flipH="1">
            <a:off x="1592404" y="4481852"/>
            <a:ext cx="486584" cy="12786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6" idx="6"/>
            <a:endCxn id="8" idx="1"/>
          </p:cNvCxnSpPr>
          <p:nvPr/>
        </p:nvCxnSpPr>
        <p:spPr>
          <a:xfrm>
            <a:off x="2123728" y="4077072"/>
            <a:ext cx="1287408" cy="4953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7" idx="7"/>
            <a:endCxn id="8" idx="3"/>
          </p:cNvCxnSpPr>
          <p:nvPr/>
        </p:nvCxnSpPr>
        <p:spPr>
          <a:xfrm rot="5400000" flipH="1" flipV="1">
            <a:off x="2852544" y="4805888"/>
            <a:ext cx="486584" cy="630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6" idx="5"/>
            <a:endCxn id="7" idx="0"/>
          </p:cNvCxnSpPr>
          <p:nvPr/>
        </p:nvCxnSpPr>
        <p:spPr>
          <a:xfrm rot="16200000" flipH="1">
            <a:off x="1808428" y="4481852"/>
            <a:ext cx="1071384" cy="56732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テキスト ボックス 20"/>
          <p:cNvSpPr txBox="1"/>
          <p:nvPr/>
        </p:nvSpPr>
        <p:spPr>
          <a:xfrm>
            <a:off x="1259632" y="40050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2</a:t>
            </a:r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2339752" y="45091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3</a:t>
            </a:r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059832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1</a:t>
            </a:r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475656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3</a:t>
            </a:r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2699792" y="40050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2</a:t>
            </a:r>
            <a:endParaRPr kumimoji="1" lang="ja-JP" altLang="en-US"/>
          </a:p>
        </p:txBody>
      </p:sp>
      <p:sp>
        <p:nvSpPr>
          <p:cNvPr id="26" name="円/楕円 25"/>
          <p:cNvSpPr/>
          <p:nvPr/>
        </p:nvSpPr>
        <p:spPr>
          <a:xfrm>
            <a:off x="5580112" y="4509120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円/楕円 26"/>
          <p:cNvSpPr/>
          <p:nvPr/>
        </p:nvSpPr>
        <p:spPr>
          <a:xfrm>
            <a:off x="6444208" y="3861048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円/楕円 27"/>
          <p:cNvSpPr/>
          <p:nvPr/>
        </p:nvSpPr>
        <p:spPr>
          <a:xfrm>
            <a:off x="7164288" y="5301208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円/楕円 28"/>
          <p:cNvSpPr/>
          <p:nvPr/>
        </p:nvSpPr>
        <p:spPr>
          <a:xfrm>
            <a:off x="8100392" y="4509120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0" name="直線矢印コネクタ 29"/>
          <p:cNvCxnSpPr>
            <a:stCxn id="26" idx="7"/>
            <a:endCxn id="27" idx="3"/>
          </p:cNvCxnSpPr>
          <p:nvPr/>
        </p:nvCxnSpPr>
        <p:spPr>
          <a:xfrm rot="5400000" flipH="1" flipV="1">
            <a:off x="6056900" y="4121812"/>
            <a:ext cx="342568" cy="55859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26" idx="5"/>
            <a:endCxn id="28" idx="1"/>
          </p:cNvCxnSpPr>
          <p:nvPr/>
        </p:nvCxnSpPr>
        <p:spPr>
          <a:xfrm rot="16200000" flipH="1">
            <a:off x="6344932" y="4481852"/>
            <a:ext cx="486584" cy="12786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>
            <a:stCxn id="27" idx="6"/>
            <a:endCxn id="29" idx="1"/>
          </p:cNvCxnSpPr>
          <p:nvPr/>
        </p:nvCxnSpPr>
        <p:spPr>
          <a:xfrm>
            <a:off x="6876256" y="4077072"/>
            <a:ext cx="1287408" cy="4953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>
            <a:stCxn id="28" idx="7"/>
            <a:endCxn id="29" idx="3"/>
          </p:cNvCxnSpPr>
          <p:nvPr/>
        </p:nvCxnSpPr>
        <p:spPr>
          <a:xfrm rot="5400000" flipH="1" flipV="1">
            <a:off x="7605072" y="4805888"/>
            <a:ext cx="486584" cy="630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27" idx="5"/>
            <a:endCxn id="28" idx="0"/>
          </p:cNvCxnSpPr>
          <p:nvPr/>
        </p:nvCxnSpPr>
        <p:spPr>
          <a:xfrm rot="16200000" flipH="1">
            <a:off x="6560956" y="4481852"/>
            <a:ext cx="1071384" cy="56732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テキスト ボックス 34"/>
          <p:cNvSpPr txBox="1"/>
          <p:nvPr/>
        </p:nvSpPr>
        <p:spPr>
          <a:xfrm>
            <a:off x="6012160" y="40050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2</a:t>
            </a:r>
            <a:endParaRPr kumimoji="1" lang="ja-JP" altLang="en-US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7092280" y="45091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3</a:t>
            </a:r>
            <a:endParaRPr kumimoji="1" lang="ja-JP" altLang="en-US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7812360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1</a:t>
            </a:r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6228184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>
                <a:solidFill>
                  <a:srgbClr val="FF0000"/>
                </a:solidFill>
              </a:rPr>
              <a:t>5</a:t>
            </a:r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7452320" y="40050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>
                <a:solidFill>
                  <a:srgbClr val="FF0000"/>
                </a:solidFill>
              </a:rPr>
              <a:t>4</a:t>
            </a:r>
            <a:endParaRPr kumimoji="1" lang="ja-JP" altLang="en-US">
              <a:solidFill>
                <a:srgbClr val="FF0000"/>
              </a:solidFill>
            </a:endParaRPr>
          </a:p>
        </p:txBody>
      </p:sp>
      <p:sp>
        <p:nvSpPr>
          <p:cNvPr id="40" name="右矢印 39"/>
          <p:cNvSpPr/>
          <p:nvPr/>
        </p:nvSpPr>
        <p:spPr>
          <a:xfrm>
            <a:off x="4427984" y="4437112"/>
            <a:ext cx="504056" cy="576064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 </a:t>
            </a:r>
            <a:r>
              <a:rPr kumimoji="1" lang="en-US" altLang="ja-JP" smtClean="0"/>
              <a:t>- </a:t>
            </a:r>
            <a:r>
              <a:rPr lang="en-US" altLang="ja-JP" smtClean="0"/>
              <a:t>DAG</a:t>
            </a:r>
            <a:r>
              <a:rPr lang="ja-JP" altLang="en-US" smtClean="0"/>
              <a:t>の最長路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mtClean="0"/>
              <a:t>DP</a:t>
            </a:r>
            <a:r>
              <a:rPr kumimoji="1" lang="ja-JP" altLang="en-US" smtClean="0"/>
              <a:t>で行えます</a:t>
            </a:r>
            <a:endParaRPr kumimoji="1" lang="en-US" altLang="ja-JP" smtClean="0"/>
          </a:p>
          <a:p>
            <a:r>
              <a:rPr lang="en-US" altLang="ja-JP" smtClean="0"/>
              <a:t>d(v): s</a:t>
            </a:r>
            <a:r>
              <a:rPr lang="ja-JP" altLang="en-US" smtClean="0"/>
              <a:t>から</a:t>
            </a:r>
            <a:r>
              <a:rPr lang="en-US" altLang="ja-JP" smtClean="0"/>
              <a:t>v</a:t>
            </a:r>
            <a:r>
              <a:rPr lang="ja-JP" altLang="en-US" smtClean="0"/>
              <a:t>へ</a:t>
            </a:r>
            <a:r>
              <a:rPr lang="ja-JP" altLang="en-US" smtClean="0"/>
              <a:t>の最長路の長さ</a:t>
            </a:r>
            <a:endParaRPr lang="en-US" altLang="ja-JP" smtClean="0"/>
          </a:p>
          <a:p>
            <a:r>
              <a:rPr lang="en-US" altLang="ja-JP" smtClean="0"/>
              <a:t>d(s)=0</a:t>
            </a:r>
          </a:p>
          <a:p>
            <a:r>
              <a:rPr lang="en-US" altLang="ja-JP" smtClean="0"/>
              <a:t>d(v)=max{d(u)+cost(e) | e=(u,v)</a:t>
            </a:r>
            <a:r>
              <a:rPr lang="ja-JP" altLang="en-US" smtClean="0"/>
              <a:t>∈</a:t>
            </a:r>
            <a:r>
              <a:rPr lang="en-US" altLang="ja-JP" smtClean="0"/>
              <a:t>E}</a:t>
            </a:r>
          </a:p>
          <a:p>
            <a:endParaRPr kumimoji="1" lang="en-US" altLang="ja-JP" smtClean="0"/>
          </a:p>
          <a:p>
            <a:r>
              <a:rPr lang="ja-JP" altLang="en-US" smtClean="0"/>
              <a:t>特</a:t>
            </a:r>
            <a:r>
              <a:rPr lang="ja-JP" altLang="en-US" smtClean="0"/>
              <a:t>に、</a:t>
            </a:r>
            <a:endParaRPr lang="en-US" altLang="ja-JP" smtClean="0"/>
          </a:p>
          <a:p>
            <a:pPr>
              <a:buNone/>
            </a:pPr>
            <a:r>
              <a:rPr lang="en-US" altLang="ja-JP" smtClean="0"/>
              <a:t>	</a:t>
            </a:r>
            <a:r>
              <a:rPr lang="en-US" altLang="ja-JP" smtClean="0"/>
              <a:t>d(v</a:t>
            </a:r>
            <a:r>
              <a:rPr lang="en-US" altLang="ja-JP" smtClean="0"/>
              <a:t>)</a:t>
            </a:r>
            <a:r>
              <a:rPr lang="ja-JP" altLang="en-US" smtClean="0"/>
              <a:t>≧</a:t>
            </a:r>
            <a:r>
              <a:rPr lang="en-US" altLang="ja-JP" smtClean="0"/>
              <a:t>d(u)+cost(e)+add(e)  (e=(u,v)</a:t>
            </a:r>
            <a:r>
              <a:rPr lang="ja-JP" altLang="en-US" smtClean="0"/>
              <a:t>∈</a:t>
            </a:r>
            <a:r>
              <a:rPr lang="en-US" altLang="ja-JP" smtClean="0"/>
              <a:t>E)</a:t>
            </a:r>
          </a:p>
          <a:p>
            <a:pPr>
              <a:buNone/>
            </a:pPr>
            <a:r>
              <a:rPr lang="en-US" altLang="ja-JP" smtClean="0"/>
              <a:t>	</a:t>
            </a:r>
            <a:r>
              <a:rPr lang="ja-JP" altLang="en-US" smtClean="0"/>
              <a:t>が成り立ちます</a:t>
            </a:r>
            <a:endParaRPr lang="en-US" altLang="ja-JP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r>
              <a:rPr kumimoji="1" lang="en-US" altLang="ja-JP" smtClean="0"/>
              <a:t>1 (</a:t>
            </a:r>
            <a:r>
              <a:rPr kumimoji="1" lang="ja-JP" altLang="en-US" smtClean="0"/>
              <a:t>単体法</a:t>
            </a:r>
            <a:r>
              <a:rPr kumimoji="1"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初期状態での</a:t>
            </a:r>
            <a:r>
              <a:rPr kumimoji="1" lang="en-US" altLang="ja-JP" smtClean="0"/>
              <a:t>s</a:t>
            </a:r>
            <a:r>
              <a:rPr kumimoji="1" lang="ja-JP" altLang="en-US" smtClean="0"/>
              <a:t>から</a:t>
            </a:r>
            <a:r>
              <a:rPr kumimoji="1" lang="en-US" altLang="ja-JP" smtClean="0"/>
              <a:t>t</a:t>
            </a:r>
            <a:r>
              <a:rPr kumimoji="1" lang="ja-JP" altLang="en-US" smtClean="0"/>
              <a:t>への最長路の長さを</a:t>
            </a:r>
            <a:r>
              <a:rPr kumimoji="1" lang="en-US" altLang="ja-JP" smtClean="0"/>
              <a:t>D</a:t>
            </a:r>
            <a:r>
              <a:rPr lang="ja-JP" altLang="en-US" smtClean="0"/>
              <a:t>、辺に加える重みを</a:t>
            </a:r>
            <a:r>
              <a:rPr lang="en-US" altLang="ja-JP" smtClean="0"/>
              <a:t>add</a:t>
            </a:r>
            <a:r>
              <a:rPr lang="ja-JP" altLang="en-US" smtClean="0"/>
              <a:t>と</a:t>
            </a:r>
            <a:r>
              <a:rPr lang="ja-JP" altLang="en-US" smtClean="0"/>
              <a:t>すると</a:t>
            </a:r>
            <a:r>
              <a:rPr lang="ja-JP" altLang="en-US" smtClean="0"/>
              <a:t>、以下のような</a:t>
            </a:r>
            <a:r>
              <a:rPr lang="ja-JP" altLang="en-US" smtClean="0"/>
              <a:t>整数</a:t>
            </a:r>
            <a:r>
              <a:rPr lang="ja-JP" altLang="en-US" smtClean="0"/>
              <a:t>計画問題になる</a:t>
            </a:r>
            <a:endParaRPr lang="en-US" altLang="ja-JP" smtClean="0"/>
          </a:p>
          <a:p>
            <a:endParaRPr kumimoji="1" lang="en-US" altLang="ja-JP" smtClean="0"/>
          </a:p>
          <a:p>
            <a:r>
              <a:rPr lang="en-US" altLang="ja-JP" smtClean="0"/>
              <a:t>m</a:t>
            </a:r>
            <a:r>
              <a:rPr lang="en-US" altLang="ja-JP" smtClean="0"/>
              <a:t>aximize Σadd(e)</a:t>
            </a:r>
          </a:p>
          <a:p>
            <a:r>
              <a:rPr lang="en-US" altLang="ja-JP" smtClean="0"/>
              <a:t>d</a:t>
            </a:r>
            <a:r>
              <a:rPr kumimoji="1" lang="en-US" altLang="ja-JP" smtClean="0"/>
              <a:t>(t)</a:t>
            </a:r>
            <a:r>
              <a:rPr kumimoji="1" lang="ja-JP" altLang="en-US" smtClean="0"/>
              <a:t>≦</a:t>
            </a:r>
            <a:r>
              <a:rPr kumimoji="1" lang="en-US" altLang="ja-JP" smtClean="0"/>
              <a:t>D</a:t>
            </a:r>
          </a:p>
          <a:p>
            <a:r>
              <a:rPr lang="en-US" altLang="ja-JP" smtClean="0"/>
              <a:t>d(v)</a:t>
            </a:r>
            <a:r>
              <a:rPr lang="ja-JP" altLang="en-US" smtClean="0"/>
              <a:t>≧</a:t>
            </a:r>
            <a:r>
              <a:rPr lang="en-US" altLang="ja-JP" smtClean="0"/>
              <a:t>d(u)+cost(e)+add(e)  (e=(u,v)</a:t>
            </a:r>
            <a:r>
              <a:rPr lang="ja-JP" altLang="en-US" smtClean="0"/>
              <a:t>∈</a:t>
            </a:r>
            <a:r>
              <a:rPr lang="en-US" altLang="ja-JP" smtClean="0"/>
              <a:t>E)</a:t>
            </a:r>
          </a:p>
          <a:p>
            <a:r>
              <a:rPr lang="en-US" altLang="ja-JP" smtClean="0"/>
              <a:t>d(v),add(e)</a:t>
            </a:r>
            <a:r>
              <a:rPr lang="ja-JP" altLang="en-US" smtClean="0"/>
              <a:t>≧</a:t>
            </a:r>
            <a:r>
              <a:rPr lang="en-US" altLang="ja-JP" smtClean="0"/>
              <a:t>0</a:t>
            </a:r>
            <a:endParaRPr kumimoji="1" lang="en-US" altLang="ja-JP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r>
              <a:rPr kumimoji="1" lang="en-US" altLang="ja-JP" smtClean="0"/>
              <a:t>1 (</a:t>
            </a:r>
            <a:r>
              <a:rPr kumimoji="1" lang="ja-JP" altLang="en-US" smtClean="0"/>
              <a:t>単体法</a:t>
            </a:r>
            <a:r>
              <a:rPr kumimoji="1"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実は整数制約を外して</a:t>
            </a:r>
            <a:r>
              <a:rPr lang="en-US" altLang="ja-JP" smtClean="0"/>
              <a:t>LP</a:t>
            </a:r>
            <a:r>
              <a:rPr lang="ja-JP" altLang="en-US" smtClean="0"/>
              <a:t>として解いても同じ解が得られる</a:t>
            </a:r>
            <a:r>
              <a:rPr lang="en-US" altLang="ja-JP" smtClean="0"/>
              <a:t>(</a:t>
            </a:r>
            <a:r>
              <a:rPr lang="ja-JP" altLang="en-US" smtClean="0"/>
              <a:t>完全ユニモジュラー</a:t>
            </a:r>
            <a:r>
              <a:rPr lang="en-US" altLang="ja-JP" smtClean="0"/>
              <a:t>)</a:t>
            </a:r>
          </a:p>
          <a:p>
            <a:endParaRPr lang="en-US" altLang="ja-JP" smtClean="0"/>
          </a:p>
          <a:p>
            <a:r>
              <a:rPr lang="ja-JP" altLang="en-US" smtClean="0"/>
              <a:t>変数</a:t>
            </a:r>
            <a:r>
              <a:rPr lang="ja-JP" altLang="en-US" smtClean="0"/>
              <a:t>が</a:t>
            </a:r>
            <a:r>
              <a:rPr lang="en-US" altLang="ja-JP" smtClean="0"/>
              <a:t>|V|+|E|</a:t>
            </a:r>
            <a:r>
              <a:rPr lang="ja-JP" altLang="en-US" smtClean="0"/>
              <a:t>個、制約式が</a:t>
            </a:r>
            <a:r>
              <a:rPr lang="en-US" altLang="ja-JP" smtClean="0"/>
              <a:t>|E|</a:t>
            </a:r>
            <a:r>
              <a:rPr lang="ja-JP" altLang="en-US" smtClean="0"/>
              <a:t>個くらい</a:t>
            </a:r>
            <a:endParaRPr lang="en-US" altLang="ja-JP" smtClean="0"/>
          </a:p>
          <a:p>
            <a:endParaRPr kumimoji="1" lang="en-US" altLang="ja-JP" smtClean="0"/>
          </a:p>
          <a:p>
            <a:r>
              <a:rPr lang="ja-JP" altLang="en-US" smtClean="0"/>
              <a:t>とても大きいけど、そこそこ高速な単体法なら間に合うかも</a:t>
            </a:r>
            <a:endParaRPr kumimoji="1" lang="ja-JP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解法</a:t>
            </a:r>
            <a:r>
              <a:rPr kumimoji="1" lang="en-US" altLang="ja-JP" smtClean="0"/>
              <a:t>2 (</a:t>
            </a:r>
            <a:r>
              <a:rPr kumimoji="1" lang="ja-JP" altLang="en-US" smtClean="0"/>
              <a:t>最小費用流</a:t>
            </a:r>
            <a:r>
              <a:rPr kumimoji="1"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なんとなく</a:t>
            </a:r>
            <a:r>
              <a:rPr kumimoji="1" lang="ja-JP" altLang="en-US" smtClean="0"/>
              <a:t>フローっぽいので双対</a:t>
            </a:r>
            <a:r>
              <a:rPr kumimoji="1" lang="en-US" altLang="ja-JP" smtClean="0"/>
              <a:t>LP</a:t>
            </a:r>
            <a:r>
              <a:rPr kumimoji="1" lang="ja-JP" altLang="en-US" smtClean="0"/>
              <a:t>を考えてみます</a:t>
            </a:r>
            <a:endParaRPr kumimoji="1" lang="en-US" altLang="ja-JP" smtClean="0"/>
          </a:p>
          <a:p>
            <a:endParaRPr kumimoji="1" lang="en-US" altLang="ja-JP" smtClean="0"/>
          </a:p>
          <a:p>
            <a:r>
              <a:rPr lang="ja-JP" altLang="en-US" smtClean="0"/>
              <a:t>主</a:t>
            </a:r>
            <a:r>
              <a:rPr lang="en-US" altLang="ja-JP" smtClean="0"/>
              <a:t>LP: max{cx | Ax</a:t>
            </a:r>
            <a:r>
              <a:rPr lang="ja-JP" altLang="en-US" smtClean="0"/>
              <a:t>≦</a:t>
            </a:r>
            <a:r>
              <a:rPr lang="en-US" altLang="ja-JP" smtClean="0"/>
              <a:t>b, x</a:t>
            </a:r>
            <a:r>
              <a:rPr lang="ja-JP" altLang="en-US" smtClean="0"/>
              <a:t>≧</a:t>
            </a:r>
            <a:r>
              <a:rPr lang="en-US" altLang="ja-JP" smtClean="0"/>
              <a:t>0}</a:t>
            </a:r>
          </a:p>
          <a:p>
            <a:r>
              <a:rPr kumimoji="1" lang="ja-JP" altLang="en-US" smtClean="0"/>
              <a:t>双対</a:t>
            </a:r>
            <a:r>
              <a:rPr kumimoji="1" lang="en-US" altLang="ja-JP" smtClean="0"/>
              <a:t>LP: min{yb | yA</a:t>
            </a:r>
            <a:r>
              <a:rPr kumimoji="1" lang="ja-JP" altLang="en-US" smtClean="0"/>
              <a:t>≧</a:t>
            </a:r>
            <a:r>
              <a:rPr kumimoji="1" lang="en-US" altLang="ja-JP" smtClean="0"/>
              <a:t>c, y</a:t>
            </a:r>
            <a:r>
              <a:rPr kumimoji="1" lang="ja-JP" altLang="en-US" smtClean="0"/>
              <a:t>≧</a:t>
            </a:r>
            <a:r>
              <a:rPr kumimoji="1" lang="en-US" altLang="ja-JP" smtClean="0"/>
              <a:t>0}</a:t>
            </a:r>
          </a:p>
          <a:p>
            <a:endParaRPr kumimoji="1" lang="ja-JP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2 (</a:t>
            </a:r>
            <a:r>
              <a:rPr lang="ja-JP" altLang="en-US" smtClean="0"/>
              <a:t>最小費用流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minimize DT-Σcost(e)f(e)</a:t>
            </a:r>
          </a:p>
          <a:p>
            <a:r>
              <a:rPr kumimoji="1" lang="en-US" altLang="ja-JP" smtClean="0"/>
              <a:t>T-Σ_{e=(*,t)}f(e)</a:t>
            </a:r>
            <a:r>
              <a:rPr kumimoji="1" lang="ja-JP" altLang="en-US" smtClean="0"/>
              <a:t>≧</a:t>
            </a:r>
            <a:r>
              <a:rPr kumimoji="1" lang="en-US" altLang="ja-JP" smtClean="0"/>
              <a:t>0</a:t>
            </a:r>
          </a:p>
          <a:p>
            <a:r>
              <a:rPr lang="el-GR" altLang="ja-JP" smtClean="0"/>
              <a:t>Σ_{</a:t>
            </a:r>
            <a:r>
              <a:rPr lang="en-US" altLang="ja-JP" smtClean="0"/>
              <a:t>e=(v,*)}f(e)-</a:t>
            </a:r>
            <a:r>
              <a:rPr lang="el-GR" altLang="ja-JP" smtClean="0"/>
              <a:t>Σ_{</a:t>
            </a:r>
            <a:r>
              <a:rPr lang="en-US" altLang="ja-JP" smtClean="0"/>
              <a:t>e=(*,v</a:t>
            </a:r>
            <a:r>
              <a:rPr lang="en-US" altLang="ja-JP" smtClean="0"/>
              <a:t>)}</a:t>
            </a:r>
            <a:r>
              <a:rPr lang="en-US" altLang="ja-JP" smtClean="0"/>
              <a:t>f(e)</a:t>
            </a:r>
            <a:r>
              <a:rPr lang="ja-JP" altLang="en-US" smtClean="0"/>
              <a:t>≧</a:t>
            </a:r>
            <a:r>
              <a:rPr lang="en-US" altLang="ja-JP" smtClean="0"/>
              <a:t>0 (v</a:t>
            </a:r>
            <a:r>
              <a:rPr lang="ja-JP" altLang="en-US" smtClean="0"/>
              <a:t>≠</a:t>
            </a:r>
            <a:r>
              <a:rPr lang="en-US" altLang="ja-JP" smtClean="0"/>
              <a:t>t)</a:t>
            </a:r>
          </a:p>
          <a:p>
            <a:r>
              <a:rPr lang="en-US" altLang="ja-JP" smtClean="0"/>
              <a:t>f</a:t>
            </a:r>
            <a:r>
              <a:rPr kumimoji="1" lang="en-US" altLang="ja-JP" smtClean="0"/>
              <a:t>(e)</a:t>
            </a:r>
            <a:r>
              <a:rPr kumimoji="1" lang="ja-JP" altLang="en-US" smtClean="0"/>
              <a:t>≧</a:t>
            </a:r>
            <a:r>
              <a:rPr lang="en-US" altLang="ja-JP" smtClean="0"/>
              <a:t>1</a:t>
            </a:r>
          </a:p>
          <a:p>
            <a:r>
              <a:rPr kumimoji="1" lang="en-US" altLang="ja-JP" smtClean="0"/>
              <a:t>T</a:t>
            </a:r>
            <a:r>
              <a:rPr kumimoji="1" lang="ja-JP" altLang="en-US" smtClean="0"/>
              <a:t>≧</a:t>
            </a:r>
            <a:r>
              <a:rPr lang="en-US" altLang="ja-JP" smtClean="0"/>
              <a:t>0</a:t>
            </a:r>
          </a:p>
          <a:p>
            <a:endParaRPr kumimoji="1" lang="en-US" altLang="ja-JP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2 (</a:t>
            </a:r>
            <a:r>
              <a:rPr lang="ja-JP" altLang="en-US" smtClean="0"/>
              <a:t>最小費用流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つまり、</a:t>
            </a:r>
            <a:r>
              <a:rPr lang="ja-JP" altLang="en-US" smtClean="0"/>
              <a:t>新た</a:t>
            </a:r>
            <a:r>
              <a:rPr lang="ja-JP" altLang="en-US" smtClean="0"/>
              <a:t>に終点</a:t>
            </a:r>
            <a:r>
              <a:rPr lang="en-US" altLang="ja-JP" smtClean="0"/>
              <a:t>t’</a:t>
            </a:r>
            <a:r>
              <a:rPr lang="ja-JP" altLang="en-US" smtClean="0"/>
              <a:t>を付け加え、各辺の重みを</a:t>
            </a:r>
            <a:r>
              <a:rPr lang="en-US" altLang="ja-JP" smtClean="0"/>
              <a:t>-1</a:t>
            </a:r>
            <a:r>
              <a:rPr lang="ja-JP" altLang="en-US" smtClean="0"/>
              <a:t>倍、</a:t>
            </a:r>
            <a:r>
              <a:rPr lang="en-US" altLang="ja-JP" smtClean="0"/>
              <a:t>t</a:t>
            </a:r>
            <a:r>
              <a:rPr lang="ja-JP" altLang="en-US" smtClean="0"/>
              <a:t>から</a:t>
            </a:r>
            <a:r>
              <a:rPr lang="en-US" altLang="ja-JP" smtClean="0"/>
              <a:t>t’</a:t>
            </a:r>
            <a:r>
              <a:rPr lang="ja-JP" altLang="en-US" smtClean="0"/>
              <a:t>に重み</a:t>
            </a:r>
            <a:r>
              <a:rPr lang="en-US" altLang="ja-JP" smtClean="0"/>
              <a:t>D</a:t>
            </a:r>
            <a:r>
              <a:rPr lang="ja-JP" altLang="en-US" smtClean="0"/>
              <a:t>の辺を付け加えたグラフに対して、各辺の流量が</a:t>
            </a:r>
            <a:r>
              <a:rPr lang="en-US" altLang="ja-JP" smtClean="0"/>
              <a:t>1</a:t>
            </a:r>
            <a:r>
              <a:rPr lang="ja-JP" altLang="en-US" smtClean="0"/>
              <a:t>以上となるような流量下限付き最小費用流を求めれば良い</a:t>
            </a:r>
            <a:endParaRPr lang="en-US" altLang="ja-JP" smtClean="0"/>
          </a:p>
          <a:p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251520" y="5085184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115616" y="4437112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835696" y="5877272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771800" y="5085184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矢印コネクタ 7"/>
          <p:cNvCxnSpPr>
            <a:stCxn id="4" idx="7"/>
            <a:endCxn id="5" idx="3"/>
          </p:cNvCxnSpPr>
          <p:nvPr/>
        </p:nvCxnSpPr>
        <p:spPr>
          <a:xfrm rot="5400000" flipH="1" flipV="1">
            <a:off x="728308" y="4697876"/>
            <a:ext cx="342568" cy="55859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>
            <a:stCxn id="4" idx="5"/>
            <a:endCxn id="6" idx="1"/>
          </p:cNvCxnSpPr>
          <p:nvPr/>
        </p:nvCxnSpPr>
        <p:spPr>
          <a:xfrm rot="16200000" flipH="1">
            <a:off x="1016340" y="5057916"/>
            <a:ext cx="486584" cy="12786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>
            <a:stCxn id="5" idx="6"/>
            <a:endCxn id="7" idx="1"/>
          </p:cNvCxnSpPr>
          <p:nvPr/>
        </p:nvCxnSpPr>
        <p:spPr>
          <a:xfrm>
            <a:off x="1547664" y="4653136"/>
            <a:ext cx="1287408" cy="4953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矢印コネクタ 10"/>
          <p:cNvCxnSpPr>
            <a:stCxn id="6" idx="7"/>
            <a:endCxn id="7" idx="3"/>
          </p:cNvCxnSpPr>
          <p:nvPr/>
        </p:nvCxnSpPr>
        <p:spPr>
          <a:xfrm rot="5400000" flipH="1" flipV="1">
            <a:off x="2276480" y="5381952"/>
            <a:ext cx="486584" cy="630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>
            <a:stCxn id="5" idx="5"/>
            <a:endCxn id="6" idx="0"/>
          </p:cNvCxnSpPr>
          <p:nvPr/>
        </p:nvCxnSpPr>
        <p:spPr>
          <a:xfrm rot="16200000" flipH="1">
            <a:off x="1232364" y="5057916"/>
            <a:ext cx="1071384" cy="56732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683568" y="458112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2</a:t>
            </a:r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763688" y="508518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3</a:t>
            </a:r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483768" y="566124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1</a:t>
            </a:r>
            <a:endParaRPr kumimoji="1" lang="ja-JP" altLang="en-US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99592" y="566124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3</a:t>
            </a:r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123728" y="458112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2</a:t>
            </a:r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4499992" y="5085184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5364088" y="4437112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6084168" y="5877272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7020272" y="5085184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2" name="直線矢印コネクタ 21"/>
          <p:cNvCxnSpPr>
            <a:stCxn id="18" idx="7"/>
            <a:endCxn id="19" idx="3"/>
          </p:cNvCxnSpPr>
          <p:nvPr/>
        </p:nvCxnSpPr>
        <p:spPr>
          <a:xfrm rot="5400000" flipH="1" flipV="1">
            <a:off x="4976780" y="4697876"/>
            <a:ext cx="342568" cy="55859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18" idx="5"/>
            <a:endCxn id="20" idx="1"/>
          </p:cNvCxnSpPr>
          <p:nvPr/>
        </p:nvCxnSpPr>
        <p:spPr>
          <a:xfrm rot="16200000" flipH="1">
            <a:off x="5264812" y="5057916"/>
            <a:ext cx="486584" cy="12786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19" idx="6"/>
            <a:endCxn id="21" idx="1"/>
          </p:cNvCxnSpPr>
          <p:nvPr/>
        </p:nvCxnSpPr>
        <p:spPr>
          <a:xfrm>
            <a:off x="5796136" y="4653136"/>
            <a:ext cx="1287408" cy="4953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>
            <a:stCxn id="20" idx="7"/>
            <a:endCxn id="21" idx="3"/>
          </p:cNvCxnSpPr>
          <p:nvPr/>
        </p:nvCxnSpPr>
        <p:spPr>
          <a:xfrm rot="5400000" flipH="1" flipV="1">
            <a:off x="6524952" y="5381952"/>
            <a:ext cx="486584" cy="6306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19" idx="5"/>
            <a:endCxn id="20" idx="0"/>
          </p:cNvCxnSpPr>
          <p:nvPr/>
        </p:nvCxnSpPr>
        <p:spPr>
          <a:xfrm rot="16200000" flipH="1">
            <a:off x="5480836" y="5057916"/>
            <a:ext cx="1071384" cy="56732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4932040" y="458112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-2</a:t>
            </a:r>
            <a:endParaRPr kumimoji="1" lang="ja-JP" altLang="en-US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6012160" y="5085184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-3</a:t>
            </a:r>
            <a:endParaRPr kumimoji="1" lang="ja-JP" altLang="en-US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732240" y="566124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-1</a:t>
            </a:r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148064" y="566124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-3</a:t>
            </a:r>
            <a:endParaRPr kumimoji="1" lang="ja-JP" altLang="en-US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6372200" y="458112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mtClean="0"/>
              <a:t>-2</a:t>
            </a:r>
            <a:endParaRPr kumimoji="1" lang="ja-JP" altLang="en-US"/>
          </a:p>
        </p:txBody>
      </p:sp>
      <p:sp>
        <p:nvSpPr>
          <p:cNvPr id="32" name="右矢印 31"/>
          <p:cNvSpPr/>
          <p:nvPr/>
        </p:nvSpPr>
        <p:spPr>
          <a:xfrm>
            <a:off x="3563888" y="5013176"/>
            <a:ext cx="504056" cy="576064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8244408" y="5085184"/>
            <a:ext cx="432048" cy="43204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4" name="直線矢印コネクタ 33"/>
          <p:cNvCxnSpPr>
            <a:stCxn id="21" idx="6"/>
            <a:endCxn id="33" idx="2"/>
          </p:cNvCxnSpPr>
          <p:nvPr/>
        </p:nvCxnSpPr>
        <p:spPr>
          <a:xfrm>
            <a:off x="7452320" y="5301208"/>
            <a:ext cx="792088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7638534" y="49411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/>
              <a:t>6</a:t>
            </a:r>
            <a:endParaRPr kumimoji="1" lang="ja-JP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2 (</a:t>
            </a:r>
            <a:r>
              <a:rPr lang="ja-JP" altLang="en-US" smtClean="0"/>
              <a:t>最小費用流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流量の下限は簡単に取り除けます</a:t>
            </a:r>
            <a:endParaRPr lang="en-US" altLang="ja-JP" smtClean="0"/>
          </a:p>
          <a:p>
            <a:endParaRPr kumimoji="1" lang="en-US" altLang="ja-JP" smtClean="0"/>
          </a:p>
          <a:p>
            <a:r>
              <a:rPr lang="ja-JP" altLang="en-US" smtClean="0"/>
              <a:t>辺</a:t>
            </a:r>
            <a:r>
              <a:rPr lang="en-US" altLang="ja-JP" smtClean="0"/>
              <a:t>e=(u,v)</a:t>
            </a:r>
            <a:r>
              <a:rPr lang="ja-JP" altLang="en-US" smtClean="0"/>
              <a:t>のコストが</a:t>
            </a:r>
            <a:r>
              <a:rPr lang="en-US" altLang="ja-JP" smtClean="0"/>
              <a:t>c, </a:t>
            </a:r>
            <a:r>
              <a:rPr lang="ja-JP" altLang="en-US" smtClean="0"/>
              <a:t>最小流量が</a:t>
            </a:r>
            <a:r>
              <a:rPr lang="en-US" altLang="ja-JP" smtClean="0"/>
              <a:t>L, </a:t>
            </a:r>
            <a:r>
              <a:rPr lang="ja-JP" altLang="en-US" smtClean="0"/>
              <a:t>最大流量が</a:t>
            </a:r>
            <a:r>
              <a:rPr lang="en-US" altLang="ja-JP" smtClean="0"/>
              <a:t>U</a:t>
            </a:r>
            <a:r>
              <a:rPr lang="ja-JP" altLang="en-US" smtClean="0"/>
              <a:t>の場合、</a:t>
            </a:r>
            <a:r>
              <a:rPr lang="en-US" altLang="ja-JP" smtClean="0"/>
              <a:t>e</a:t>
            </a:r>
            <a:r>
              <a:rPr lang="ja-JP" altLang="en-US" smtClean="0"/>
              <a:t>の最大流量を</a:t>
            </a:r>
            <a:r>
              <a:rPr lang="en-US" altLang="ja-JP" smtClean="0"/>
              <a:t>U-L</a:t>
            </a:r>
            <a:r>
              <a:rPr lang="ja-JP" altLang="en-US" smtClean="0"/>
              <a:t>に減らし、</a:t>
            </a:r>
            <a:r>
              <a:rPr lang="en-US" altLang="ja-JP" smtClean="0"/>
              <a:t>u</a:t>
            </a:r>
            <a:r>
              <a:rPr lang="ja-JP" altLang="en-US" smtClean="0"/>
              <a:t>から</a:t>
            </a:r>
            <a:r>
              <a:rPr lang="en-US" altLang="ja-JP" smtClean="0"/>
              <a:t>v</a:t>
            </a:r>
            <a:r>
              <a:rPr lang="ja-JP" altLang="en-US" smtClean="0"/>
              <a:t>へ最大流量</a:t>
            </a:r>
            <a:r>
              <a:rPr lang="en-US" altLang="ja-JP" smtClean="0"/>
              <a:t>L</a:t>
            </a:r>
            <a:r>
              <a:rPr lang="ja-JP" altLang="en-US" smtClean="0"/>
              <a:t>、コスト</a:t>
            </a:r>
            <a:r>
              <a:rPr lang="en-US" altLang="ja-JP" smtClean="0"/>
              <a:t>c-</a:t>
            </a:r>
            <a:r>
              <a:rPr lang="ja-JP" altLang="en-US" smtClean="0"/>
              <a:t>∞</a:t>
            </a:r>
            <a:r>
              <a:rPr lang="en-US" altLang="ja-JP" smtClean="0"/>
              <a:t>(</a:t>
            </a:r>
            <a:r>
              <a:rPr lang="ja-JP" altLang="en-US" smtClean="0"/>
              <a:t>十分大きな定数</a:t>
            </a:r>
            <a:r>
              <a:rPr lang="en-US" altLang="ja-JP" smtClean="0"/>
              <a:t>)</a:t>
            </a:r>
            <a:r>
              <a:rPr lang="ja-JP" altLang="en-US" smtClean="0"/>
              <a:t>の辺を付け、最後に∞</a:t>
            </a:r>
            <a:r>
              <a:rPr lang="en-US" altLang="ja-JP" smtClean="0"/>
              <a:t>L</a:t>
            </a:r>
            <a:r>
              <a:rPr lang="ja-JP" altLang="en-US" smtClean="0"/>
              <a:t>を加えると普通の最小費用流になる</a:t>
            </a:r>
            <a:endParaRPr lang="en-US" altLang="ja-JP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結果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mtClean="0"/>
              <a:t>Submitted: 4</a:t>
            </a:r>
          </a:p>
          <a:p>
            <a:r>
              <a:rPr kumimoji="1" lang="en-US" altLang="ja-JP" smtClean="0"/>
              <a:t>Accepted: 0</a:t>
            </a:r>
          </a:p>
          <a:p>
            <a:r>
              <a:rPr lang="en-US" altLang="ja-JP" smtClean="0"/>
              <a:t>First Submitted</a:t>
            </a:r>
            <a:r>
              <a:rPr lang="en-US" altLang="ja-JP" smtClean="0"/>
              <a:t>: </a:t>
            </a:r>
            <a:r>
              <a:rPr lang="en-US" altLang="ja-JP" smtClean="0"/>
              <a:t>.Watch (184min)</a:t>
            </a:r>
          </a:p>
          <a:p>
            <a:r>
              <a:rPr kumimoji="1" lang="en-US" altLang="ja-JP" smtClean="0"/>
              <a:t>First Accepted: </a:t>
            </a:r>
            <a:r>
              <a:rPr kumimoji="1" lang="ja-JP" altLang="en-US" smtClean="0"/>
              <a:t>該当なし</a:t>
            </a:r>
            <a:endParaRPr kumimoji="1" lang="en-US" altLang="ja-JP" smtClean="0"/>
          </a:p>
          <a:p>
            <a:endParaRPr kumimoji="1" lang="en-US" altLang="ja-JP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テクノロジー">
  <a:themeElements>
    <a:clrScheme name="テクノロジー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テクノロジー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テクノロジー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81</TotalTime>
  <Words>494</Words>
  <Application>Microsoft Office PowerPoint</Application>
  <PresentationFormat>画面に合わせる (4:3)</PresentationFormat>
  <Paragraphs>82</Paragraphs>
  <Slides>10</Slides>
  <Notes>10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テクノロジー</vt:lpstr>
      <vt:lpstr>I: How to Create a Good Game </vt:lpstr>
      <vt:lpstr>問題概要</vt:lpstr>
      <vt:lpstr>解法 - DAGの最長路</vt:lpstr>
      <vt:lpstr>解法1 (単体法)</vt:lpstr>
      <vt:lpstr>解法1 (単体法)</vt:lpstr>
      <vt:lpstr>解法2 (最小費用流)</vt:lpstr>
      <vt:lpstr>解法2 (最小費用流)</vt:lpstr>
      <vt:lpstr>解法2 (最小費用流)</vt:lpstr>
      <vt:lpstr>解法2 (最小費用流)</vt:lpstr>
      <vt:lpstr>結果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B: Kaeru Jump</dc:title>
  <dc:creator>wata</dc:creator>
  <cp:lastModifiedBy>wata</cp:lastModifiedBy>
  <cp:revision>9</cp:revision>
  <dcterms:created xsi:type="dcterms:W3CDTF">2010-09-20T19:56:28Z</dcterms:created>
  <dcterms:modified xsi:type="dcterms:W3CDTF">2010-09-20T21:17:57Z</dcterms:modified>
</cp:coreProperties>
</file>