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4646"/>
  </p:normalViewPr>
  <p:slideViewPr>
    <p:cSldViewPr snapToGrid="0" snapToObjects="1">
      <p:cViewPr varScale="1">
        <p:scale>
          <a:sx n="90" d="100"/>
          <a:sy n="90" d="100"/>
        </p:scale>
        <p:origin x="232" y="6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ja-JP" altLang="en-US"/>
              <a:t>マスター タイトルの書式設定</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9/15/19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ja-JP" altLang="en-US"/>
              <a:t>マスター タイトルの書式設定</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9/15/19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ja-JP" altLang="en-US"/>
              <a:t>マスター タイトルの書式設定</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B61BEF0D-F0BB-DE4B-95CE-6DB70DBA9567}" type="datetimeFigureOut">
              <a:rPr lang="en-US" dirty="0"/>
              <a:pPr/>
              <a:t>9/15/19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9/15/19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9/15/19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9/15/19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9/15/19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ja-JP" altLang="en-US"/>
              <a:t>マスター タイトルの書式設定</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B61BEF0D-F0BB-DE4B-95CE-6DB70DBA9567}" type="datetimeFigureOut">
              <a:rPr lang="en-US" dirty="0"/>
              <a:pPr/>
              <a:t>9/15/19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B61BEF0D-F0BB-DE4B-95CE-6DB70DBA9567}" type="datetimeFigureOut">
              <a:rPr lang="en-US" dirty="0"/>
              <a:pPr/>
              <a:t>9/15/19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タイトルとキャプション">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ja-JP" altLang="en-US"/>
              <a:t>マスター タイトルの書式設定</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B61BEF0D-F0BB-DE4B-95CE-6DB70DBA9567}" type="datetimeFigureOut">
              <a:rPr lang="en-US" dirty="0"/>
              <a:pPr/>
              <a:t>9/15/19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引用 (キャプション付き)">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ja-JP" altLang="en-US"/>
              <a:t>マスター タイトルの書式設定</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a:t>マスター テキストの書式設定</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B61BEF0D-F0BB-DE4B-95CE-6DB70DBA9567}" type="datetimeFigureOut">
              <a:rPr lang="en-US" dirty="0"/>
              <a:pPr/>
              <a:t>9/15/19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札">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ja-JP" altLang="en-US"/>
              <a:t>マスター タイトルの書式設定</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ja-JP" altLang="en-US"/>
              <a:t>マスター テキストの書式設定</a:t>
            </a:r>
          </a:p>
        </p:txBody>
      </p:sp>
      <p:sp>
        <p:nvSpPr>
          <p:cNvPr id="5" name="Date Placeholder 4"/>
          <p:cNvSpPr>
            <a:spLocks noGrp="1"/>
          </p:cNvSpPr>
          <p:nvPr>
            <p:ph type="dt" sz="half" idx="10"/>
          </p:nvPr>
        </p:nvSpPr>
        <p:spPr/>
        <p:txBody>
          <a:bodyPr/>
          <a:lstStyle/>
          <a:p>
            <a:fld id="{B61BEF0D-F0BB-DE4B-95CE-6DB70DBA9567}" type="datetimeFigureOut">
              <a:rPr lang="en-US" dirty="0"/>
              <a:pPr/>
              <a:t>9/15/19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用付きの名札">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ja-JP" altLang="en-US"/>
              <a:t>マスター タイトルの書式設定</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a:t>マスター テキストの書式設定</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ja-JP" altLang="en-US"/>
              <a:t>マスター テキストの書式設定</a:t>
            </a:r>
          </a:p>
        </p:txBody>
      </p:sp>
      <p:sp>
        <p:nvSpPr>
          <p:cNvPr id="5" name="Date Placeholder 4"/>
          <p:cNvSpPr>
            <a:spLocks noGrp="1"/>
          </p:cNvSpPr>
          <p:nvPr>
            <p:ph type="dt" sz="half" idx="10"/>
          </p:nvPr>
        </p:nvSpPr>
        <p:spPr/>
        <p:txBody>
          <a:bodyPr/>
          <a:lstStyle/>
          <a:p>
            <a:fld id="{B61BEF0D-F0BB-DE4B-95CE-6DB70DBA9567}" type="datetimeFigureOut">
              <a:rPr lang="en-US" dirty="0"/>
              <a:pPr/>
              <a:t>9/15/19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真または偽">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ja-JP" altLang="en-US"/>
              <a:t>マスター タイトルの書式設定</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a:t>マスター テキストの書式設定</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ja-JP" altLang="en-US"/>
              <a:t>マスター テキストの書式設定</a:t>
            </a:r>
          </a:p>
        </p:txBody>
      </p:sp>
      <p:sp>
        <p:nvSpPr>
          <p:cNvPr id="5" name="Date Placeholder 4"/>
          <p:cNvSpPr>
            <a:spLocks noGrp="1"/>
          </p:cNvSpPr>
          <p:nvPr>
            <p:ph type="dt" sz="half" idx="10"/>
          </p:nvPr>
        </p:nvSpPr>
        <p:spPr/>
        <p:txBody>
          <a:bodyPr/>
          <a:lstStyle/>
          <a:p>
            <a:fld id="{B61BEF0D-F0BB-DE4B-95CE-6DB70DBA9567}" type="datetimeFigureOut">
              <a:rPr lang="en-US" dirty="0"/>
              <a:pPr/>
              <a:t>9/15/19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ncho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9/15/19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9/15/19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9/15/19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kumimoji="1" sz="3600" kern="1200">
          <a:solidFill>
            <a:schemeClr val="tx1">
              <a:lumMod val="85000"/>
              <a:lumOff val="15000"/>
            </a:schemeClr>
          </a:solidFill>
          <a:latin typeface="+mj-lt"/>
          <a:ea typeface="+mj-ea"/>
          <a:cs typeface="+mj-cs"/>
        </a:defRPr>
      </a:lvl1pPr>
      <a:lvl2pPr eaLnBrk="1" hangingPunct="1">
        <a:defRPr kumimoji="1">
          <a:solidFill>
            <a:schemeClr val="tx2"/>
          </a:solidFill>
        </a:defRPr>
      </a:lvl2pPr>
      <a:lvl3pPr eaLnBrk="1" hangingPunct="1">
        <a:defRPr kumimoji="1">
          <a:solidFill>
            <a:schemeClr val="tx2"/>
          </a:solidFill>
        </a:defRPr>
      </a:lvl3pPr>
      <a:lvl4pPr eaLnBrk="1" hangingPunct="1">
        <a:defRPr kumimoji="1">
          <a:solidFill>
            <a:schemeClr val="tx2"/>
          </a:solidFill>
        </a:defRPr>
      </a:lvl4pPr>
      <a:lvl5pPr eaLnBrk="1" hangingPunct="1">
        <a:defRPr kumimoji="1">
          <a:solidFill>
            <a:schemeClr val="tx2"/>
          </a:solidFill>
        </a:defRPr>
      </a:lvl5pPr>
      <a:lvl6pPr eaLnBrk="1" hangingPunct="1">
        <a:defRPr kumimoji="1">
          <a:solidFill>
            <a:schemeClr val="tx2"/>
          </a:solidFill>
        </a:defRPr>
      </a:lvl6pPr>
      <a:lvl7pPr eaLnBrk="1" hangingPunct="1">
        <a:defRPr kumimoji="1">
          <a:solidFill>
            <a:schemeClr val="tx2"/>
          </a:solidFill>
        </a:defRPr>
      </a:lvl7pPr>
      <a:lvl8pPr eaLnBrk="1" hangingPunct="1">
        <a:defRPr kumimoji="1">
          <a:solidFill>
            <a:schemeClr val="tx2"/>
          </a:solidFill>
        </a:defRPr>
      </a:lvl8pPr>
      <a:lvl9pPr eaLnBrk="1" hangingPunct="1">
        <a:defRPr kumimoji="1">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kumimoji="1"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kumimoji="1"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kumimoji="1"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kumimoji="1"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2650E63-3881-6E4D-A412-18E2D1B48178}"/>
              </a:ext>
            </a:extLst>
          </p:cNvPr>
          <p:cNvSpPr>
            <a:spLocks noGrp="1"/>
          </p:cNvSpPr>
          <p:nvPr>
            <p:ph type="ctrTitle"/>
          </p:nvPr>
        </p:nvSpPr>
        <p:spPr/>
        <p:txBody>
          <a:bodyPr/>
          <a:lstStyle/>
          <a:p>
            <a:r>
              <a:rPr kumimoji="1" lang="en-AU" altLang="ja-JP" dirty="0"/>
              <a:t>C: Cyclic String</a:t>
            </a:r>
            <a:endParaRPr kumimoji="1" lang="ja-JP" altLang="en-US"/>
          </a:p>
        </p:txBody>
      </p:sp>
      <p:sp>
        <p:nvSpPr>
          <p:cNvPr id="3" name="字幕 2">
            <a:extLst>
              <a:ext uri="{FF2B5EF4-FFF2-40B4-BE49-F238E27FC236}">
                <a16:creationId xmlns:a16="http://schemas.microsoft.com/office/drawing/2014/main" id="{6A2B2E93-AD1E-E649-95B2-F4DFC4C2FC6D}"/>
              </a:ext>
            </a:extLst>
          </p:cNvPr>
          <p:cNvSpPr>
            <a:spLocks noGrp="1"/>
          </p:cNvSpPr>
          <p:nvPr>
            <p:ph type="subTitle" idx="1"/>
          </p:nvPr>
        </p:nvSpPr>
        <p:spPr/>
        <p:txBody>
          <a:bodyPr>
            <a:normAutofit lnSpcReduction="10000"/>
          </a:bodyPr>
          <a:lstStyle/>
          <a:p>
            <a:r>
              <a:rPr lang="ja-JP" altLang="en-US"/>
              <a:t>原案</a:t>
            </a:r>
            <a:r>
              <a:rPr lang="en-AU" altLang="ja-JP" dirty="0"/>
              <a:t>: </a:t>
            </a:r>
            <a:r>
              <a:rPr lang="en-AU" altLang="ja-JP" dirty="0" err="1"/>
              <a:t>potetisensei</a:t>
            </a:r>
            <a:endParaRPr lang="en-AU" altLang="ja-JP" dirty="0"/>
          </a:p>
          <a:p>
            <a:r>
              <a:rPr kumimoji="1" lang="ja-JP" altLang="en-US"/>
              <a:t>解法</a:t>
            </a:r>
            <a:r>
              <a:rPr kumimoji="1" lang="en-AU" altLang="ja-JP" dirty="0"/>
              <a:t>: </a:t>
            </a:r>
            <a:r>
              <a:rPr lang="en-AU" altLang="ja-JP" dirty="0" err="1"/>
              <a:t>potetisensei</a:t>
            </a:r>
            <a:endParaRPr kumimoji="1" lang="en-AU" altLang="ja-JP" dirty="0"/>
          </a:p>
          <a:p>
            <a:r>
              <a:rPr lang="ja-JP" altLang="en-US"/>
              <a:t>テスト</a:t>
            </a:r>
            <a:r>
              <a:rPr lang="en-AU" altLang="ja-JP" dirty="0"/>
              <a:t>: </a:t>
            </a:r>
            <a:r>
              <a:rPr lang="en-AU" altLang="ja-JP" dirty="0" err="1"/>
              <a:t>oyas</a:t>
            </a:r>
            <a:endParaRPr kumimoji="1" lang="ja-JP" altLang="en-US"/>
          </a:p>
        </p:txBody>
      </p:sp>
    </p:spTree>
    <p:extLst>
      <p:ext uri="{BB962C8B-B14F-4D97-AF65-F5344CB8AC3E}">
        <p14:creationId xmlns:p14="http://schemas.microsoft.com/office/powerpoint/2010/main" val="34175869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118A0F4B-3144-E24C-948D-8F904A30F7F2}"/>
              </a:ext>
            </a:extLst>
          </p:cNvPr>
          <p:cNvSpPr>
            <a:spLocks noGrp="1"/>
          </p:cNvSpPr>
          <p:nvPr>
            <p:ph type="title"/>
          </p:nvPr>
        </p:nvSpPr>
        <p:spPr/>
        <p:txBody>
          <a:bodyPr/>
          <a:lstStyle/>
          <a:p>
            <a:r>
              <a:rPr kumimoji="1" lang="ja-JP" altLang="en-US"/>
              <a:t>問題</a:t>
            </a:r>
          </a:p>
        </p:txBody>
      </p:sp>
      <p:sp>
        <p:nvSpPr>
          <p:cNvPr id="3" name="コンテンツ プレースホルダー 2">
            <a:extLst>
              <a:ext uri="{FF2B5EF4-FFF2-40B4-BE49-F238E27FC236}">
                <a16:creationId xmlns:a16="http://schemas.microsoft.com/office/drawing/2014/main" id="{2D8A2DAB-4C3E-5F49-A56F-781C1607F699}"/>
              </a:ext>
            </a:extLst>
          </p:cNvPr>
          <p:cNvSpPr>
            <a:spLocks noGrp="1"/>
          </p:cNvSpPr>
          <p:nvPr>
            <p:ph idx="1"/>
          </p:nvPr>
        </p:nvSpPr>
        <p:spPr/>
        <p:txBody>
          <a:bodyPr/>
          <a:lstStyle/>
          <a:p>
            <a:r>
              <a:rPr kumimoji="1" lang="ja-JP" altLang="en-US"/>
              <a:t>文字列</a:t>
            </a:r>
            <a:r>
              <a:rPr lang="en-AU" altLang="ja-JP" dirty="0"/>
              <a:t>S_1, S_2, … , S_N</a:t>
            </a:r>
            <a:r>
              <a:rPr lang="ja-JP" altLang="en-US"/>
              <a:t>が</a:t>
            </a:r>
            <a:r>
              <a:rPr kumimoji="1" lang="ja-JP" altLang="en-US"/>
              <a:t>与えられる</a:t>
            </a:r>
            <a:r>
              <a:rPr lang="ja-JP" altLang="en-US"/>
              <a:t>。これらを</a:t>
            </a:r>
            <a:r>
              <a:rPr lang="en-AU" altLang="ja-JP" dirty="0"/>
              <a:t>”</a:t>
            </a:r>
            <a:r>
              <a:rPr lang="ja-JP" altLang="en-US"/>
              <a:t>巡回的に</a:t>
            </a:r>
            <a:r>
              <a:rPr lang="en-AU" altLang="ja-JP" dirty="0"/>
              <a:t>“</a:t>
            </a:r>
            <a:r>
              <a:rPr lang="ja-JP" altLang="en-US"/>
              <a:t>含むような文字列集合であって、合計文字列長が最小になるものを求めよ（ただし文字列集合の大きさは問わない</a:t>
            </a:r>
            <a:r>
              <a:rPr lang="en-AU" altLang="ja-JP" dirty="0"/>
              <a:t>)</a:t>
            </a:r>
            <a:endParaRPr kumimoji="1" lang="ja-JP" altLang="en-US"/>
          </a:p>
        </p:txBody>
      </p:sp>
      <p:sp>
        <p:nvSpPr>
          <p:cNvPr id="4" name="円/楕円 3">
            <a:extLst>
              <a:ext uri="{FF2B5EF4-FFF2-40B4-BE49-F238E27FC236}">
                <a16:creationId xmlns:a16="http://schemas.microsoft.com/office/drawing/2014/main" id="{4E5E2E2F-D6E7-5644-A491-775E1879FB66}"/>
              </a:ext>
            </a:extLst>
          </p:cNvPr>
          <p:cNvSpPr>
            <a:spLocks noChangeAspect="1"/>
          </p:cNvSpPr>
          <p:nvPr/>
        </p:nvSpPr>
        <p:spPr>
          <a:xfrm>
            <a:off x="4152776" y="4316785"/>
            <a:ext cx="936000" cy="9360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テキスト ボックス 4">
            <a:extLst>
              <a:ext uri="{FF2B5EF4-FFF2-40B4-BE49-F238E27FC236}">
                <a16:creationId xmlns:a16="http://schemas.microsoft.com/office/drawing/2014/main" id="{3B0897D7-682D-484C-8D6F-D67A6D2BEC1A}"/>
              </a:ext>
            </a:extLst>
          </p:cNvPr>
          <p:cNvSpPr txBox="1"/>
          <p:nvPr/>
        </p:nvSpPr>
        <p:spPr>
          <a:xfrm>
            <a:off x="4355708" y="3658348"/>
            <a:ext cx="814386" cy="646331"/>
          </a:xfrm>
          <a:prstGeom prst="rect">
            <a:avLst/>
          </a:prstGeom>
          <a:noFill/>
        </p:spPr>
        <p:txBody>
          <a:bodyPr wrap="square" rtlCol="0">
            <a:spAutoFit/>
          </a:bodyPr>
          <a:lstStyle/>
          <a:p>
            <a:r>
              <a:rPr kumimoji="1" lang="en-AU" altLang="ja-JP" sz="3600" dirty="0"/>
              <a:t>A</a:t>
            </a:r>
            <a:endParaRPr kumimoji="1" lang="ja-JP" altLang="en-US" sz="3600"/>
          </a:p>
        </p:txBody>
      </p:sp>
      <p:sp>
        <p:nvSpPr>
          <p:cNvPr id="6" name="テキスト ボックス 5">
            <a:extLst>
              <a:ext uri="{FF2B5EF4-FFF2-40B4-BE49-F238E27FC236}">
                <a16:creationId xmlns:a16="http://schemas.microsoft.com/office/drawing/2014/main" id="{AE17B8C4-E5F7-D542-954B-09F9838219F3}"/>
              </a:ext>
            </a:extLst>
          </p:cNvPr>
          <p:cNvSpPr txBox="1"/>
          <p:nvPr/>
        </p:nvSpPr>
        <p:spPr>
          <a:xfrm>
            <a:off x="5162949" y="4918819"/>
            <a:ext cx="814386" cy="646331"/>
          </a:xfrm>
          <a:prstGeom prst="rect">
            <a:avLst/>
          </a:prstGeom>
          <a:noFill/>
        </p:spPr>
        <p:txBody>
          <a:bodyPr wrap="square" rtlCol="0">
            <a:spAutoFit/>
          </a:bodyPr>
          <a:lstStyle/>
          <a:p>
            <a:r>
              <a:rPr kumimoji="1" lang="en-AU" altLang="ja-JP" sz="3600" dirty="0"/>
              <a:t>B</a:t>
            </a:r>
            <a:endParaRPr kumimoji="1" lang="ja-JP" altLang="en-US" sz="3600"/>
          </a:p>
        </p:txBody>
      </p:sp>
      <p:sp>
        <p:nvSpPr>
          <p:cNvPr id="8" name="テキスト ボックス 7">
            <a:extLst>
              <a:ext uri="{FF2B5EF4-FFF2-40B4-BE49-F238E27FC236}">
                <a16:creationId xmlns:a16="http://schemas.microsoft.com/office/drawing/2014/main" id="{3FB8553C-C1C7-BA4A-AC4C-B41A87E808E2}"/>
              </a:ext>
            </a:extLst>
          </p:cNvPr>
          <p:cNvSpPr txBox="1"/>
          <p:nvPr/>
        </p:nvSpPr>
        <p:spPr>
          <a:xfrm>
            <a:off x="3600453" y="4918820"/>
            <a:ext cx="814386" cy="646331"/>
          </a:xfrm>
          <a:prstGeom prst="rect">
            <a:avLst/>
          </a:prstGeom>
          <a:noFill/>
        </p:spPr>
        <p:txBody>
          <a:bodyPr wrap="square" rtlCol="0">
            <a:spAutoFit/>
          </a:bodyPr>
          <a:lstStyle/>
          <a:p>
            <a:r>
              <a:rPr kumimoji="1" lang="en-AU" altLang="ja-JP" sz="3600" dirty="0"/>
              <a:t>C</a:t>
            </a:r>
            <a:endParaRPr kumimoji="1" lang="ja-JP" altLang="en-US" sz="3600"/>
          </a:p>
        </p:txBody>
      </p:sp>
      <p:sp>
        <p:nvSpPr>
          <p:cNvPr id="9" name="テキスト ボックス 8">
            <a:extLst>
              <a:ext uri="{FF2B5EF4-FFF2-40B4-BE49-F238E27FC236}">
                <a16:creationId xmlns:a16="http://schemas.microsoft.com/office/drawing/2014/main" id="{FBBFFE3C-3AC8-A049-98B2-47EE968262F9}"/>
              </a:ext>
            </a:extLst>
          </p:cNvPr>
          <p:cNvSpPr txBox="1"/>
          <p:nvPr/>
        </p:nvSpPr>
        <p:spPr>
          <a:xfrm>
            <a:off x="6725444" y="4279587"/>
            <a:ext cx="2718594" cy="646331"/>
          </a:xfrm>
          <a:prstGeom prst="rect">
            <a:avLst/>
          </a:prstGeom>
          <a:noFill/>
        </p:spPr>
        <p:txBody>
          <a:bodyPr wrap="square" rtlCol="0">
            <a:spAutoFit/>
          </a:bodyPr>
          <a:lstStyle/>
          <a:p>
            <a:r>
              <a:rPr kumimoji="1" lang="en-AU" altLang="ja-JP" sz="3600" dirty="0"/>
              <a:t>ABCAB</a:t>
            </a:r>
            <a:endParaRPr kumimoji="1" lang="ja-JP" altLang="en-US" sz="3600"/>
          </a:p>
        </p:txBody>
      </p:sp>
    </p:spTree>
    <p:extLst>
      <p:ext uri="{BB962C8B-B14F-4D97-AF65-F5344CB8AC3E}">
        <p14:creationId xmlns:p14="http://schemas.microsoft.com/office/powerpoint/2010/main" val="29970222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118A0F4B-3144-E24C-948D-8F904A30F7F2}"/>
              </a:ext>
            </a:extLst>
          </p:cNvPr>
          <p:cNvSpPr>
            <a:spLocks noGrp="1"/>
          </p:cNvSpPr>
          <p:nvPr>
            <p:ph type="title"/>
          </p:nvPr>
        </p:nvSpPr>
        <p:spPr/>
        <p:txBody>
          <a:bodyPr/>
          <a:lstStyle/>
          <a:p>
            <a:r>
              <a:rPr lang="ja-JP" altLang="en-US"/>
              <a:t>考察</a:t>
            </a:r>
            <a:endParaRPr kumimoji="1" lang="ja-JP" altLang="en-US"/>
          </a:p>
        </p:txBody>
      </p:sp>
      <p:sp>
        <p:nvSpPr>
          <p:cNvPr id="3" name="コンテンツ プレースホルダー 2">
            <a:extLst>
              <a:ext uri="{FF2B5EF4-FFF2-40B4-BE49-F238E27FC236}">
                <a16:creationId xmlns:a16="http://schemas.microsoft.com/office/drawing/2014/main" id="{2D8A2DAB-4C3E-5F49-A56F-781C1607F699}"/>
              </a:ext>
            </a:extLst>
          </p:cNvPr>
          <p:cNvSpPr>
            <a:spLocks noGrp="1"/>
          </p:cNvSpPr>
          <p:nvPr>
            <p:ph idx="1"/>
          </p:nvPr>
        </p:nvSpPr>
        <p:spPr/>
        <p:txBody>
          <a:bodyPr/>
          <a:lstStyle/>
          <a:p>
            <a:r>
              <a:rPr lang="ja-JP" altLang="en-US"/>
              <a:t>求める文字列集合に、明らかに無駄な文字を入れる必要はない</a:t>
            </a:r>
            <a:endParaRPr lang="en-US" altLang="ja-JP" dirty="0"/>
          </a:p>
          <a:p>
            <a:pPr lvl="1"/>
            <a:r>
              <a:rPr kumimoji="1" lang="ja-JP" altLang="en-US"/>
              <a:t>例えば与えられた文字列に</a:t>
            </a:r>
            <a:r>
              <a:rPr kumimoji="1" lang="en-AU" altLang="ja-JP" dirty="0"/>
              <a:t>z</a:t>
            </a:r>
            <a:r>
              <a:rPr kumimoji="1" lang="ja-JP" altLang="en-US"/>
              <a:t>が含まれていないのに、解に</a:t>
            </a:r>
            <a:r>
              <a:rPr kumimoji="1" lang="en-AU" altLang="ja-JP" dirty="0"/>
              <a:t>z</a:t>
            </a:r>
            <a:r>
              <a:rPr kumimoji="1" lang="ja-JP" altLang="en-US"/>
              <a:t>を入れる必要はない</a:t>
            </a:r>
            <a:endParaRPr kumimoji="1" lang="en-US" altLang="ja-JP" dirty="0"/>
          </a:p>
          <a:p>
            <a:pPr lvl="1"/>
            <a:r>
              <a:rPr lang="ja-JP" altLang="en-US"/>
              <a:t>もっといえば、文字種に限らず、解に含まれている文字は常に“条件を満たすために”含めるべきである</a:t>
            </a:r>
            <a:endParaRPr lang="en-US" altLang="ja-JP" dirty="0"/>
          </a:p>
          <a:p>
            <a:pPr lvl="1"/>
            <a:r>
              <a:rPr lang="ja-JP" altLang="en-US"/>
              <a:t>したがって、解は与えられた文字列の部分文字列をつなげたものになっているはず</a:t>
            </a:r>
            <a:endParaRPr lang="en-US" altLang="ja-JP" dirty="0"/>
          </a:p>
          <a:p>
            <a:pPr lvl="2"/>
            <a:r>
              <a:rPr lang="ja-JP" altLang="en-US"/>
              <a:t>より厳密には、うまく切り分けると、解は必ず入力の接尾辞</a:t>
            </a:r>
            <a:r>
              <a:rPr lang="en-AU" altLang="ja-JP" dirty="0"/>
              <a:t>/</a:t>
            </a:r>
            <a:r>
              <a:rPr lang="ja-JP" altLang="en-US"/>
              <a:t>接頭辞のみからなる</a:t>
            </a:r>
            <a:endParaRPr lang="en-US" altLang="ja-JP" dirty="0"/>
          </a:p>
          <a:p>
            <a:pPr lvl="2"/>
            <a:endParaRPr kumimoji="1" lang="en-US" altLang="ja-JP" dirty="0"/>
          </a:p>
          <a:p>
            <a:r>
              <a:rPr lang="ja-JP" altLang="en-US"/>
              <a:t>入力の</a:t>
            </a:r>
            <a:r>
              <a:rPr kumimoji="1" lang="ja-JP" altLang="en-US"/>
              <a:t>各文字列は、必ずどこかに含まれていないといけない一方、</a:t>
            </a:r>
            <a:r>
              <a:rPr kumimoji="1" lang="en-AU" altLang="ja-JP" dirty="0"/>
              <a:t>2</a:t>
            </a:r>
            <a:r>
              <a:rPr kumimoji="1" lang="ja-JP" altLang="en-US"/>
              <a:t>度含める理由はない</a:t>
            </a:r>
            <a:endParaRPr kumimoji="1" lang="en-US" altLang="ja-JP" dirty="0"/>
          </a:p>
          <a:p>
            <a:pPr lvl="1"/>
            <a:r>
              <a:rPr lang="ja-JP" altLang="en-US"/>
              <a:t>構成した結果</a:t>
            </a:r>
            <a:r>
              <a:rPr lang="en-AU" altLang="ja-JP" dirty="0"/>
              <a:t>2</a:t>
            </a:r>
            <a:r>
              <a:rPr lang="ja-JP" altLang="en-US"/>
              <a:t>度含まれることはあるかもしれないが、意図的に含めるのは</a:t>
            </a:r>
            <a:r>
              <a:rPr lang="en-AU" altLang="ja-JP" dirty="0"/>
              <a:t>1</a:t>
            </a:r>
            <a:r>
              <a:rPr lang="ja-JP" altLang="en-US"/>
              <a:t>度で良い</a:t>
            </a:r>
            <a:endParaRPr kumimoji="1" lang="ja-JP" altLang="en-US"/>
          </a:p>
        </p:txBody>
      </p:sp>
    </p:spTree>
    <p:extLst>
      <p:ext uri="{BB962C8B-B14F-4D97-AF65-F5344CB8AC3E}">
        <p14:creationId xmlns:p14="http://schemas.microsoft.com/office/powerpoint/2010/main" val="2386594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07952F6-C6C7-8345-A0CB-A6130746A75A}"/>
              </a:ext>
            </a:extLst>
          </p:cNvPr>
          <p:cNvSpPr>
            <a:spLocks noGrp="1"/>
          </p:cNvSpPr>
          <p:nvPr>
            <p:ph type="title"/>
          </p:nvPr>
        </p:nvSpPr>
        <p:spPr>
          <a:xfrm>
            <a:off x="2592925" y="624110"/>
            <a:ext cx="8911687" cy="1280890"/>
          </a:xfrm>
        </p:spPr>
        <p:txBody>
          <a:bodyPr/>
          <a:lstStyle/>
          <a:p>
            <a:r>
              <a:rPr lang="ja-JP" altLang="en-US"/>
              <a:t>考察</a:t>
            </a:r>
            <a:endParaRPr kumimoji="1" lang="ja-JP" altLang="en-US"/>
          </a:p>
        </p:txBody>
      </p:sp>
      <p:sp>
        <p:nvSpPr>
          <p:cNvPr id="3" name="コンテンツ プレースホルダー 2">
            <a:extLst>
              <a:ext uri="{FF2B5EF4-FFF2-40B4-BE49-F238E27FC236}">
                <a16:creationId xmlns:a16="http://schemas.microsoft.com/office/drawing/2014/main" id="{9759B1C4-FA8B-E640-A4DE-61DF791AE1E2}"/>
              </a:ext>
            </a:extLst>
          </p:cNvPr>
          <p:cNvSpPr>
            <a:spLocks noGrp="1"/>
          </p:cNvSpPr>
          <p:nvPr>
            <p:ph idx="1"/>
          </p:nvPr>
        </p:nvSpPr>
        <p:spPr>
          <a:xfrm>
            <a:off x="2589212" y="1540189"/>
            <a:ext cx="8915400" cy="3777622"/>
          </a:xfrm>
        </p:spPr>
        <p:txBody>
          <a:bodyPr/>
          <a:lstStyle/>
          <a:p>
            <a:r>
              <a:rPr kumimoji="1" lang="ja-JP" altLang="en-US"/>
              <a:t>円環に文字列を“埋め込む”事を考える</a:t>
            </a:r>
            <a:endParaRPr kumimoji="1" lang="en-US" altLang="ja-JP" dirty="0"/>
          </a:p>
          <a:p>
            <a:pPr lvl="1"/>
            <a:r>
              <a:rPr lang="ja-JP" altLang="en-US"/>
              <a:t>さきほどの考察から、ある文字列を円環に埋め込んだ時、その文字列に続くのは必ず他の文字列の接尾辞。あるいは、そこで円環を閉じるかの</a:t>
            </a:r>
            <a:r>
              <a:rPr lang="en-AU" altLang="ja-JP" dirty="0"/>
              <a:t>2</a:t>
            </a:r>
            <a:r>
              <a:rPr lang="ja-JP" altLang="en-US"/>
              <a:t>択</a:t>
            </a:r>
            <a:endParaRPr lang="en-AU" altLang="ja-JP" dirty="0"/>
          </a:p>
          <a:p>
            <a:pPr lvl="2"/>
            <a:r>
              <a:rPr kumimoji="1" lang="ja-JP" altLang="en-US"/>
              <a:t>もちろん、埋め込んだ文字列の接尾辞とその次に埋め込む接尾辞で、入力の文字列は構成されていなければならない</a:t>
            </a:r>
            <a:endParaRPr kumimoji="1" lang="en-AU" altLang="ja-JP" dirty="0"/>
          </a:p>
          <a:p>
            <a:pPr lvl="1"/>
            <a:r>
              <a:rPr kumimoji="1" lang="ja-JP" altLang="en-US"/>
              <a:t>したがって、「ある円環のある場所に自分自身を埋め込むことにして、次にどの文字列を埋め込むか？</a:t>
            </a:r>
            <a:r>
              <a:rPr lang="ja-JP" altLang="en-US"/>
              <a:t>（自分自身であっても良い）</a:t>
            </a:r>
            <a:r>
              <a:rPr kumimoji="1" lang="ja-JP" altLang="en-US"/>
              <a:t>」について考えることにする。</a:t>
            </a:r>
            <a:endParaRPr kumimoji="1" lang="en-US" altLang="ja-JP" dirty="0"/>
          </a:p>
          <a:p>
            <a:pPr lvl="2"/>
            <a:r>
              <a:rPr lang="ja-JP" altLang="en-US"/>
              <a:t>自分自身の接尾辞と、次に埋め込む文字列の接頭辞が長く一致するほど、次に埋め込む接尾辞は短くなる</a:t>
            </a:r>
            <a:endParaRPr kumimoji="1" lang="ja-JP" altLang="en-US"/>
          </a:p>
        </p:txBody>
      </p:sp>
      <p:sp>
        <p:nvSpPr>
          <p:cNvPr id="4" name="円/楕円 3">
            <a:extLst>
              <a:ext uri="{FF2B5EF4-FFF2-40B4-BE49-F238E27FC236}">
                <a16:creationId xmlns:a16="http://schemas.microsoft.com/office/drawing/2014/main" id="{6A602825-0326-2E40-AC11-DAAA5C2097D8}"/>
              </a:ext>
            </a:extLst>
          </p:cNvPr>
          <p:cNvSpPr>
            <a:spLocks noChangeAspect="1"/>
          </p:cNvSpPr>
          <p:nvPr/>
        </p:nvSpPr>
        <p:spPr>
          <a:xfrm>
            <a:off x="3538414" y="5297890"/>
            <a:ext cx="936000" cy="9360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テキスト ボックス 4">
            <a:extLst>
              <a:ext uri="{FF2B5EF4-FFF2-40B4-BE49-F238E27FC236}">
                <a16:creationId xmlns:a16="http://schemas.microsoft.com/office/drawing/2014/main" id="{74290AFF-58B8-9446-852F-7361F7B31868}"/>
              </a:ext>
            </a:extLst>
          </p:cNvPr>
          <p:cNvSpPr txBox="1"/>
          <p:nvPr/>
        </p:nvSpPr>
        <p:spPr>
          <a:xfrm>
            <a:off x="3798495" y="4651559"/>
            <a:ext cx="814386" cy="646331"/>
          </a:xfrm>
          <a:prstGeom prst="rect">
            <a:avLst/>
          </a:prstGeom>
          <a:noFill/>
        </p:spPr>
        <p:txBody>
          <a:bodyPr wrap="square" rtlCol="0">
            <a:spAutoFit/>
          </a:bodyPr>
          <a:lstStyle/>
          <a:p>
            <a:r>
              <a:rPr kumimoji="1" lang="en-AU" altLang="ja-JP" sz="3600" dirty="0"/>
              <a:t>A</a:t>
            </a:r>
            <a:endParaRPr kumimoji="1" lang="ja-JP" altLang="en-US" sz="3600"/>
          </a:p>
        </p:txBody>
      </p:sp>
      <p:sp>
        <p:nvSpPr>
          <p:cNvPr id="6" name="テキスト ボックス 5">
            <a:extLst>
              <a:ext uri="{FF2B5EF4-FFF2-40B4-BE49-F238E27FC236}">
                <a16:creationId xmlns:a16="http://schemas.microsoft.com/office/drawing/2014/main" id="{2928F574-A7A4-294F-A401-9D44D059FE70}"/>
              </a:ext>
            </a:extLst>
          </p:cNvPr>
          <p:cNvSpPr txBox="1"/>
          <p:nvPr/>
        </p:nvSpPr>
        <p:spPr>
          <a:xfrm>
            <a:off x="4260856" y="4781729"/>
            <a:ext cx="814386" cy="646331"/>
          </a:xfrm>
          <a:prstGeom prst="rect">
            <a:avLst/>
          </a:prstGeom>
          <a:noFill/>
        </p:spPr>
        <p:txBody>
          <a:bodyPr wrap="square" rtlCol="0">
            <a:spAutoFit/>
          </a:bodyPr>
          <a:lstStyle/>
          <a:p>
            <a:r>
              <a:rPr kumimoji="1" lang="en-AU" altLang="ja-JP" sz="3600" dirty="0"/>
              <a:t>B</a:t>
            </a:r>
            <a:endParaRPr kumimoji="1" lang="ja-JP" altLang="en-US" sz="3600"/>
          </a:p>
        </p:txBody>
      </p:sp>
      <p:sp>
        <p:nvSpPr>
          <p:cNvPr id="7" name="テキスト ボックス 6">
            <a:extLst>
              <a:ext uri="{FF2B5EF4-FFF2-40B4-BE49-F238E27FC236}">
                <a16:creationId xmlns:a16="http://schemas.microsoft.com/office/drawing/2014/main" id="{A5618D8B-750A-9545-8E2C-A813DC0FBCD5}"/>
              </a:ext>
            </a:extLst>
          </p:cNvPr>
          <p:cNvSpPr txBox="1"/>
          <p:nvPr/>
        </p:nvSpPr>
        <p:spPr>
          <a:xfrm>
            <a:off x="4520937" y="5235064"/>
            <a:ext cx="814386" cy="646331"/>
          </a:xfrm>
          <a:prstGeom prst="rect">
            <a:avLst/>
          </a:prstGeom>
          <a:noFill/>
        </p:spPr>
        <p:txBody>
          <a:bodyPr wrap="square" rtlCol="0">
            <a:spAutoFit/>
          </a:bodyPr>
          <a:lstStyle/>
          <a:p>
            <a:r>
              <a:rPr kumimoji="1" lang="en-AU" altLang="ja-JP" sz="3600" dirty="0"/>
              <a:t>C</a:t>
            </a:r>
            <a:endParaRPr kumimoji="1" lang="ja-JP" altLang="en-US" sz="3600"/>
          </a:p>
        </p:txBody>
      </p:sp>
      <p:sp>
        <p:nvSpPr>
          <p:cNvPr id="8" name="テキスト ボックス 7">
            <a:extLst>
              <a:ext uri="{FF2B5EF4-FFF2-40B4-BE49-F238E27FC236}">
                <a16:creationId xmlns:a16="http://schemas.microsoft.com/office/drawing/2014/main" id="{CFB88F54-906C-D048-8037-7B4BB8F821A6}"/>
              </a:ext>
            </a:extLst>
          </p:cNvPr>
          <p:cNvSpPr txBox="1"/>
          <p:nvPr/>
        </p:nvSpPr>
        <p:spPr>
          <a:xfrm>
            <a:off x="7579121" y="4629810"/>
            <a:ext cx="2718594" cy="2308324"/>
          </a:xfrm>
          <a:prstGeom prst="rect">
            <a:avLst/>
          </a:prstGeom>
          <a:noFill/>
        </p:spPr>
        <p:txBody>
          <a:bodyPr wrap="square" rtlCol="0">
            <a:spAutoFit/>
          </a:bodyPr>
          <a:lstStyle/>
          <a:p>
            <a:r>
              <a:rPr kumimoji="1" lang="en-AU" altLang="ja-JP" sz="3600" dirty="0"/>
              <a:t>BCDE</a:t>
            </a:r>
          </a:p>
          <a:p>
            <a:r>
              <a:rPr kumimoji="1" lang="en-AU" altLang="ja-JP" sz="3600" dirty="0"/>
              <a:t>CAB</a:t>
            </a:r>
          </a:p>
          <a:p>
            <a:r>
              <a:rPr kumimoji="1" lang="en-AU" altLang="ja-JP" sz="3600" dirty="0"/>
              <a:t>X</a:t>
            </a:r>
          </a:p>
          <a:p>
            <a:endParaRPr kumimoji="1" lang="ja-JP" altLang="en-US" sz="3600"/>
          </a:p>
        </p:txBody>
      </p:sp>
      <p:sp>
        <p:nvSpPr>
          <p:cNvPr id="9" name="左中かっこ 8">
            <a:extLst>
              <a:ext uri="{FF2B5EF4-FFF2-40B4-BE49-F238E27FC236}">
                <a16:creationId xmlns:a16="http://schemas.microsoft.com/office/drawing/2014/main" id="{7FA58CD5-3794-814A-B46E-96B1A2199D56}"/>
              </a:ext>
            </a:extLst>
          </p:cNvPr>
          <p:cNvSpPr/>
          <p:nvPr/>
        </p:nvSpPr>
        <p:spPr>
          <a:xfrm>
            <a:off x="7115216" y="4868806"/>
            <a:ext cx="325438" cy="1259166"/>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cxnSp>
        <p:nvCxnSpPr>
          <p:cNvPr id="11" name="直線矢印コネクタ 10">
            <a:extLst>
              <a:ext uri="{FF2B5EF4-FFF2-40B4-BE49-F238E27FC236}">
                <a16:creationId xmlns:a16="http://schemas.microsoft.com/office/drawing/2014/main" id="{94A1BD98-AF86-6645-8D96-8B28A8A8DD61}"/>
              </a:ext>
            </a:extLst>
          </p:cNvPr>
          <p:cNvCxnSpPr/>
          <p:nvPr/>
        </p:nvCxnSpPr>
        <p:spPr>
          <a:xfrm flipH="1">
            <a:off x="5335323" y="5558229"/>
            <a:ext cx="1521356" cy="4425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テキスト ボックス 11">
            <a:extLst>
              <a:ext uri="{FF2B5EF4-FFF2-40B4-BE49-F238E27FC236}">
                <a16:creationId xmlns:a16="http://schemas.microsoft.com/office/drawing/2014/main" id="{E5E7A0C5-CE82-2249-824F-AAB10054C204}"/>
              </a:ext>
            </a:extLst>
          </p:cNvPr>
          <p:cNvSpPr txBox="1"/>
          <p:nvPr/>
        </p:nvSpPr>
        <p:spPr>
          <a:xfrm>
            <a:off x="5102537" y="4671480"/>
            <a:ext cx="2030182" cy="369332"/>
          </a:xfrm>
          <a:prstGeom prst="rect">
            <a:avLst/>
          </a:prstGeom>
          <a:noFill/>
        </p:spPr>
        <p:txBody>
          <a:bodyPr wrap="square" rtlCol="0">
            <a:spAutoFit/>
          </a:bodyPr>
          <a:lstStyle/>
          <a:p>
            <a:r>
              <a:rPr kumimoji="1" lang="ja-JP" altLang="en-US"/>
              <a:t>どれを次にする？</a:t>
            </a:r>
          </a:p>
        </p:txBody>
      </p:sp>
    </p:spTree>
    <p:extLst>
      <p:ext uri="{BB962C8B-B14F-4D97-AF65-F5344CB8AC3E}">
        <p14:creationId xmlns:p14="http://schemas.microsoft.com/office/powerpoint/2010/main" val="25257549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6625A52-230F-394D-8CE1-9FA06206410A}"/>
              </a:ext>
            </a:extLst>
          </p:cNvPr>
          <p:cNvSpPr>
            <a:spLocks noGrp="1"/>
          </p:cNvSpPr>
          <p:nvPr>
            <p:ph type="title"/>
          </p:nvPr>
        </p:nvSpPr>
        <p:spPr/>
        <p:txBody>
          <a:bodyPr/>
          <a:lstStyle/>
          <a:p>
            <a:r>
              <a:rPr kumimoji="1" lang="ja-JP" altLang="en-US"/>
              <a:t>考察</a:t>
            </a:r>
          </a:p>
        </p:txBody>
      </p:sp>
      <p:sp>
        <p:nvSpPr>
          <p:cNvPr id="3" name="コンテンツ プレースホルダー 2">
            <a:extLst>
              <a:ext uri="{FF2B5EF4-FFF2-40B4-BE49-F238E27FC236}">
                <a16:creationId xmlns:a16="http://schemas.microsoft.com/office/drawing/2014/main" id="{E7E4D5F9-6364-2C45-A9F8-57B1D2E7942C}"/>
              </a:ext>
            </a:extLst>
          </p:cNvPr>
          <p:cNvSpPr>
            <a:spLocks noGrp="1"/>
          </p:cNvSpPr>
          <p:nvPr>
            <p:ph idx="1"/>
          </p:nvPr>
        </p:nvSpPr>
        <p:spPr/>
        <p:txBody>
          <a:bodyPr/>
          <a:lstStyle/>
          <a:p>
            <a:r>
              <a:rPr lang="ja-JP" altLang="en-US"/>
              <a:t>この、「自分の後に何が来るべきか？」を考えるのは置換</a:t>
            </a:r>
            <a:r>
              <a:rPr lang="en-US" altLang="ja-JP" dirty="0"/>
              <a:t>p</a:t>
            </a:r>
            <a:r>
              <a:rPr lang="ja-JP" altLang="en-US"/>
              <a:t>を定めることに等しい。</a:t>
            </a:r>
            <a:endParaRPr lang="en-US" altLang="ja-JP" dirty="0"/>
          </a:p>
          <a:p>
            <a:pPr lvl="1"/>
            <a:r>
              <a:rPr lang="ja-JP" altLang="en-US"/>
              <a:t>文字列</a:t>
            </a:r>
            <a:r>
              <a:rPr lang="en-US" altLang="ja-JP" dirty="0"/>
              <a:t> </a:t>
            </a:r>
            <a:r>
              <a:rPr lang="en-US" altLang="ja-JP" dirty="0" err="1"/>
              <a:t>S_i</a:t>
            </a:r>
            <a:r>
              <a:rPr lang="en-US" altLang="ja-JP" dirty="0"/>
              <a:t> </a:t>
            </a:r>
            <a:r>
              <a:rPr lang="ja-JP" altLang="en-US"/>
              <a:t>の次に文字列</a:t>
            </a:r>
            <a:r>
              <a:rPr lang="en-US" altLang="ja-JP" dirty="0"/>
              <a:t> S_{p(</a:t>
            </a:r>
            <a:r>
              <a:rPr lang="en-US" altLang="ja-JP" dirty="0" err="1"/>
              <a:t>i</a:t>
            </a:r>
            <a:r>
              <a:rPr lang="en-US" altLang="ja-JP" dirty="0"/>
              <a:t>)}</a:t>
            </a:r>
            <a:r>
              <a:rPr lang="en-AU" altLang="ja-JP" dirty="0"/>
              <a:t> </a:t>
            </a:r>
            <a:r>
              <a:rPr lang="ja-JP" altLang="en-US"/>
              <a:t>を最大限重ねて置くことにすればよい（最大限に重ねない理由はない</a:t>
            </a:r>
            <a:r>
              <a:rPr lang="en-AU" altLang="ja-JP" dirty="0"/>
              <a:t>)</a:t>
            </a:r>
          </a:p>
          <a:p>
            <a:pPr lvl="1"/>
            <a:r>
              <a:rPr kumimoji="1" lang="ja-JP" altLang="en-US"/>
              <a:t>結局出来上がる解の合計文字列長は、この際どれだけ多く重ねられるかで決まる</a:t>
            </a:r>
            <a:endParaRPr kumimoji="1" lang="en-US" altLang="ja-JP" dirty="0"/>
          </a:p>
          <a:p>
            <a:pPr lvl="1"/>
            <a:endParaRPr lang="en-US" altLang="ja-JP" dirty="0"/>
          </a:p>
          <a:p>
            <a:r>
              <a:rPr kumimoji="1" lang="ja-JP" altLang="en-US"/>
              <a:t>ところで、このような状況下で使えるアルゴリズムがありましたね？</a:t>
            </a:r>
          </a:p>
        </p:txBody>
      </p:sp>
    </p:spTree>
    <p:extLst>
      <p:ext uri="{BB962C8B-B14F-4D97-AF65-F5344CB8AC3E}">
        <p14:creationId xmlns:p14="http://schemas.microsoft.com/office/powerpoint/2010/main" val="1130509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F1FE9F8-056E-144A-9CC8-5696AC497897}"/>
              </a:ext>
            </a:extLst>
          </p:cNvPr>
          <p:cNvSpPr>
            <a:spLocks noGrp="1"/>
          </p:cNvSpPr>
          <p:nvPr>
            <p:ph type="title"/>
          </p:nvPr>
        </p:nvSpPr>
        <p:spPr/>
        <p:txBody>
          <a:bodyPr/>
          <a:lstStyle/>
          <a:p>
            <a:r>
              <a:rPr kumimoji="1" lang="ja-JP" altLang="en-US"/>
              <a:t>最小費用流</a:t>
            </a:r>
          </a:p>
        </p:txBody>
      </p:sp>
      <p:sp>
        <p:nvSpPr>
          <p:cNvPr id="3" name="コンテンツ プレースホルダー 2">
            <a:extLst>
              <a:ext uri="{FF2B5EF4-FFF2-40B4-BE49-F238E27FC236}">
                <a16:creationId xmlns:a16="http://schemas.microsoft.com/office/drawing/2014/main" id="{7ACB1B2A-9F89-CC43-B0B7-19065C2448CC}"/>
              </a:ext>
            </a:extLst>
          </p:cNvPr>
          <p:cNvSpPr>
            <a:spLocks noGrp="1"/>
          </p:cNvSpPr>
          <p:nvPr>
            <p:ph idx="1"/>
          </p:nvPr>
        </p:nvSpPr>
        <p:spPr/>
        <p:txBody>
          <a:bodyPr/>
          <a:lstStyle/>
          <a:p>
            <a:r>
              <a:rPr lang="ja-JP" altLang="en-US"/>
              <a:t>二部グラフ上で、頂点</a:t>
            </a:r>
            <a:r>
              <a:rPr lang="en-US" altLang="ja-JP" dirty="0"/>
              <a:t> </a:t>
            </a:r>
            <a:r>
              <a:rPr lang="en-AU" altLang="ja-JP" dirty="0" err="1"/>
              <a:t>u_i</a:t>
            </a:r>
            <a:r>
              <a:rPr lang="en-AU" altLang="ja-JP" dirty="0"/>
              <a:t> </a:t>
            </a:r>
            <a:r>
              <a:rPr lang="ja-JP" altLang="en-US"/>
              <a:t>から</a:t>
            </a:r>
            <a:r>
              <a:rPr lang="en-US" altLang="ja-JP" dirty="0"/>
              <a:t> </a:t>
            </a:r>
            <a:r>
              <a:rPr lang="en-AU" altLang="ja-JP" dirty="0" err="1"/>
              <a:t>v_j</a:t>
            </a:r>
            <a:r>
              <a:rPr lang="en-AU" altLang="ja-JP" dirty="0"/>
              <a:t> </a:t>
            </a:r>
            <a:r>
              <a:rPr lang="ja-JP" altLang="en-US"/>
              <a:t>に対して、「文字列</a:t>
            </a:r>
            <a:r>
              <a:rPr lang="en-AU" altLang="ja-JP" dirty="0" err="1"/>
              <a:t>S_i</a:t>
            </a:r>
            <a:r>
              <a:rPr lang="en-AU" altLang="ja-JP" dirty="0"/>
              <a:t> </a:t>
            </a:r>
            <a:r>
              <a:rPr lang="ja-JP" altLang="en-US"/>
              <a:t>から</a:t>
            </a:r>
            <a:r>
              <a:rPr lang="en-US" altLang="ja-JP" dirty="0"/>
              <a:t> </a:t>
            </a:r>
            <a:r>
              <a:rPr lang="ja-JP" altLang="en-US"/>
              <a:t>文字列</a:t>
            </a:r>
            <a:r>
              <a:rPr lang="en-US" altLang="ja-JP" dirty="0"/>
              <a:t> </a:t>
            </a:r>
            <a:r>
              <a:rPr lang="en-US" altLang="ja-JP" dirty="0" err="1"/>
              <a:t>S_j</a:t>
            </a:r>
            <a:r>
              <a:rPr lang="en-US" altLang="ja-JP" dirty="0"/>
              <a:t> </a:t>
            </a:r>
            <a:r>
              <a:rPr lang="ja-JP" altLang="en-US"/>
              <a:t>につなげることにすると何文字重なるか」をコストとして辺を張る</a:t>
            </a:r>
            <a:endParaRPr lang="en-US" altLang="ja-JP" dirty="0"/>
          </a:p>
          <a:p>
            <a:pPr lvl="1"/>
            <a:r>
              <a:rPr kumimoji="1" lang="ja-JP" altLang="en-US"/>
              <a:t>自分自身にも辺を貼る。ただし、自分自身に貼る時は、文字列全てを重ねないようにする</a:t>
            </a:r>
            <a:endParaRPr kumimoji="1" lang="en-US" altLang="ja-JP" dirty="0"/>
          </a:p>
          <a:p>
            <a:r>
              <a:rPr lang="ja-JP" altLang="en-US"/>
              <a:t>こうして出来たグラフ上で最大完全マッチングを求めればよい</a:t>
            </a:r>
            <a:endParaRPr lang="en-US" altLang="ja-JP" dirty="0"/>
          </a:p>
          <a:p>
            <a:pPr lvl="1"/>
            <a:r>
              <a:rPr kumimoji="1" lang="ja-JP" altLang="en-US"/>
              <a:t>完全マッチングなので、適当な大きい定数からコストを引いたグラフで最小費用流</a:t>
            </a:r>
          </a:p>
        </p:txBody>
      </p:sp>
      <p:sp>
        <p:nvSpPr>
          <p:cNvPr id="6" name="テキスト ボックス 5">
            <a:extLst>
              <a:ext uri="{FF2B5EF4-FFF2-40B4-BE49-F238E27FC236}">
                <a16:creationId xmlns:a16="http://schemas.microsoft.com/office/drawing/2014/main" id="{F002CE90-7422-6C47-822B-573C1E5B64D9}"/>
              </a:ext>
            </a:extLst>
          </p:cNvPr>
          <p:cNvSpPr txBox="1"/>
          <p:nvPr/>
        </p:nvSpPr>
        <p:spPr>
          <a:xfrm>
            <a:off x="3778646" y="4836163"/>
            <a:ext cx="2718594" cy="2862322"/>
          </a:xfrm>
          <a:prstGeom prst="rect">
            <a:avLst/>
          </a:prstGeom>
          <a:noFill/>
        </p:spPr>
        <p:txBody>
          <a:bodyPr wrap="square" rtlCol="0">
            <a:spAutoFit/>
          </a:bodyPr>
          <a:lstStyle/>
          <a:p>
            <a:r>
              <a:rPr kumimoji="1" lang="en-AU" altLang="ja-JP" sz="3600" dirty="0"/>
              <a:t>ABC</a:t>
            </a:r>
          </a:p>
          <a:p>
            <a:r>
              <a:rPr kumimoji="1" lang="en-AU" altLang="ja-JP" sz="3600" dirty="0"/>
              <a:t>BCDE</a:t>
            </a:r>
          </a:p>
          <a:p>
            <a:r>
              <a:rPr kumimoji="1" lang="en-AU" altLang="ja-JP" sz="3600" dirty="0"/>
              <a:t>CAB</a:t>
            </a:r>
          </a:p>
          <a:p>
            <a:endParaRPr kumimoji="1" lang="en-AU" altLang="ja-JP" sz="3600" dirty="0"/>
          </a:p>
          <a:p>
            <a:endParaRPr kumimoji="1" lang="ja-JP" altLang="en-US" sz="3600"/>
          </a:p>
        </p:txBody>
      </p:sp>
      <p:sp>
        <p:nvSpPr>
          <p:cNvPr id="7" name="テキスト ボックス 6">
            <a:extLst>
              <a:ext uri="{FF2B5EF4-FFF2-40B4-BE49-F238E27FC236}">
                <a16:creationId xmlns:a16="http://schemas.microsoft.com/office/drawing/2014/main" id="{29068497-69DA-D64A-8522-26C59FD76E7C}"/>
              </a:ext>
            </a:extLst>
          </p:cNvPr>
          <p:cNvSpPr txBox="1"/>
          <p:nvPr/>
        </p:nvSpPr>
        <p:spPr>
          <a:xfrm>
            <a:off x="7613054" y="4708661"/>
            <a:ext cx="2718594" cy="2862322"/>
          </a:xfrm>
          <a:prstGeom prst="rect">
            <a:avLst/>
          </a:prstGeom>
          <a:noFill/>
        </p:spPr>
        <p:txBody>
          <a:bodyPr wrap="square" rtlCol="0">
            <a:spAutoFit/>
          </a:bodyPr>
          <a:lstStyle/>
          <a:p>
            <a:r>
              <a:rPr kumimoji="1" lang="en-AU" altLang="ja-JP" sz="3600" dirty="0"/>
              <a:t>ABC</a:t>
            </a:r>
          </a:p>
          <a:p>
            <a:r>
              <a:rPr kumimoji="1" lang="en-AU" altLang="ja-JP" sz="3600" dirty="0"/>
              <a:t>BCDE</a:t>
            </a:r>
          </a:p>
          <a:p>
            <a:r>
              <a:rPr kumimoji="1" lang="en-AU" altLang="ja-JP" sz="3600" dirty="0"/>
              <a:t>CAB</a:t>
            </a:r>
          </a:p>
          <a:p>
            <a:endParaRPr kumimoji="1" lang="en-AU" altLang="ja-JP" sz="3600" dirty="0"/>
          </a:p>
          <a:p>
            <a:endParaRPr kumimoji="1" lang="ja-JP" altLang="en-US" sz="3600"/>
          </a:p>
        </p:txBody>
      </p:sp>
      <p:cxnSp>
        <p:nvCxnSpPr>
          <p:cNvPr id="9" name="直線矢印コネクタ 8">
            <a:extLst>
              <a:ext uri="{FF2B5EF4-FFF2-40B4-BE49-F238E27FC236}">
                <a16:creationId xmlns:a16="http://schemas.microsoft.com/office/drawing/2014/main" id="{0A3AA488-5453-DF49-B91D-BDCBD524B1B4}"/>
              </a:ext>
            </a:extLst>
          </p:cNvPr>
          <p:cNvCxnSpPr/>
          <p:nvPr/>
        </p:nvCxnSpPr>
        <p:spPr>
          <a:xfrm>
            <a:off x="5472113" y="5111122"/>
            <a:ext cx="167163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直線矢印コネクタ 12">
            <a:extLst>
              <a:ext uri="{FF2B5EF4-FFF2-40B4-BE49-F238E27FC236}">
                <a16:creationId xmlns:a16="http://schemas.microsoft.com/office/drawing/2014/main" id="{2A433F79-56B3-AE4B-BB22-9C904820F2E9}"/>
              </a:ext>
            </a:extLst>
          </p:cNvPr>
          <p:cNvCxnSpPr/>
          <p:nvPr/>
        </p:nvCxnSpPr>
        <p:spPr>
          <a:xfrm>
            <a:off x="5457826" y="5139697"/>
            <a:ext cx="1700212" cy="4286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直線矢印コネクタ 14">
            <a:extLst>
              <a:ext uri="{FF2B5EF4-FFF2-40B4-BE49-F238E27FC236}">
                <a16:creationId xmlns:a16="http://schemas.microsoft.com/office/drawing/2014/main" id="{E335297B-D5C4-B148-86B1-894949CA8809}"/>
              </a:ext>
            </a:extLst>
          </p:cNvPr>
          <p:cNvCxnSpPr>
            <a:cxnSpLocks/>
          </p:cNvCxnSpPr>
          <p:nvPr/>
        </p:nvCxnSpPr>
        <p:spPr>
          <a:xfrm>
            <a:off x="5472113" y="5111122"/>
            <a:ext cx="1685925" cy="9858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直線矢印コネクタ 17">
            <a:extLst>
              <a:ext uri="{FF2B5EF4-FFF2-40B4-BE49-F238E27FC236}">
                <a16:creationId xmlns:a16="http://schemas.microsoft.com/office/drawing/2014/main" id="{DA51D35E-21F9-B24F-B181-B667088C88AB}"/>
              </a:ext>
            </a:extLst>
          </p:cNvPr>
          <p:cNvCxnSpPr>
            <a:cxnSpLocks/>
          </p:cNvCxnSpPr>
          <p:nvPr/>
        </p:nvCxnSpPr>
        <p:spPr>
          <a:xfrm flipV="1">
            <a:off x="5472113" y="5611185"/>
            <a:ext cx="1685925" cy="997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直線矢印コネクタ 21">
            <a:extLst>
              <a:ext uri="{FF2B5EF4-FFF2-40B4-BE49-F238E27FC236}">
                <a16:creationId xmlns:a16="http://schemas.microsoft.com/office/drawing/2014/main" id="{FA25A7E3-A4FD-0A41-8428-537164043F5E}"/>
              </a:ext>
            </a:extLst>
          </p:cNvPr>
          <p:cNvCxnSpPr/>
          <p:nvPr/>
        </p:nvCxnSpPr>
        <p:spPr>
          <a:xfrm flipV="1">
            <a:off x="5457826" y="5139696"/>
            <a:ext cx="1531936" cy="5483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直線矢印コネクタ 23">
            <a:extLst>
              <a:ext uri="{FF2B5EF4-FFF2-40B4-BE49-F238E27FC236}">
                <a16:creationId xmlns:a16="http://schemas.microsoft.com/office/drawing/2014/main" id="{D5EDDD29-3ED4-C343-BC35-F8A8C7FC1465}"/>
              </a:ext>
            </a:extLst>
          </p:cNvPr>
          <p:cNvCxnSpPr/>
          <p:nvPr/>
        </p:nvCxnSpPr>
        <p:spPr>
          <a:xfrm>
            <a:off x="5472113" y="5710890"/>
            <a:ext cx="1700212" cy="4743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直線矢印コネクタ 25">
            <a:extLst>
              <a:ext uri="{FF2B5EF4-FFF2-40B4-BE49-F238E27FC236}">
                <a16:creationId xmlns:a16="http://schemas.microsoft.com/office/drawing/2014/main" id="{58E7DB52-37FC-E54F-AD77-0E1AD836B97B}"/>
              </a:ext>
            </a:extLst>
          </p:cNvPr>
          <p:cNvCxnSpPr/>
          <p:nvPr/>
        </p:nvCxnSpPr>
        <p:spPr>
          <a:xfrm flipV="1">
            <a:off x="5472113" y="5153986"/>
            <a:ext cx="1517649" cy="11133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直線矢印コネクタ 27">
            <a:extLst>
              <a:ext uri="{FF2B5EF4-FFF2-40B4-BE49-F238E27FC236}">
                <a16:creationId xmlns:a16="http://schemas.microsoft.com/office/drawing/2014/main" id="{87252FD1-9B4E-624E-A9D0-B838A978732A}"/>
              </a:ext>
            </a:extLst>
          </p:cNvPr>
          <p:cNvCxnSpPr/>
          <p:nvPr/>
        </p:nvCxnSpPr>
        <p:spPr>
          <a:xfrm flipV="1">
            <a:off x="5472113" y="5688019"/>
            <a:ext cx="1531936" cy="5771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直線矢印コネクタ 29">
            <a:extLst>
              <a:ext uri="{FF2B5EF4-FFF2-40B4-BE49-F238E27FC236}">
                <a16:creationId xmlns:a16="http://schemas.microsoft.com/office/drawing/2014/main" id="{99B162DB-CC63-AE48-97FD-BDA602179899}"/>
              </a:ext>
            </a:extLst>
          </p:cNvPr>
          <p:cNvCxnSpPr/>
          <p:nvPr/>
        </p:nvCxnSpPr>
        <p:spPr>
          <a:xfrm>
            <a:off x="5472113" y="6310187"/>
            <a:ext cx="164841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7853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F1FE9F8-056E-144A-9CC8-5696AC497897}"/>
              </a:ext>
            </a:extLst>
          </p:cNvPr>
          <p:cNvSpPr>
            <a:spLocks noGrp="1"/>
          </p:cNvSpPr>
          <p:nvPr>
            <p:ph type="title"/>
          </p:nvPr>
        </p:nvSpPr>
        <p:spPr/>
        <p:txBody>
          <a:bodyPr/>
          <a:lstStyle/>
          <a:p>
            <a:r>
              <a:rPr kumimoji="1" lang="ja-JP" altLang="en-US"/>
              <a:t>貪欲</a:t>
            </a:r>
          </a:p>
        </p:txBody>
      </p:sp>
      <p:sp>
        <p:nvSpPr>
          <p:cNvPr id="3" name="コンテンツ プレースホルダー 2">
            <a:extLst>
              <a:ext uri="{FF2B5EF4-FFF2-40B4-BE49-F238E27FC236}">
                <a16:creationId xmlns:a16="http://schemas.microsoft.com/office/drawing/2014/main" id="{7ACB1B2A-9F89-CC43-B0B7-19065C2448CC}"/>
              </a:ext>
            </a:extLst>
          </p:cNvPr>
          <p:cNvSpPr>
            <a:spLocks noGrp="1"/>
          </p:cNvSpPr>
          <p:nvPr>
            <p:ph idx="1"/>
          </p:nvPr>
        </p:nvSpPr>
        <p:spPr/>
        <p:txBody>
          <a:bodyPr/>
          <a:lstStyle/>
          <a:p>
            <a:r>
              <a:rPr kumimoji="1" lang="ja-JP" altLang="en-US"/>
              <a:t>最小費用流は解き方としては非常に綺麗だが、実は最小費用流は必要ない</a:t>
            </a:r>
            <a:endParaRPr kumimoji="1" lang="en-US" altLang="ja-JP" dirty="0"/>
          </a:p>
          <a:p>
            <a:pPr lvl="1"/>
            <a:r>
              <a:rPr lang="ja-JP" altLang="en-US"/>
              <a:t>実装コストが大きいので、</a:t>
            </a:r>
            <a:r>
              <a:rPr lang="en-US" altLang="ja-JP" dirty="0"/>
              <a:t>ICPC</a:t>
            </a:r>
            <a:r>
              <a:rPr lang="ja-JP" altLang="en-US"/>
              <a:t>には向かない</a:t>
            </a:r>
            <a:endParaRPr lang="en-US" altLang="ja-JP" dirty="0"/>
          </a:p>
          <a:p>
            <a:r>
              <a:rPr kumimoji="1" lang="ja-JP" altLang="en-US"/>
              <a:t>実はこの問題は貪欲で解くことが出来る</a:t>
            </a:r>
            <a:endParaRPr lang="en-US" altLang="ja-JP" dirty="0"/>
          </a:p>
          <a:p>
            <a:pPr lvl="1"/>
            <a:r>
              <a:rPr kumimoji="1" lang="ja-JP" altLang="en-US"/>
              <a:t>マッチングのコストが特殊</a:t>
            </a:r>
            <a:endParaRPr kumimoji="1" lang="en-US" altLang="ja-JP" dirty="0"/>
          </a:p>
          <a:p>
            <a:r>
              <a:rPr kumimoji="1" lang="ja-JP" altLang="en-US"/>
              <a:t>与えられた文字列に対して、最も重なるものを順につなげていけばよい</a:t>
            </a:r>
            <a:endParaRPr kumimoji="1" lang="en-US" altLang="ja-JP" dirty="0"/>
          </a:p>
          <a:p>
            <a:pPr lvl="1"/>
            <a:r>
              <a:rPr lang="ja-JP" altLang="en-US"/>
              <a:t>入力される文字列には、一方がもう一方に真に含まれるケースはないので、接尾辞と接頭辞の重なる長さは更新されない</a:t>
            </a:r>
            <a:endParaRPr lang="en-US" altLang="ja-JP" dirty="0"/>
          </a:p>
          <a:p>
            <a:pPr lvl="1"/>
            <a:r>
              <a:rPr kumimoji="1" lang="ja-JP" altLang="en-US"/>
              <a:t>したがって比較的簡単な実装によって</a:t>
            </a:r>
            <a:r>
              <a:rPr kumimoji="1" lang="en-AU" altLang="ja-JP" dirty="0"/>
              <a:t>O(n^2 max(|</a:t>
            </a:r>
            <a:r>
              <a:rPr kumimoji="1" lang="en-AU" altLang="ja-JP" dirty="0" err="1"/>
              <a:t>S_i</a:t>
            </a:r>
            <a:r>
              <a:rPr kumimoji="1" lang="en-AU" altLang="ja-JP" dirty="0"/>
              <a:t>|))</a:t>
            </a:r>
            <a:r>
              <a:rPr lang="ja-JP" altLang="en-US"/>
              <a:t>などで求める事が出来る</a:t>
            </a:r>
            <a:endParaRPr kumimoji="1" lang="en-US" altLang="ja-JP" dirty="0"/>
          </a:p>
        </p:txBody>
      </p:sp>
    </p:spTree>
    <p:extLst>
      <p:ext uri="{BB962C8B-B14F-4D97-AF65-F5344CB8AC3E}">
        <p14:creationId xmlns:p14="http://schemas.microsoft.com/office/powerpoint/2010/main" val="37751259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F1FE9F8-056E-144A-9CC8-5696AC497897}"/>
              </a:ext>
            </a:extLst>
          </p:cNvPr>
          <p:cNvSpPr>
            <a:spLocks noGrp="1"/>
          </p:cNvSpPr>
          <p:nvPr>
            <p:ph type="title"/>
          </p:nvPr>
        </p:nvSpPr>
        <p:spPr/>
        <p:txBody>
          <a:bodyPr/>
          <a:lstStyle/>
          <a:p>
            <a:r>
              <a:rPr kumimoji="1" lang="ja-JP" altLang="en-US"/>
              <a:t>ちなみに</a:t>
            </a:r>
          </a:p>
        </p:txBody>
      </p:sp>
      <p:sp>
        <p:nvSpPr>
          <p:cNvPr id="3" name="コンテンツ プレースホルダー 2">
            <a:extLst>
              <a:ext uri="{FF2B5EF4-FFF2-40B4-BE49-F238E27FC236}">
                <a16:creationId xmlns:a16="http://schemas.microsoft.com/office/drawing/2014/main" id="{7ACB1B2A-9F89-CC43-B0B7-19065C2448CC}"/>
              </a:ext>
            </a:extLst>
          </p:cNvPr>
          <p:cNvSpPr>
            <a:spLocks noGrp="1"/>
          </p:cNvSpPr>
          <p:nvPr>
            <p:ph idx="1"/>
          </p:nvPr>
        </p:nvSpPr>
        <p:spPr/>
        <p:txBody>
          <a:bodyPr/>
          <a:lstStyle/>
          <a:p>
            <a:r>
              <a:rPr kumimoji="1" lang="ja-JP" altLang="en-US"/>
              <a:t>この問題は</a:t>
            </a:r>
            <a:r>
              <a:rPr lang="en-AU" altLang="ja-JP" dirty="0" err="1"/>
              <a:t>shortestsuperstring</a:t>
            </a:r>
            <a:r>
              <a:rPr lang="ja-JP" altLang="en-US"/>
              <a:t>問題というものに関連している</a:t>
            </a:r>
            <a:endParaRPr lang="en-US" altLang="ja-JP" dirty="0"/>
          </a:p>
          <a:p>
            <a:pPr lvl="1"/>
            <a:r>
              <a:rPr kumimoji="1" lang="en-US" altLang="ja-JP" dirty="0"/>
              <a:t>4</a:t>
            </a:r>
            <a:r>
              <a:rPr kumimoji="1" lang="ja-JP" altLang="en-US"/>
              <a:t>近似アルゴリズムなどでは、この問題を部分問題として用いる</a:t>
            </a:r>
            <a:endParaRPr kumimoji="1" lang="en-US" altLang="ja-JP" dirty="0"/>
          </a:p>
          <a:p>
            <a:pPr lvl="2"/>
            <a:r>
              <a:rPr lang="ja-JP" altLang="en-US"/>
              <a:t>入力された文字列をグラフとして捉えると、実は</a:t>
            </a:r>
            <a:r>
              <a:rPr lang="en-AU" altLang="ja-JP" dirty="0"/>
              <a:t>TSP</a:t>
            </a:r>
            <a:r>
              <a:rPr lang="ja-JP" altLang="en-US"/>
              <a:t>に対する</a:t>
            </a:r>
            <a:r>
              <a:rPr lang="en-AU" altLang="ja-JP" dirty="0"/>
              <a:t>minimum cycle cover</a:t>
            </a:r>
            <a:r>
              <a:rPr lang="ja-JP" altLang="en-US"/>
              <a:t>のような存在</a:t>
            </a:r>
            <a:endParaRPr lang="en-AU" altLang="ja-JP" dirty="0"/>
          </a:p>
          <a:p>
            <a:r>
              <a:rPr kumimoji="1" lang="en-AU" altLang="ja-JP" dirty="0"/>
              <a:t>O(n)</a:t>
            </a:r>
            <a:r>
              <a:rPr kumimoji="1" lang="ja-JP" altLang="en-US"/>
              <a:t>で解くことが出来る事も知られている</a:t>
            </a:r>
            <a:endParaRPr kumimoji="1" lang="en-AU" altLang="ja-JP" dirty="0"/>
          </a:p>
          <a:p>
            <a:pPr lvl="1"/>
            <a:r>
              <a:rPr lang="en-AU" altLang="ja-JP" dirty="0" err="1"/>
              <a:t>Arxiv</a:t>
            </a:r>
            <a:r>
              <a:rPr lang="ja-JP" altLang="en-US"/>
              <a:t>かどこかに上がっていた気がします</a:t>
            </a:r>
            <a:endParaRPr kumimoji="1" lang="en-US" altLang="ja-JP" dirty="0"/>
          </a:p>
        </p:txBody>
      </p:sp>
    </p:spTree>
    <p:extLst>
      <p:ext uri="{BB962C8B-B14F-4D97-AF65-F5344CB8AC3E}">
        <p14:creationId xmlns:p14="http://schemas.microsoft.com/office/powerpoint/2010/main" val="1011330416"/>
      </p:ext>
    </p:extLst>
  </p:cSld>
  <p:clrMapOvr>
    <a:masterClrMapping/>
  </p:clrMapOvr>
</p:sld>
</file>

<file path=ppt/theme/theme1.xml><?xml version="1.0" encoding="utf-8"?>
<a:theme xmlns:a="http://schemas.openxmlformats.org/drawingml/2006/main" name="ウィスプ">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ウィスプ</Template>
  <TotalTime>282</TotalTime>
  <Words>727</Words>
  <Application>Microsoft Macintosh PowerPoint</Application>
  <PresentationFormat>ワイド画面</PresentationFormat>
  <Paragraphs>63</Paragraphs>
  <Slides>8</Slides>
  <Notes>0</Notes>
  <HiddenSlides>0</HiddenSlides>
  <MMClips>0</MMClips>
  <ScaleCrop>false</ScaleCrop>
  <HeadingPairs>
    <vt:vector size="6" baseType="variant">
      <vt:variant>
        <vt:lpstr>使用されているフォント</vt:lpstr>
      </vt:variant>
      <vt:variant>
        <vt:i4>3</vt:i4>
      </vt:variant>
      <vt:variant>
        <vt:lpstr>テーマ</vt:lpstr>
      </vt:variant>
      <vt:variant>
        <vt:i4>1</vt:i4>
      </vt:variant>
      <vt:variant>
        <vt:lpstr>スライド タイトル</vt:lpstr>
      </vt:variant>
      <vt:variant>
        <vt:i4>8</vt:i4>
      </vt:variant>
    </vt:vector>
  </HeadingPairs>
  <TitlesOfParts>
    <vt:vector size="12" baseType="lpstr">
      <vt:lpstr>Arial</vt:lpstr>
      <vt:lpstr>Century Gothic</vt:lpstr>
      <vt:lpstr>Wingdings 3</vt:lpstr>
      <vt:lpstr>ウィスプ</vt:lpstr>
      <vt:lpstr>C: Cyclic String</vt:lpstr>
      <vt:lpstr>問題</vt:lpstr>
      <vt:lpstr>考察</vt:lpstr>
      <vt:lpstr>考察</vt:lpstr>
      <vt:lpstr>考察</vt:lpstr>
      <vt:lpstr>最小費用流</vt:lpstr>
      <vt:lpstr>貪欲</vt:lpstr>
      <vt:lpstr>ちなみに</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 Cyclic String</dc:title>
  <dc:creator>小池悠生</dc:creator>
  <cp:lastModifiedBy>小池悠生</cp:lastModifiedBy>
  <cp:revision>9</cp:revision>
  <dcterms:created xsi:type="dcterms:W3CDTF">2019-09-15T01:24:56Z</dcterms:created>
  <dcterms:modified xsi:type="dcterms:W3CDTF">2019-09-15T06:07:24Z</dcterms:modified>
</cp:coreProperties>
</file>