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60" r:id="rId5"/>
    <p:sldId id="270" r:id="rId6"/>
    <p:sldId id="271" r:id="rId7"/>
    <p:sldId id="261" r:id="rId8"/>
    <p:sldId id="265" r:id="rId9"/>
    <p:sldId id="263" r:id="rId10"/>
    <p:sldId id="272" r:id="rId11"/>
    <p:sldId id="269" r:id="rId12"/>
    <p:sldId id="264" r:id="rId13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498C2D-3DC7-490A-BB81-20A697D9CAC1}" type="datetimeFigureOut">
              <a:rPr kumimoji="1" lang="ja-JP" altLang="en-US" smtClean="0"/>
              <a:t>2015/6/14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CC0D21-EAB0-40F9-AB27-526549E36DA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42304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D2D8002D-B5B0-4BAC-B1F6-782DDCCE6D9C}" type="slidenum">
              <a:rPr lang="ja-JP" altLang="en-US" smtClean="0"/>
              <a:pPr/>
              <a:t>‹#›</a:t>
            </a:fld>
            <a:endParaRPr lang="en-US" altLang="ja-JP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kumimoji="1"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kumimoji="1"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sz="3200" smtClean="0"/>
              <a:t>ACM-ICPC JAG</a:t>
            </a:r>
            <a:br>
              <a:rPr kumimoji="1" lang="en-US" altLang="ja-JP" sz="3200" smtClean="0"/>
            </a:br>
            <a:r>
              <a:rPr lang="ja-JP" altLang="en-US" sz="3200"/>
              <a:t>模擬国内</a:t>
            </a:r>
            <a:r>
              <a:rPr lang="ja-JP" altLang="en-US" sz="3200" smtClean="0"/>
              <a:t>予選 </a:t>
            </a:r>
            <a:r>
              <a:rPr lang="en-US" altLang="ja-JP" sz="3200" smtClean="0"/>
              <a:t>2015</a:t>
            </a:r>
            <a:r>
              <a:rPr lang="en-US" altLang="ja-JP" smtClean="0"/>
              <a:t/>
            </a:r>
            <a:br>
              <a:rPr lang="en-US" altLang="ja-JP" smtClean="0"/>
            </a:br>
            <a:r>
              <a:rPr lang="en-US" altLang="ja-JP" smtClean="0"/>
              <a:t>C: </a:t>
            </a:r>
            <a:r>
              <a:rPr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kumimoji="1" lang="ja-JP" altLang="en-US" smtClean="0"/>
              <a:t>原案 </a:t>
            </a:r>
            <a:r>
              <a:rPr kumimoji="1" lang="en-US" altLang="ja-JP" smtClean="0"/>
              <a:t>: </a:t>
            </a:r>
            <a:r>
              <a:rPr kumimoji="1" lang="ja-JP" altLang="en-US" smtClean="0"/>
              <a:t>森</a:t>
            </a:r>
            <a:endParaRPr kumimoji="1" lang="en-US" altLang="ja-JP" smtClean="0"/>
          </a:p>
          <a:p>
            <a:r>
              <a:rPr lang="ja-JP" altLang="en-US"/>
              <a:t>問題</a:t>
            </a:r>
            <a:r>
              <a:rPr lang="ja-JP" altLang="en-US" smtClean="0"/>
              <a:t>文 </a:t>
            </a:r>
            <a:r>
              <a:rPr lang="en-US" altLang="ja-JP" smtClean="0"/>
              <a:t>:</a:t>
            </a:r>
            <a:r>
              <a:rPr lang="ja-JP" altLang="en-US"/>
              <a:t> </a:t>
            </a:r>
            <a:r>
              <a:rPr lang="ja-JP" altLang="en-US" smtClean="0"/>
              <a:t>水野</a:t>
            </a:r>
            <a:endParaRPr lang="en-US" altLang="ja-JP" smtClean="0"/>
          </a:p>
          <a:p>
            <a:r>
              <a:rPr lang="ja-JP" altLang="en-US" smtClean="0"/>
              <a:t>テストケース </a:t>
            </a:r>
            <a:r>
              <a:rPr lang="en-US" altLang="ja-JP" smtClean="0"/>
              <a:t>:</a:t>
            </a:r>
            <a:r>
              <a:rPr lang="ja-JP" altLang="en-US"/>
              <a:t> </a:t>
            </a:r>
            <a:r>
              <a:rPr lang="ja-JP" altLang="en-US" smtClean="0"/>
              <a:t>山崎</a:t>
            </a:r>
            <a:endParaRPr lang="en-US" altLang="ja-JP" smtClean="0"/>
          </a:p>
          <a:p>
            <a:r>
              <a:rPr lang="ja-JP" altLang="en-US" smtClean="0"/>
              <a:t>解答 </a:t>
            </a:r>
            <a:r>
              <a:rPr lang="en-US" altLang="ja-JP" smtClean="0"/>
              <a:t>: </a:t>
            </a:r>
            <a:r>
              <a:rPr lang="ja-JP" altLang="en-US" smtClean="0"/>
              <a:t>澤・保坂・水野・森・山崎</a:t>
            </a:r>
            <a:endParaRPr lang="en-US" altLang="ja-JP" smtClean="0"/>
          </a:p>
          <a:p>
            <a:r>
              <a:rPr lang="ja-JP" altLang="en-US" smtClean="0"/>
              <a:t>解説 </a:t>
            </a:r>
            <a:r>
              <a:rPr lang="en-US" altLang="ja-JP" smtClean="0"/>
              <a:t>: </a:t>
            </a:r>
            <a:r>
              <a:rPr lang="ja-JP" altLang="en-US" smtClean="0"/>
              <a:t>山崎</a:t>
            </a:r>
            <a:endParaRPr lang="en-US" altLang="ja-JP" smtClean="0"/>
          </a:p>
        </p:txBody>
      </p:sp>
    </p:spTree>
    <p:extLst>
      <p:ext uri="{BB962C8B-B14F-4D97-AF65-F5344CB8AC3E}">
        <p14:creationId xmlns:p14="http://schemas.microsoft.com/office/powerpoint/2010/main" val="3027179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問題概要</a:t>
            </a:r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smtClean="0"/>
                  <a:t>三次元落ち物パズルゲームをする</a:t>
                </a:r>
                <a:endParaRPr lang="en-US" altLang="ja-JP"/>
              </a:p>
              <a:p>
                <a:pPr lvl="1"/>
                <a:r>
                  <a:rPr lang="ja-JP" altLang="en-US"/>
                  <a:t>盤面</a:t>
                </a:r>
                <a:r>
                  <a:rPr lang="ja-JP" altLang="en-US" smtClean="0"/>
                  <a:t>の全体は，横幅 </a:t>
                </a:r>
                <a:r>
                  <a:rPr lang="en-US" altLang="ja-JP" smtClean="0"/>
                  <a:t>2 </a:t>
                </a:r>
                <a:r>
                  <a:rPr lang="ja-JP" altLang="en-US" smtClean="0"/>
                  <a:t>奥行き </a:t>
                </a:r>
                <a:r>
                  <a:rPr lang="en-US" altLang="ja-JP" smtClean="0"/>
                  <a:t>2 </a:t>
                </a:r>
                <a:r>
                  <a:rPr lang="ja-JP" altLang="en-US" smtClean="0"/>
                  <a:t>高さ無限大の三次元グリッド</a:t>
                </a:r>
                <a:endParaRPr lang="en-US" altLang="ja-JP" smtClean="0"/>
              </a:p>
              <a:p>
                <a:pPr lvl="1"/>
                <a:r>
                  <a:rPr kumimoji="1" lang="ja-JP" altLang="en-US" smtClean="0"/>
                  <a:t>同じ高さにある </a:t>
                </a:r>
                <a:r>
                  <a:rPr kumimoji="1" lang="en-US" altLang="ja-JP" smtClean="0"/>
                  <a:t>4 </a:t>
                </a:r>
                <a:r>
                  <a:rPr kumimoji="1" lang="ja-JP" altLang="en-US" smtClean="0"/>
                  <a:t>つのセルが全て</a:t>
                </a:r>
                <a:r>
                  <a:rPr lang="ja-JP" altLang="en-US"/>
                  <a:t>ブロック</a:t>
                </a:r>
                <a:r>
                  <a:rPr kumimoji="1" lang="ja-JP" altLang="en-US" smtClean="0"/>
                  <a:t>で埋まると消える</a:t>
                </a:r>
                <a:endParaRPr kumimoji="1" lang="en-US" altLang="ja-JP" smtClean="0"/>
              </a:p>
              <a:p>
                <a:pPr lvl="2"/>
                <a:r>
                  <a:rPr kumimoji="1" lang="ja-JP" altLang="en-US" smtClean="0"/>
                  <a:t>段が消えたとき，それより上にある</a:t>
                </a:r>
                <a:r>
                  <a:rPr lang="ja-JP" altLang="en-US"/>
                  <a:t>ブロック</a:t>
                </a:r>
                <a:r>
                  <a:rPr kumimoji="1" lang="ja-JP" altLang="en-US" smtClean="0"/>
                  <a:t>は丁度 </a:t>
                </a:r>
                <a:r>
                  <a:rPr kumimoji="1" lang="en-US" altLang="ja-JP" smtClean="0"/>
                  <a:t>1 </a:t>
                </a:r>
                <a:r>
                  <a:rPr kumimoji="1" lang="ja-JP" altLang="en-US" smtClean="0"/>
                  <a:t>段ずつ下に落ちる</a:t>
                </a:r>
                <a:endParaRPr kumimoji="1" lang="en-US" altLang="ja-JP" smtClean="0"/>
              </a:p>
              <a:p>
                <a:pPr lvl="1"/>
                <a:r>
                  <a:rPr lang="ja-JP" altLang="en-US" smtClean="0"/>
                  <a:t>初期状態で，ブロックが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2×2×</m:t>
                    </m:r>
                    <m:r>
                      <a:rPr lang="en-US" altLang="ja-JP" b="0" i="1" smtClean="0">
                        <a:latin typeface="Cambria Math"/>
                      </a:rPr>
                      <m:t>𝐻</m:t>
                    </m:r>
                  </m:oMath>
                </a14:m>
                <a:r>
                  <a:rPr kumimoji="1" lang="ja-JP" altLang="en-US" smtClean="0"/>
                  <a:t> </a:t>
                </a:r>
                <a:r>
                  <a:rPr kumimoji="1" lang="en-US" altLang="ja-JP" smtClean="0"/>
                  <a:t>(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𝐻</m:t>
                    </m:r>
                    <m:r>
                      <a:rPr kumimoji="1" lang="en-US" altLang="ja-JP" b="0" i="1" smtClean="0">
                        <a:latin typeface="Cambria Math"/>
                      </a:rPr>
                      <m:t>≤10</m:t>
                    </m:r>
                  </m:oMath>
                </a14:m>
                <a:r>
                  <a:rPr kumimoji="1" lang="ja-JP" altLang="en-US" smtClean="0"/>
                  <a:t> </a:t>
                </a:r>
                <a:r>
                  <a:rPr kumimoji="1" lang="en-US" altLang="ja-JP" smtClean="0"/>
                  <a:t>) </a:t>
                </a:r>
                <a:r>
                  <a:rPr kumimoji="1" lang="ja-JP" altLang="en-US" smtClean="0"/>
                  <a:t>の範囲内に</a:t>
                </a:r>
                <a:r>
                  <a:rPr lang="ja-JP" altLang="en-US"/>
                  <a:t>いくつかある</a:t>
                </a:r>
                <a:endParaRPr kumimoji="1" lang="en-US" altLang="ja-JP" smtClean="0"/>
              </a:p>
              <a:p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2×2×2</m:t>
                    </m:r>
                  </m:oMath>
                </a14:m>
                <a:r>
                  <a:rPr lang="en-US" altLang="ja-JP" smtClean="0"/>
                  <a:t> </a:t>
                </a:r>
                <a:r>
                  <a:rPr lang="ja-JP" altLang="en-US" smtClean="0"/>
                  <a:t>の範囲に収まるブロック塊</a:t>
                </a:r>
                <a:r>
                  <a:rPr lang="ja-JP" altLang="en-US"/>
                  <a:t>が</a:t>
                </a:r>
                <a:r>
                  <a:rPr lang="ja-JP" altLang="en-US" smtClean="0"/>
                  <a:t>落ちてくる</a:t>
                </a:r>
                <a:endParaRPr lang="en-US" altLang="ja-JP"/>
              </a:p>
              <a:p>
                <a:pPr lvl="1"/>
                <a:r>
                  <a:rPr kumimoji="1" lang="ja-JP" altLang="en-US" b="0" smtClean="0"/>
                  <a:t>落ちてくる</a:t>
                </a:r>
                <a:r>
                  <a:rPr lang="ja-JP" altLang="en-US" smtClean="0"/>
                  <a:t>ブロック</a:t>
                </a:r>
                <a:r>
                  <a:rPr lang="ja-JP" altLang="en-US"/>
                  <a:t>塊</a:t>
                </a:r>
                <a:r>
                  <a:rPr kumimoji="1" lang="ja-JP" altLang="en-US" b="0" smtClean="0"/>
                  <a:t>の数は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𝑁</m:t>
                    </m:r>
                  </m:oMath>
                </a14:m>
                <a:r>
                  <a:rPr kumimoji="1" lang="en-US" altLang="ja-JP" b="0" smtClean="0"/>
                  <a:t> (</a:t>
                </a:r>
                <a:r>
                  <a:rPr kumimoji="1" lang="ja-JP" altLang="en-US" b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𝑁</m:t>
                    </m:r>
                    <m:r>
                      <a:rPr kumimoji="1" lang="en-US" altLang="ja-JP" b="0" i="1" smtClean="0">
                        <a:latin typeface="Cambria Math"/>
                      </a:rPr>
                      <m:t>≤3</m:t>
                    </m:r>
                  </m:oMath>
                </a14:m>
                <a:r>
                  <a:rPr kumimoji="1" lang="ja-JP" altLang="en-US" smtClean="0"/>
                  <a:t> </a:t>
                </a:r>
                <a:r>
                  <a:rPr kumimoji="1" lang="en-US" altLang="ja-JP" smtClean="0"/>
                  <a:t>)</a:t>
                </a:r>
                <a:r>
                  <a:rPr kumimoji="1" lang="ja-JP" altLang="en-US" smtClean="0"/>
                  <a:t> 個</a:t>
                </a:r>
                <a:endParaRPr kumimoji="1" lang="en-US" altLang="ja-JP" smtClean="0"/>
              </a:p>
              <a:p>
                <a:pPr lvl="1"/>
                <a:r>
                  <a:rPr lang="ja-JP" altLang="en-US"/>
                  <a:t>落とす前</a:t>
                </a:r>
                <a:r>
                  <a:rPr lang="ja-JP" altLang="en-US" smtClean="0"/>
                  <a:t>に盤面からはみ出ない範囲で水平に動かすことができる</a:t>
                </a:r>
                <a:endParaRPr lang="en-US" altLang="ja-JP" smtClean="0"/>
              </a:p>
              <a:p>
                <a:pPr lvl="1"/>
                <a:r>
                  <a:rPr lang="ja-JP" altLang="en-US" smtClean="0"/>
                  <a:t>いずれかのブロックが床か他のブロックに接すると全体が止まる</a:t>
                </a:r>
                <a:endParaRPr lang="en-US" altLang="ja-JP" smtClean="0"/>
              </a:p>
              <a:p>
                <a:r>
                  <a:rPr kumimoji="1" lang="ja-JP" altLang="en-US"/>
                  <a:t>初期</a:t>
                </a:r>
                <a:r>
                  <a:rPr kumimoji="1" lang="ja-JP" altLang="en-US" smtClean="0"/>
                  <a:t>盤面と落ちてくるブロック塊の情報が与えられる</a:t>
                </a:r>
                <a:endParaRPr kumimoji="1" lang="en-US" altLang="ja-JP" smtClean="0"/>
              </a:p>
              <a:p>
                <a:r>
                  <a:rPr kumimoji="1" lang="ja-JP" altLang="en-US" smtClean="0"/>
                  <a:t>最大で何段消せるか？</a:t>
                </a:r>
                <a:endParaRPr kumimoji="1" lang="ja-JP" altLang="en-US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593" t="-137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6" name="日付プレースホルダー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5127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考察</a:t>
            </a:r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smtClean="0"/>
                  <a:t>水平方向に </a:t>
                </a:r>
                <a:r>
                  <a:rPr lang="en-US" altLang="ja-JP" smtClean="0"/>
                  <a:t>2 </a:t>
                </a:r>
                <a:r>
                  <a:rPr lang="ja-JP" altLang="en-US" smtClean="0"/>
                  <a:t>セル分動かすと確実に盤外に出てしまう</a:t>
                </a:r>
                <a:endParaRPr lang="en-US" altLang="ja-JP" smtClean="0"/>
              </a:p>
              <a:p>
                <a:r>
                  <a:rPr lang="ja-JP" altLang="en-US"/>
                  <a:t>それぞれ</a:t>
                </a:r>
                <a:r>
                  <a:rPr lang="ja-JP" altLang="en-US" smtClean="0"/>
                  <a:t>の軸（前後・左右）について，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−1,0,+1</m:t>
                    </m:r>
                  </m:oMath>
                </a14:m>
                <a:r>
                  <a:rPr lang="en-US" altLang="ja-JP" smtClean="0"/>
                  <a:t> </a:t>
                </a:r>
                <a:r>
                  <a:rPr lang="ja-JP" altLang="en-US" smtClean="0"/>
                  <a:t>しかできない</a:t>
                </a:r>
                <a:endParaRPr lang="en-US" altLang="ja-JP" smtClean="0"/>
              </a:p>
              <a:p>
                <a:r>
                  <a:rPr lang="ja-JP" altLang="en-US" smtClean="0"/>
                  <a:t>従っ</a:t>
                </a:r>
                <a:r>
                  <a:rPr lang="ja-JP" altLang="en-US"/>
                  <a:t>て</a:t>
                </a:r>
                <a:r>
                  <a:rPr lang="ja-JP" altLang="en-US" smtClean="0"/>
                  <a:t>水平移動の仕方は高々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9</m:t>
                    </m:r>
                  </m:oMath>
                </a14:m>
                <a:r>
                  <a:rPr lang="en-US" altLang="ja-JP" smtClean="0"/>
                  <a:t> </a:t>
                </a:r>
                <a:r>
                  <a:rPr lang="ja-JP" altLang="en-US" smtClean="0"/>
                  <a:t>通り</a:t>
                </a:r>
                <a:endParaRPr lang="en-US" altLang="ja-JP" smtClean="0"/>
              </a:p>
              <a:p>
                <a:r>
                  <a:rPr lang="ja-JP" altLang="en-US" smtClean="0"/>
                  <a:t>ブロック塊全部の落とし方</a:t>
                </a:r>
                <a:r>
                  <a:rPr lang="ja-JP" altLang="en-US"/>
                  <a:t>は</a:t>
                </a:r>
                <a:r>
                  <a:rPr lang="ja-JP" altLang="en-US" smtClean="0"/>
                  <a:t>高々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9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𝑁</m:t>
                        </m:r>
                      </m:sup>
                    </m:sSup>
                  </m:oMath>
                </a14:m>
                <a:r>
                  <a:rPr lang="ja-JP" altLang="en-US" smtClean="0"/>
                  <a:t> </a:t>
                </a:r>
                <a:r>
                  <a:rPr lang="en-US" altLang="ja-JP" smtClean="0"/>
                  <a:t>(</a:t>
                </a:r>
                <a:r>
                  <a:rPr lang="ja-JP" altLang="en-US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≤729</m:t>
                    </m:r>
                  </m:oMath>
                </a14:m>
                <a:r>
                  <a:rPr lang="en-US" altLang="ja-JP" smtClean="0"/>
                  <a:t> ) </a:t>
                </a:r>
                <a:r>
                  <a:rPr lang="ja-JP" altLang="en-US" smtClean="0"/>
                  <a:t>通り</a:t>
                </a:r>
                <a:endParaRPr lang="en-US" altLang="ja-JP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593" t="-137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6" name="日付プレースホルダー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7566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解法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mtClean="0"/>
              <a:t>ブロック塊の落とし方を全て試す</a:t>
            </a:r>
            <a:endParaRPr kumimoji="1" lang="en-US" altLang="ja-JP" smtClean="0"/>
          </a:p>
          <a:p>
            <a:r>
              <a:rPr lang="ja-JP" altLang="en-US" smtClean="0"/>
              <a:t>落下と消滅をシミュレート</a:t>
            </a:r>
            <a:endParaRPr lang="en-US" altLang="ja-JP" smtClean="0"/>
          </a:p>
          <a:p>
            <a:r>
              <a:rPr lang="ja-JP" altLang="en-US"/>
              <a:t>それぞれ</a:t>
            </a:r>
            <a:r>
              <a:rPr kumimoji="1" lang="ja-JP" altLang="en-US" smtClean="0"/>
              <a:t>消える段数が分かるので，最大のものを出力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31350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/>
              <a:t>深さ優先</a:t>
            </a:r>
            <a:r>
              <a:rPr lang="ja-JP" altLang="en-US" smtClean="0"/>
              <a:t>探索 </a:t>
            </a:r>
            <a:r>
              <a:rPr lang="en-US" altLang="ja-JP" smtClean="0"/>
              <a:t>(DFS : Depth First Search)</a:t>
            </a:r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smtClean="0"/>
                  <a:t>全ての解を列挙したいときに便利</a:t>
                </a:r>
                <a:endParaRPr kumimoji="1" lang="en-US" altLang="ja-JP" smtClean="0"/>
              </a:p>
              <a:p>
                <a:r>
                  <a:rPr lang="ja-JP" altLang="en-US"/>
                  <a:t>再帰</a:t>
                </a:r>
                <a:r>
                  <a:rPr lang="ja-JP" altLang="en-US" smtClean="0"/>
                  <a:t>関数で実装すると楽</a:t>
                </a:r>
                <a:endParaRPr lang="en-US" altLang="ja-JP" smtClean="0"/>
              </a:p>
              <a:p>
                <a:pPr lvl="1"/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𝑛</m:t>
                    </m:r>
                  </m:oMath>
                </a14:m>
                <a:r>
                  <a:rPr kumimoji="1" lang="ja-JP" altLang="en-US" smtClean="0"/>
                  <a:t> 個処理した状態から消せる段数の最大値を返す関数を作る</a:t>
                </a:r>
                <a:endParaRPr kumimoji="1" lang="ja-JP" altLang="en-US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593" t="-137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838344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擬似コード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ja-JP" smtClean="0"/>
              <a:t>int dfs( int n )</a:t>
            </a:r>
          </a:p>
          <a:p>
            <a:pPr marL="0" indent="0">
              <a:buNone/>
            </a:pPr>
            <a:r>
              <a:rPr kumimoji="1" lang="en-US" altLang="ja-JP"/>
              <a:t>	</a:t>
            </a:r>
            <a:r>
              <a:rPr kumimoji="1" lang="en-US" altLang="ja-JP" smtClean="0"/>
              <a:t>if ( n == N )</a:t>
            </a:r>
            <a:r>
              <a:rPr lang="en-US" altLang="ja-JP" smtClean="0"/>
              <a:t> return 0</a:t>
            </a:r>
          </a:p>
          <a:p>
            <a:pPr marL="0" indent="0">
              <a:buNone/>
            </a:pPr>
            <a:r>
              <a:rPr lang="en-US" altLang="ja-JP"/>
              <a:t>	</a:t>
            </a:r>
            <a:r>
              <a:rPr lang="en-US" altLang="ja-JP" smtClean="0"/>
              <a:t>res = 0</a:t>
            </a:r>
          </a:p>
          <a:p>
            <a:pPr marL="0" indent="0">
              <a:buNone/>
            </a:pPr>
            <a:r>
              <a:rPr kumimoji="1" lang="en-US" altLang="ja-JP"/>
              <a:t>	</a:t>
            </a:r>
            <a:r>
              <a:rPr kumimoji="1" lang="en-US" altLang="ja-JP" smtClean="0"/>
              <a:t>foreach i </a:t>
            </a:r>
            <a:r>
              <a:rPr kumimoji="1" lang="ja-JP" altLang="en-US" smtClean="0"/>
              <a:t>番目のブロック塊の，</a:t>
            </a:r>
            <a:r>
              <a:rPr lang="ja-JP" altLang="en-US" smtClean="0"/>
              <a:t>水平</a:t>
            </a:r>
            <a:r>
              <a:rPr kumimoji="1" lang="ja-JP" altLang="en-US" smtClean="0"/>
              <a:t>移動の全パターン</a:t>
            </a:r>
            <a:endParaRPr kumimoji="1" lang="en-US" altLang="ja-JP" smtClean="0"/>
          </a:p>
          <a:p>
            <a:pPr marL="0" indent="0">
              <a:buNone/>
            </a:pPr>
            <a:r>
              <a:rPr lang="en-US" altLang="ja-JP"/>
              <a:t>	</a:t>
            </a:r>
            <a:r>
              <a:rPr lang="en-US" altLang="ja-JP" smtClean="0"/>
              <a:t>	if ( </a:t>
            </a:r>
            <a:r>
              <a:rPr lang="ja-JP" altLang="en-US" smtClean="0"/>
              <a:t>不正な水平移動 </a:t>
            </a:r>
            <a:r>
              <a:rPr lang="en-US" altLang="ja-JP" smtClean="0"/>
              <a:t>) continue</a:t>
            </a:r>
          </a:p>
          <a:p>
            <a:pPr marL="0" indent="0">
              <a:buNone/>
            </a:pPr>
            <a:r>
              <a:rPr kumimoji="1" lang="en-US" altLang="ja-JP"/>
              <a:t>	</a:t>
            </a:r>
            <a:r>
              <a:rPr kumimoji="1" lang="en-US" altLang="ja-JP" smtClean="0"/>
              <a:t>	</a:t>
            </a:r>
            <a:r>
              <a:rPr kumimoji="1" lang="ja-JP" altLang="en-US" smtClean="0"/>
              <a:t>ブロックを落下させる</a:t>
            </a:r>
            <a:endParaRPr kumimoji="1" lang="en-US" altLang="ja-JP" smtClean="0"/>
          </a:p>
          <a:p>
            <a:pPr marL="0" indent="0">
              <a:buNone/>
            </a:pPr>
            <a:r>
              <a:rPr lang="en-US" altLang="ja-JP"/>
              <a:t>	</a:t>
            </a:r>
            <a:r>
              <a:rPr lang="en-US" altLang="ja-JP" smtClean="0"/>
              <a:t>	</a:t>
            </a:r>
            <a:r>
              <a:rPr lang="ja-JP" altLang="en-US" smtClean="0"/>
              <a:t>埋まった段を消す</a:t>
            </a:r>
            <a:endParaRPr lang="en-US" altLang="ja-JP" smtClean="0"/>
          </a:p>
          <a:p>
            <a:pPr marL="0" indent="0">
              <a:buNone/>
            </a:pPr>
            <a:r>
              <a:rPr lang="en-US" altLang="ja-JP"/>
              <a:t>	</a:t>
            </a:r>
            <a:r>
              <a:rPr lang="en-US" altLang="ja-JP" smtClean="0"/>
              <a:t>	res = max( res, </a:t>
            </a:r>
            <a:r>
              <a:rPr lang="ja-JP" altLang="en-US" smtClean="0"/>
              <a:t>消えた段数 </a:t>
            </a:r>
            <a:r>
              <a:rPr lang="en-US" altLang="ja-JP" smtClean="0"/>
              <a:t>+ dfs( n + 1 ) )</a:t>
            </a:r>
          </a:p>
          <a:p>
            <a:pPr marL="0" indent="0">
              <a:buNone/>
            </a:pPr>
            <a:r>
              <a:rPr kumimoji="1" lang="en-US" altLang="ja-JP" smtClean="0"/>
              <a:t>	return res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81511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水平移動</a:t>
            </a:r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smtClean="0"/>
                  <a:t>前後方向に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𝑑𝑦</m:t>
                    </m:r>
                  </m:oMath>
                </a14:m>
                <a:r>
                  <a:rPr kumimoji="1" lang="en-US" altLang="ja-JP" smtClean="0"/>
                  <a:t> </a:t>
                </a:r>
                <a:r>
                  <a:rPr kumimoji="1" lang="ja-JP" altLang="en-US" smtClean="0"/>
                  <a:t>，左右方向に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𝑑𝑥</m:t>
                    </m:r>
                  </m:oMath>
                </a14:m>
                <a:r>
                  <a:rPr kumimoji="1" lang="en-US" altLang="ja-JP" smtClean="0"/>
                  <a:t> </a:t>
                </a:r>
                <a:r>
                  <a:rPr kumimoji="1" lang="ja-JP" altLang="en-US" smtClean="0"/>
                  <a:t>動かすとする</a:t>
                </a:r>
                <a:endParaRPr kumimoji="1" lang="en-US" altLang="ja-JP" smtClean="0"/>
              </a:p>
              <a:p>
                <a:r>
                  <a:rPr lang="ja-JP" altLang="en-US"/>
                  <a:t>位置</a:t>
                </a:r>
                <a:r>
                  <a:rPr kumimoji="1" lang="ja-JP" altLang="en-US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(</m:t>
                    </m:r>
                    <m:r>
                      <a:rPr kumimoji="1" lang="en-US" altLang="ja-JP" b="0" i="1" smtClean="0">
                        <a:latin typeface="Cambria Math"/>
                      </a:rPr>
                      <m:t>𝑖</m:t>
                    </m:r>
                    <m:r>
                      <a:rPr kumimoji="1" lang="en-US" altLang="ja-JP" b="0" i="1" smtClean="0">
                        <a:latin typeface="Cambria Math"/>
                      </a:rPr>
                      <m:t>,</m:t>
                    </m:r>
                    <m:r>
                      <a:rPr kumimoji="1" lang="en-US" altLang="ja-JP" b="0" i="1" smtClean="0">
                        <a:latin typeface="Cambria Math"/>
                      </a:rPr>
                      <m:t>𝑗</m:t>
                    </m:r>
                    <m:r>
                      <a:rPr kumimoji="1" lang="en-US" altLang="ja-JP" b="0" i="1" smtClean="0">
                        <a:latin typeface="Cambria Math"/>
                      </a:rPr>
                      <m:t>,</m:t>
                    </m:r>
                    <m:r>
                      <a:rPr kumimoji="1" lang="en-US" altLang="ja-JP" b="0" i="1" smtClean="0">
                        <a:latin typeface="Cambria Math"/>
                      </a:rPr>
                      <m:t>𝑘</m:t>
                    </m:r>
                    <m:r>
                      <a:rPr kumimoji="1" lang="en-US" altLang="ja-JP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kumimoji="1" lang="ja-JP" altLang="en-US" smtClean="0"/>
                  <a:t> のブロックは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(</m:t>
                    </m:r>
                    <m:r>
                      <a:rPr kumimoji="1" lang="en-US" altLang="ja-JP" b="0" i="1" smtClean="0">
                        <a:latin typeface="Cambria Math"/>
                      </a:rPr>
                      <m:t>𝑖</m:t>
                    </m:r>
                    <m:r>
                      <a:rPr kumimoji="1" lang="en-US" altLang="ja-JP" b="0" i="1" smtClean="0">
                        <a:latin typeface="Cambria Math"/>
                      </a:rPr>
                      <m:t>, </m:t>
                    </m:r>
                    <m:r>
                      <a:rPr kumimoji="1" lang="en-US" altLang="ja-JP" b="0" i="1" smtClean="0">
                        <a:latin typeface="Cambria Math"/>
                      </a:rPr>
                      <m:t>𝑗</m:t>
                    </m:r>
                    <m:r>
                      <a:rPr kumimoji="1" lang="en-US" altLang="ja-JP" b="0" i="1" smtClean="0">
                        <a:latin typeface="Cambria Math"/>
                      </a:rPr>
                      <m:t>+</m:t>
                    </m:r>
                    <m:r>
                      <a:rPr kumimoji="1" lang="en-US" altLang="ja-JP" b="0" i="1" smtClean="0">
                        <a:latin typeface="Cambria Math"/>
                      </a:rPr>
                      <m:t>𝑑𝑦</m:t>
                    </m:r>
                    <m:r>
                      <a:rPr kumimoji="1" lang="en-US" altLang="ja-JP" b="0" i="1" smtClean="0">
                        <a:latin typeface="Cambria Math"/>
                      </a:rPr>
                      <m:t>,</m:t>
                    </m:r>
                    <m:r>
                      <a:rPr kumimoji="1" lang="en-US" altLang="ja-JP" b="0" i="1" smtClean="0">
                        <a:latin typeface="Cambria Math"/>
                      </a:rPr>
                      <m:t>𝑘</m:t>
                    </m:r>
                    <m:r>
                      <a:rPr kumimoji="1" lang="en-US" altLang="ja-JP" b="0" i="1" smtClean="0">
                        <a:latin typeface="Cambria Math"/>
                      </a:rPr>
                      <m:t>+</m:t>
                    </m:r>
                    <m:r>
                      <a:rPr kumimoji="1" lang="en-US" altLang="ja-JP" b="0" i="1" smtClean="0">
                        <a:latin typeface="Cambria Math"/>
                      </a:rPr>
                      <m:t>𝑑𝑥</m:t>
                    </m:r>
                    <m:r>
                      <a:rPr kumimoji="1" lang="en-US" altLang="ja-JP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kumimoji="1" lang="en-US" altLang="ja-JP" smtClean="0"/>
                  <a:t> </a:t>
                </a:r>
                <a:r>
                  <a:rPr kumimoji="1" lang="ja-JP" altLang="en-US" smtClean="0"/>
                  <a:t>に移動</a:t>
                </a:r>
                <a:endParaRPr kumimoji="1" lang="en-US" altLang="ja-JP" smtClean="0"/>
              </a:p>
              <a:p>
                <a:endParaRPr lang="en-US" altLang="ja-JP"/>
              </a:p>
              <a:p>
                <a:r>
                  <a:rPr lang="ja-JP" altLang="en-US"/>
                  <a:t>ブロック</a:t>
                </a:r>
                <a:r>
                  <a:rPr lang="ja-JP" altLang="en-US" smtClean="0"/>
                  <a:t>が盤外に出ない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⇔0≤</m:t>
                    </m:r>
                    <m:r>
                      <a:rPr lang="en-US" altLang="ja-JP" b="0" i="1" smtClean="0">
                        <a:latin typeface="Cambria Math"/>
                      </a:rPr>
                      <m:t>𝑗</m:t>
                    </m:r>
                    <m:r>
                      <a:rPr lang="en-US" altLang="ja-JP" b="0" i="1" smtClean="0">
                        <a:latin typeface="Cambria Math"/>
                      </a:rPr>
                      <m:t>+</m:t>
                    </m:r>
                    <m:r>
                      <a:rPr lang="en-US" altLang="ja-JP" b="0" i="1" smtClean="0">
                        <a:latin typeface="Cambria Math"/>
                      </a:rPr>
                      <m:t>𝑑𝑦</m:t>
                    </m:r>
                    <m:r>
                      <a:rPr lang="en-US" altLang="ja-JP" b="0" i="1" smtClean="0">
                        <a:latin typeface="Cambria Math"/>
                      </a:rPr>
                      <m:t>,</m:t>
                    </m:r>
                    <m:r>
                      <a:rPr lang="en-US" altLang="ja-JP" b="0" i="1" smtClean="0">
                        <a:latin typeface="Cambria Math"/>
                      </a:rPr>
                      <m:t>𝑘</m:t>
                    </m:r>
                    <m:r>
                      <a:rPr lang="en-US" altLang="ja-JP" b="0" i="1" smtClean="0">
                        <a:latin typeface="Cambria Math"/>
                      </a:rPr>
                      <m:t>+</m:t>
                    </m:r>
                    <m:r>
                      <a:rPr lang="en-US" altLang="ja-JP" b="0" i="1" smtClean="0">
                        <a:latin typeface="Cambria Math"/>
                      </a:rPr>
                      <m:t>𝑑𝑥</m:t>
                    </m:r>
                    <m:r>
                      <a:rPr lang="en-US" altLang="ja-JP" b="0" i="0" smtClean="0">
                        <a:latin typeface="Cambria Math"/>
                      </a:rPr>
                      <m:t>&lt;2</m:t>
                    </m:r>
                  </m:oMath>
                </a14:m>
                <a:endParaRPr kumimoji="1" lang="en-US" altLang="ja-JP" smtClean="0"/>
              </a:p>
              <a:p>
                <a:r>
                  <a:rPr lang="ja-JP" altLang="en-US" smtClean="0"/>
                  <a:t>全ブロックが条件を満たせば妥当な水平移動</a:t>
                </a:r>
                <a:endParaRPr kumimoji="1" lang="en-US" altLang="ja-JP" smtClean="0"/>
              </a:p>
              <a:p>
                <a:endParaRPr kumimoji="1" lang="ja-JP" altLang="en-US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593" t="-137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1698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落下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smtClean="0"/>
              <a:t>落下</a:t>
            </a:r>
            <a:r>
              <a:rPr lang="ja-JP" altLang="en-US"/>
              <a:t>が止まる位置</a:t>
            </a:r>
            <a:r>
              <a:rPr lang="ja-JP" altLang="en-US" smtClean="0"/>
              <a:t>を求めたい</a:t>
            </a:r>
            <a:endParaRPr lang="en-US" altLang="ja-JP"/>
          </a:p>
          <a:p>
            <a:endParaRPr lang="en-US" altLang="ja-JP"/>
          </a:p>
          <a:p>
            <a:r>
              <a:rPr kumimoji="1" lang="ja-JP" altLang="en-US" smtClean="0"/>
              <a:t>仮に，落下が止まる位置の </a:t>
            </a:r>
            <a:r>
              <a:rPr kumimoji="1" lang="en-US" altLang="ja-JP" smtClean="0"/>
              <a:t>1 </a:t>
            </a:r>
            <a:r>
              <a:rPr kumimoji="1" lang="ja-JP" altLang="en-US" smtClean="0"/>
              <a:t>段</a:t>
            </a:r>
            <a:r>
              <a:rPr lang="ja-JP" altLang="en-US"/>
              <a:t>下</a:t>
            </a:r>
            <a:r>
              <a:rPr kumimoji="1" lang="ja-JP" altLang="en-US" smtClean="0"/>
              <a:t>まで下ろしたとする</a:t>
            </a:r>
            <a:endParaRPr kumimoji="1" lang="en-US" altLang="ja-JP" smtClean="0"/>
          </a:p>
          <a:p>
            <a:r>
              <a:rPr lang="ja-JP" altLang="en-US" smtClean="0"/>
              <a:t>この</a:t>
            </a:r>
            <a:r>
              <a:rPr lang="ja-JP" altLang="en-US"/>
              <a:t>とき</a:t>
            </a:r>
            <a:r>
              <a:rPr lang="ja-JP" altLang="en-US" smtClean="0"/>
              <a:t>，ブロックが盤面上のブロックまた</a:t>
            </a:r>
            <a:r>
              <a:rPr lang="ja-JP" altLang="en-US" smtClean="0"/>
              <a:t>は</a:t>
            </a:r>
            <a:r>
              <a:rPr lang="ja-JP" altLang="en-US"/>
              <a:t>床</a:t>
            </a:r>
            <a:r>
              <a:rPr lang="ja-JP" altLang="en-US" smtClean="0"/>
              <a:t>と</a:t>
            </a:r>
            <a:r>
              <a:rPr lang="ja-JP" altLang="en-US" smtClean="0"/>
              <a:t>重なる</a:t>
            </a:r>
            <a:endParaRPr lang="en-US" altLang="ja-JP" smtClean="0"/>
          </a:p>
          <a:p>
            <a:r>
              <a:rPr kumimoji="1" lang="ja-JP" altLang="en-US"/>
              <a:t>落下</a:t>
            </a:r>
            <a:r>
              <a:rPr kumimoji="1" lang="ja-JP" altLang="en-US" smtClean="0"/>
              <a:t>が止まる位置は，初めて</a:t>
            </a:r>
            <a:r>
              <a:rPr lang="ja-JP" altLang="en-US"/>
              <a:t>重なった</a:t>
            </a:r>
            <a:r>
              <a:rPr kumimoji="1" lang="ja-JP" altLang="en-US" smtClean="0"/>
              <a:t>段の </a:t>
            </a:r>
            <a:r>
              <a:rPr kumimoji="1" lang="en-US" altLang="ja-JP" smtClean="0"/>
              <a:t>1 </a:t>
            </a:r>
            <a:r>
              <a:rPr kumimoji="1" lang="ja-JP" altLang="en-US" smtClean="0"/>
              <a:t>段上</a:t>
            </a:r>
            <a:endParaRPr kumimoji="1" lang="en-US" altLang="ja-JP" smtClean="0"/>
          </a:p>
          <a:p>
            <a:endParaRPr lang="en-US" altLang="ja-JP"/>
          </a:p>
          <a:p>
            <a:r>
              <a:rPr lang="ja-JP" altLang="en-US"/>
              <a:t>重なる</a:t>
            </a:r>
            <a:r>
              <a:rPr kumimoji="1" lang="ja-JP" altLang="en-US" smtClean="0"/>
              <a:t>まで下ろしてから </a:t>
            </a:r>
            <a:r>
              <a:rPr kumimoji="1" lang="en-US" altLang="ja-JP" smtClean="0"/>
              <a:t>1 </a:t>
            </a:r>
            <a:r>
              <a:rPr kumimoji="1" lang="ja-JP" altLang="en-US" smtClean="0"/>
              <a:t>段持ち上げれば求まる</a:t>
            </a:r>
            <a:endParaRPr kumimoji="1" lang="en-US" altLang="ja-JP" smtClean="0"/>
          </a:p>
          <a:p>
            <a:pPr lvl="1"/>
            <a:r>
              <a:rPr lang="ja-JP" altLang="en-US"/>
              <a:t>初期位置</a:t>
            </a:r>
            <a:r>
              <a:rPr lang="ja-JP" altLang="en-US" smtClean="0"/>
              <a:t>は適当に十分高い位置</a:t>
            </a:r>
            <a:endParaRPr lang="en-US" altLang="ja-JP" smtClean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55404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消滅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mtClean="0"/>
              <a:t>埋まっている段を消していく</a:t>
            </a:r>
            <a:endParaRPr kumimoji="1" lang="en-US" altLang="ja-JP" smtClean="0"/>
          </a:p>
          <a:p>
            <a:pPr lvl="1"/>
            <a:r>
              <a:rPr lang="ja-JP" altLang="en-US"/>
              <a:t>ついで</a:t>
            </a:r>
            <a:r>
              <a:rPr lang="ja-JP" altLang="en-US" smtClean="0"/>
              <a:t>に消えた段数を数える</a:t>
            </a:r>
            <a:endParaRPr lang="en-US" altLang="ja-JP" smtClean="0"/>
          </a:p>
          <a:p>
            <a:endParaRPr lang="en-US" altLang="ja-JP" smtClean="0"/>
          </a:p>
          <a:p>
            <a:r>
              <a:rPr lang="ja-JP" altLang="en-US"/>
              <a:t>埋まって</a:t>
            </a:r>
            <a:r>
              <a:rPr lang="ja-JP" altLang="en-US" smtClean="0"/>
              <a:t>いる</a:t>
            </a:r>
            <a:r>
              <a:rPr lang="ja-JP" altLang="en-US"/>
              <a:t>か</a:t>
            </a:r>
            <a:r>
              <a:rPr lang="ja-JP" altLang="en-US" smtClean="0"/>
              <a:t>のチェックは単純なループで実現できる</a:t>
            </a:r>
            <a:endParaRPr lang="en-US" altLang="ja-JP" smtClean="0"/>
          </a:p>
          <a:p>
            <a:r>
              <a:rPr lang="ja-JP" altLang="en-US"/>
              <a:t>段</a:t>
            </a:r>
            <a:r>
              <a:rPr lang="ja-JP" altLang="en-US" smtClean="0"/>
              <a:t>が</a:t>
            </a:r>
            <a:r>
              <a:rPr lang="ja-JP" altLang="en-US"/>
              <a:t>埋まって</a:t>
            </a:r>
            <a:r>
              <a:rPr lang="ja-JP" altLang="en-US" smtClean="0"/>
              <a:t>いたら，そこより上全部を</a:t>
            </a:r>
            <a:r>
              <a:rPr lang="en-US" altLang="ja-JP"/>
              <a:t> </a:t>
            </a:r>
            <a:r>
              <a:rPr lang="en-US" altLang="ja-JP" smtClean="0"/>
              <a:t>1 </a:t>
            </a:r>
            <a:r>
              <a:rPr lang="ja-JP" altLang="en-US" smtClean="0"/>
              <a:t>段下げる</a:t>
            </a:r>
            <a:endParaRPr lang="en-US" altLang="ja-JP" smtClean="0"/>
          </a:p>
          <a:p>
            <a:pPr lvl="1"/>
            <a:r>
              <a:rPr lang="ja-JP" altLang="en-US" smtClean="0"/>
              <a:t>盤面を </a:t>
            </a:r>
            <a:r>
              <a:rPr lang="en-US" altLang="ja-JP" smtClean="0"/>
              <a:t>std::vector </a:t>
            </a:r>
            <a:r>
              <a:rPr lang="ja-JP" altLang="en-US" smtClean="0"/>
              <a:t>で保持しておけば </a:t>
            </a:r>
            <a:r>
              <a:rPr lang="en-US" altLang="ja-JP" smtClean="0"/>
              <a:t>std::vector::erase </a:t>
            </a:r>
            <a:r>
              <a:rPr lang="ja-JP" altLang="en-US" smtClean="0"/>
              <a:t>を利用できる</a:t>
            </a:r>
            <a:endParaRPr lang="en-US" altLang="ja-JP" smtClean="0"/>
          </a:p>
          <a:p>
            <a:pPr lvl="1"/>
            <a:r>
              <a:rPr lang="ja-JP" altLang="en-US" smtClean="0"/>
              <a:t>線形時間かかるが，ブロックが存在する範囲は小さいので問題無し</a:t>
            </a:r>
            <a:endParaRPr lang="en-US" altLang="ja-JP" smtClean="0"/>
          </a:p>
          <a:p>
            <a:endParaRPr lang="en-US" altLang="ja-JP"/>
          </a:p>
          <a:p>
            <a:r>
              <a:rPr lang="ja-JP" altLang="en-US"/>
              <a:t>連続</a:t>
            </a:r>
            <a:r>
              <a:rPr lang="ja-JP" altLang="en-US" smtClean="0"/>
              <a:t>する </a:t>
            </a:r>
            <a:r>
              <a:rPr lang="en-US" altLang="ja-JP" smtClean="0"/>
              <a:t>2 </a:t>
            </a:r>
            <a:r>
              <a:rPr lang="ja-JP" altLang="en-US" smtClean="0"/>
              <a:t>段が消える場合にちょっと注意</a:t>
            </a:r>
            <a:endParaRPr lang="en-US" altLang="ja-JP" smtClean="0"/>
          </a:p>
          <a:p>
            <a:pPr lvl="1"/>
            <a:r>
              <a:rPr lang="ja-JP" altLang="en-US" smtClean="0"/>
              <a:t>下から処理すると，同じ高さで </a:t>
            </a:r>
            <a:r>
              <a:rPr lang="en-US" altLang="ja-JP" smtClean="0"/>
              <a:t>2 </a:t>
            </a:r>
            <a:r>
              <a:rPr lang="ja-JP" altLang="en-US" smtClean="0"/>
              <a:t>回消えることになる</a:t>
            </a:r>
            <a:endParaRPr lang="en-US" altLang="ja-JP" smtClean="0"/>
          </a:p>
          <a:p>
            <a:pPr lvl="1"/>
            <a:r>
              <a:rPr lang="ja-JP" altLang="en-US" smtClean="0"/>
              <a:t>段が消えたらループ変数が進まないようにする</a:t>
            </a:r>
            <a:endParaRPr lang="en-US" altLang="ja-JP" smtClean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8837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まとめ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mtClean="0"/>
              <a:t>やるべきことは単純な全探索</a:t>
            </a:r>
            <a:endParaRPr kumimoji="1" lang="en-US" altLang="ja-JP" smtClean="0"/>
          </a:p>
          <a:p>
            <a:r>
              <a:rPr lang="ja-JP" altLang="en-US" smtClean="0"/>
              <a:t>ただし実装は</a:t>
            </a:r>
            <a:r>
              <a:rPr lang="ja-JP" altLang="en-US" smtClean="0"/>
              <a:t>重め</a:t>
            </a:r>
            <a:endParaRPr lang="en-US" altLang="ja-JP" smtClean="0"/>
          </a:p>
          <a:p>
            <a:r>
              <a:rPr lang="ja-JP" altLang="en-US" smtClean="0"/>
              <a:t>かなりのチームがここで詰まっていました</a:t>
            </a:r>
            <a:endParaRPr lang="en-US" altLang="ja-JP" smtClean="0"/>
          </a:p>
          <a:p>
            <a:endParaRPr lang="en-US" altLang="ja-JP" smtClean="0"/>
          </a:p>
          <a:p>
            <a:r>
              <a:rPr lang="ja-JP" altLang="en-US"/>
              <a:t>いか</a:t>
            </a:r>
            <a:r>
              <a:rPr lang="ja-JP" altLang="en-US" smtClean="0"/>
              <a:t>にバグ</a:t>
            </a:r>
            <a:r>
              <a:rPr lang="ja-JP" altLang="en-US"/>
              <a:t>ら</a:t>
            </a:r>
            <a:r>
              <a:rPr lang="ja-JP" altLang="en-US" smtClean="0"/>
              <a:t>せずに書ける</a:t>
            </a:r>
            <a:r>
              <a:rPr lang="ja-JP" altLang="en-US" smtClean="0"/>
              <a:t>か</a:t>
            </a:r>
            <a:endParaRPr lang="en-US" altLang="ja-JP" smtClean="0"/>
          </a:p>
          <a:p>
            <a:pPr lvl="1"/>
            <a:r>
              <a:rPr lang="ja-JP" altLang="en-US" smtClean="0"/>
              <a:t>例えば</a:t>
            </a:r>
            <a:r>
              <a:rPr lang="ja-JP" altLang="en-US" smtClean="0"/>
              <a:t>インデックスのミスが発生しやすいので注意</a:t>
            </a:r>
            <a:endParaRPr lang="en-US" altLang="ja-JP" smtClean="0"/>
          </a:p>
          <a:p>
            <a:r>
              <a:rPr lang="ja-JP" altLang="en-US" smtClean="0"/>
              <a:t>ペアプログラミングなどでミスに気付きやすく</a:t>
            </a:r>
            <a:r>
              <a:rPr lang="ja-JP" altLang="en-US"/>
              <a:t>しましょう</a:t>
            </a:r>
            <a:endParaRPr lang="en-US" altLang="ja-JP" smtClean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10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73033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ジャッジ解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mtClean="0"/>
              <a:t>澤 </a:t>
            </a:r>
            <a:r>
              <a:rPr kumimoji="1" lang="en-US" altLang="ja-JP" smtClean="0"/>
              <a:t>: </a:t>
            </a:r>
            <a:r>
              <a:rPr lang="en-US" altLang="ja-JP" smtClean="0"/>
              <a:t>83 Lines / 2,553 Bytes (C++)</a:t>
            </a:r>
          </a:p>
          <a:p>
            <a:r>
              <a:rPr lang="ja-JP" altLang="en-US" smtClean="0"/>
              <a:t>保坂 </a:t>
            </a:r>
            <a:r>
              <a:rPr lang="en-US" altLang="ja-JP" smtClean="0"/>
              <a:t>: 101 Lines / 2,942 Bytes (Java)</a:t>
            </a:r>
          </a:p>
          <a:p>
            <a:r>
              <a:rPr lang="ja-JP" altLang="en-US" smtClean="0"/>
              <a:t>水野 </a:t>
            </a:r>
            <a:r>
              <a:rPr lang="en-US" altLang="ja-JP" smtClean="0"/>
              <a:t>: 164 Lines / 3,894 Bytes (C++)</a:t>
            </a:r>
          </a:p>
          <a:p>
            <a:r>
              <a:rPr kumimoji="1" lang="ja-JP" altLang="en-US" smtClean="0"/>
              <a:t>森 </a:t>
            </a:r>
            <a:r>
              <a:rPr kumimoji="1" lang="en-US" altLang="ja-JP" smtClean="0"/>
              <a:t>: 177 Lines / </a:t>
            </a:r>
            <a:r>
              <a:rPr lang="en-US" altLang="ja-JP" smtClean="0"/>
              <a:t>3,898 Bytes (C++)</a:t>
            </a:r>
            <a:endParaRPr kumimoji="1" lang="en-US" altLang="ja-JP" smtClean="0"/>
          </a:p>
          <a:p>
            <a:r>
              <a:rPr lang="ja-JP" altLang="en-US" smtClean="0"/>
              <a:t>山崎</a:t>
            </a:r>
            <a:r>
              <a:rPr lang="en-US" altLang="ja-JP"/>
              <a:t> </a:t>
            </a:r>
            <a:r>
              <a:rPr lang="en-US" altLang="ja-JP" smtClean="0"/>
              <a:t>: 194 Lines / 3,303 Bytes (C++)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11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62638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結果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smtClean="0"/>
              <a:t>First Acceptance</a:t>
            </a:r>
          </a:p>
          <a:p>
            <a:pPr lvl="1"/>
            <a:r>
              <a:rPr lang="en-US" altLang="ja-JP"/>
              <a:t>Mutability</a:t>
            </a:r>
            <a:r>
              <a:rPr lang="en-US" altLang="ja-JP" smtClean="0"/>
              <a:t> (00:37:56)</a:t>
            </a:r>
          </a:p>
          <a:p>
            <a:endParaRPr kumimoji="1" lang="en-US" altLang="ja-JP"/>
          </a:p>
          <a:p>
            <a:r>
              <a:rPr lang="en-US" altLang="ja-JP" smtClean="0"/>
              <a:t>AC / Submissions</a:t>
            </a:r>
          </a:p>
          <a:p>
            <a:pPr lvl="1"/>
            <a:r>
              <a:rPr lang="en-US" altLang="ja-JP" smtClean="0"/>
              <a:t>39 </a:t>
            </a:r>
            <a:r>
              <a:rPr lang="en-US" altLang="ja-JP" smtClean="0"/>
              <a:t>/ </a:t>
            </a:r>
            <a:r>
              <a:rPr lang="en-US" altLang="ja-JP" smtClean="0"/>
              <a:t>60 (65%)</a:t>
            </a:r>
            <a:endParaRPr lang="en-US" altLang="ja-JP" smtClean="0"/>
          </a:p>
          <a:p>
            <a:endParaRPr kumimoji="1" lang="en-US" altLang="ja-JP"/>
          </a:p>
          <a:p>
            <a:r>
              <a:rPr lang="en-US" altLang="ja-JP" smtClean="0"/>
              <a:t>AC / </a:t>
            </a:r>
            <a:r>
              <a:rPr lang="en-US" altLang="ja-JP" smtClean="0"/>
              <a:t>Trying</a:t>
            </a:r>
            <a:r>
              <a:rPr lang="ja-JP" altLang="en-US" smtClean="0"/>
              <a:t> </a:t>
            </a:r>
            <a:r>
              <a:rPr lang="en-US" altLang="ja-JP" smtClean="0"/>
              <a:t>Teams</a:t>
            </a:r>
            <a:endParaRPr lang="en-US" altLang="ja-JP" smtClean="0"/>
          </a:p>
          <a:p>
            <a:pPr lvl="1"/>
            <a:r>
              <a:rPr lang="en-US" altLang="ja-JP" smtClean="0"/>
              <a:t>39</a:t>
            </a:r>
            <a:r>
              <a:rPr kumimoji="1" lang="en-US" altLang="ja-JP" smtClean="0"/>
              <a:t> </a:t>
            </a:r>
            <a:r>
              <a:rPr kumimoji="1" lang="en-US" altLang="ja-JP" smtClean="0"/>
              <a:t>/ </a:t>
            </a:r>
            <a:r>
              <a:rPr lang="en-US" altLang="ja-JP" smtClean="0"/>
              <a:t>43</a:t>
            </a:r>
            <a:r>
              <a:rPr kumimoji="1" lang="en-US" altLang="ja-JP" smtClean="0"/>
              <a:t> (</a:t>
            </a:r>
            <a:r>
              <a:rPr lang="en-US" altLang="ja-JP" smtClean="0"/>
              <a:t>91</a:t>
            </a:r>
            <a:r>
              <a:rPr kumimoji="1" lang="en-US" altLang="ja-JP" smtClean="0"/>
              <a:t>%)</a:t>
            </a:r>
            <a:endParaRPr kumimoji="1" lang="en-US" altLang="ja-JP" smtClean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2015/6/14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ICPC-JAG </a:t>
            </a:r>
            <a:r>
              <a:rPr kumimoji="1" lang="ja-JP" altLang="en-US" smtClean="0"/>
              <a:t>模擬国内予選 </a:t>
            </a:r>
            <a:r>
              <a:rPr kumimoji="1" lang="en-US" altLang="ja-JP" smtClean="0"/>
              <a:t>2015, C: </a:t>
            </a:r>
            <a:r>
              <a:rPr kumimoji="1" lang="ja-JP" altLang="en-US" smtClean="0"/>
              <a:t>ブロック落とし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12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9596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クラリティ">
  <a:themeElements>
    <a:clrScheme name="クラリティ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クラシック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クラリティ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281</TotalTime>
  <Words>786</Words>
  <Application>Microsoft Office PowerPoint</Application>
  <PresentationFormat>画面に合わせる (4:3)</PresentationFormat>
  <Paragraphs>124</Paragraphs>
  <Slides>12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12</vt:i4>
      </vt:variant>
    </vt:vector>
  </HeadingPairs>
  <TitlesOfParts>
    <vt:vector size="13" baseType="lpstr">
      <vt:lpstr>クラリティ</vt:lpstr>
      <vt:lpstr>ACM-ICPC JAG 模擬国内予選 2015 C: ブロック落とし</vt:lpstr>
      <vt:lpstr>問題概要</vt:lpstr>
      <vt:lpstr>考察</vt:lpstr>
      <vt:lpstr>解法</vt:lpstr>
      <vt:lpstr>深さ優先探索 (DFS : Depth First Search)</vt:lpstr>
      <vt:lpstr>擬似コード</vt:lpstr>
      <vt:lpstr>水平移動</vt:lpstr>
      <vt:lpstr>落下</vt:lpstr>
      <vt:lpstr>消滅</vt:lpstr>
      <vt:lpstr>まとめ</vt:lpstr>
      <vt:lpstr>ジャッジ解</vt:lpstr>
      <vt:lpstr>結果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ACM-ICPC JAG 模擬国内予選 2015 C: ブロック落とし</dc:title>
  <dc:creator>torus711</dc:creator>
  <cp:lastModifiedBy>torus711</cp:lastModifiedBy>
  <cp:revision>36</cp:revision>
  <dcterms:created xsi:type="dcterms:W3CDTF">2015-06-13T14:54:01Z</dcterms:created>
  <dcterms:modified xsi:type="dcterms:W3CDTF">2015-06-14T08:33:25Z</dcterms:modified>
</cp:coreProperties>
</file>