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113A9D2-9D6B-4929-AA2D-F23B5EE8CBE7}" styleName="テーマ スタイル 2 - アクセント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テーマ スタイル 1 - アクセント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テーマ スタイル 1 - アクセント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2DE63D5-997A-4646-A377-4702673A728D}" styleName="淡色スタイル 2 - アクセント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FECB4D8-DB02-4DC6-A0A2-4F2EBAE1DC90}" styleName="中間スタイル 1 - アクセント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85512-7130-441E-8339-9F53C1B67D21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83F5-C487-42B3-A6F0-D53DAEB3AD4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83F5-C487-42B3-A6F0-D53DAEB3AD49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444B5-1459-40D0-A669-6EE1AB237B4A}" type="datetimeFigureOut">
              <a:rPr kumimoji="1" lang="ja-JP" altLang="en-US" smtClean="0"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3C1EF-B26B-4659-82D6-F1208B4C35B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4000" dirty="0" smtClean="0"/>
              <a:t>Problem H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ねこ鍋改造計画（仮）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 smtClean="0"/>
              <a:t>秋葉 拓哉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猫</a:t>
            </a:r>
            <a:endParaRPr kumimoji="1" lang="ja-JP" altLang="en-US" dirty="0"/>
          </a:p>
        </p:txBody>
      </p:sp>
      <p:graphicFrame>
        <p:nvGraphicFramePr>
          <p:cNvPr id="10" name="コンテンツ プレースホルダ 7"/>
          <p:cNvGraphicFramePr>
            <a:graphicFrameLocks/>
          </p:cNvGraphicFramePr>
          <p:nvPr/>
        </p:nvGraphicFramePr>
        <p:xfrm>
          <a:off x="3131840" y="3140968"/>
          <a:ext cx="3034680" cy="2966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11560"/>
                <a:gridCol w="1011560"/>
                <a:gridCol w="10115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性別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Cute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重さ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en-US" altLang="ja-JP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15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コンテンツ プレースホルダ 10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(</a:t>
            </a:r>
            <a:r>
              <a:rPr lang="ja-JP" altLang="en-US" dirty="0" smtClean="0"/>
              <a:t>性別， </a:t>
            </a:r>
            <a:r>
              <a:rPr lang="en-US" altLang="ja-JP" dirty="0" smtClean="0"/>
              <a:t>Cute, </a:t>
            </a:r>
            <a:r>
              <a:rPr lang="ja-JP" altLang="en-US" dirty="0" smtClean="0"/>
              <a:t>重さ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Cute </a:t>
            </a:r>
            <a:r>
              <a:rPr kumimoji="1" lang="ja-JP" altLang="en-US" dirty="0" smtClean="0"/>
              <a:t>でソートしよう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デュアルねこ鍋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080120"/>
          </a:xfrm>
        </p:spPr>
        <p:txBody>
          <a:bodyPr>
            <a:normAutofit fontScale="92500" lnSpcReduction="10000"/>
          </a:bodyPr>
          <a:lstStyle/>
          <a:p>
            <a:r>
              <a:rPr lang="ja-JP" altLang="en-US" dirty="0" smtClean="0"/>
              <a:t>選んで鍋を作る</a:t>
            </a:r>
            <a:endParaRPr lang="en-US" altLang="ja-JP" dirty="0" smtClean="0"/>
          </a:p>
          <a:p>
            <a:r>
              <a:rPr lang="ja-JP" altLang="en-US" dirty="0" smtClean="0"/>
              <a:t>重さの和はそれぞれ </a:t>
            </a:r>
            <a:r>
              <a:rPr lang="en-US" altLang="ja-JP" dirty="0" smtClean="0"/>
              <a:t>W </a:t>
            </a:r>
            <a:r>
              <a:rPr lang="ja-JP" altLang="en-US" dirty="0" smtClean="0"/>
              <a:t>以下</a:t>
            </a:r>
            <a:endParaRPr kumimoji="1" lang="ja-JP" altLang="en-US" dirty="0"/>
          </a:p>
        </p:txBody>
      </p:sp>
      <p:sp>
        <p:nvSpPr>
          <p:cNvPr id="4" name="フローチャート : 磁気ディスク 3"/>
          <p:cNvSpPr/>
          <p:nvPr/>
        </p:nvSpPr>
        <p:spPr>
          <a:xfrm>
            <a:off x="6084168" y="1412776"/>
            <a:ext cx="1872208" cy="144016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/>
              <a:t>オス鍋</a:t>
            </a:r>
            <a:endParaRPr kumimoji="1" lang="ja-JP" altLang="en-US" sz="2400" dirty="0"/>
          </a:p>
        </p:txBody>
      </p:sp>
      <p:sp>
        <p:nvSpPr>
          <p:cNvPr id="5" name="フローチャート : 磁気ディスク 4"/>
          <p:cNvSpPr/>
          <p:nvPr/>
        </p:nvSpPr>
        <p:spPr>
          <a:xfrm>
            <a:off x="6084168" y="3717032"/>
            <a:ext cx="1872208" cy="1440160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/>
              <a:t>メス鍋</a:t>
            </a:r>
            <a:endParaRPr kumimoji="1" lang="ja-JP" altLang="en-US" sz="2400" dirty="0"/>
          </a:p>
        </p:txBody>
      </p:sp>
      <p:graphicFrame>
        <p:nvGraphicFramePr>
          <p:cNvPr id="6" name="コンテンツ プレースホルダ 7"/>
          <p:cNvGraphicFramePr>
            <a:graphicFrameLocks/>
          </p:cNvGraphicFramePr>
          <p:nvPr/>
        </p:nvGraphicFramePr>
        <p:xfrm>
          <a:off x="1249288" y="1700808"/>
          <a:ext cx="3034680" cy="2966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11560"/>
                <a:gridCol w="1011560"/>
                <a:gridCol w="10115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性別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Cute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重さ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en-US" altLang="ja-JP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15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右矢印 6"/>
          <p:cNvSpPr/>
          <p:nvPr/>
        </p:nvSpPr>
        <p:spPr>
          <a:xfrm rot="20949057">
            <a:off x="4370119" y="2344549"/>
            <a:ext cx="1512168" cy="2938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右矢印 7"/>
          <p:cNvSpPr/>
          <p:nvPr/>
        </p:nvSpPr>
        <p:spPr>
          <a:xfrm rot="19547642">
            <a:off x="4283981" y="3069010"/>
            <a:ext cx="1882028" cy="2879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右矢印 8"/>
          <p:cNvSpPr/>
          <p:nvPr/>
        </p:nvSpPr>
        <p:spPr>
          <a:xfrm rot="1990541">
            <a:off x="4282434" y="3705834"/>
            <a:ext cx="1803267" cy="26837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デュアルねこ鍋の評価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1297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kumimoji="1" lang="en-US" altLang="ja-JP" dirty="0" smtClean="0"/>
              <a:t>Cute </a:t>
            </a:r>
            <a:r>
              <a:rPr lang="ja-JP" altLang="en-US" dirty="0" smtClean="0"/>
              <a:t>の最大 </a:t>
            </a:r>
            <a:r>
              <a:rPr lang="en-US" altLang="ja-JP" dirty="0" smtClean="0"/>
              <a:t>- </a:t>
            </a:r>
            <a:r>
              <a:rPr lang="ja-JP" altLang="en-US" dirty="0" smtClean="0"/>
              <a:t>最小</a:t>
            </a:r>
            <a:endParaRPr lang="en-US" altLang="ja-JP" dirty="0" smtClean="0"/>
          </a:p>
          <a:p>
            <a:pPr marL="914400" lvl="1" indent="-514350"/>
            <a:r>
              <a:rPr lang="en-US" altLang="ja-JP" dirty="0" smtClean="0"/>
              <a:t>6 - 4 = 2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ja-JP" altLang="en-US" dirty="0" smtClean="0"/>
              <a:t>鍋同士の重量の差</a:t>
            </a:r>
            <a:endParaRPr kumimoji="1" lang="en-US" altLang="ja-JP" dirty="0" smtClean="0"/>
          </a:p>
          <a:p>
            <a:pPr marL="914400" lvl="1" indent="-514350"/>
            <a:r>
              <a:rPr lang="en-US" altLang="ja-JP" dirty="0" smtClean="0"/>
              <a:t>6 - 5 = 1</a:t>
            </a:r>
            <a:endParaRPr lang="en-US" altLang="ja-JP" dirty="0"/>
          </a:p>
          <a:p>
            <a:pPr marL="514350" indent="-514350"/>
            <a:r>
              <a:rPr kumimoji="1" lang="ja-JP" altLang="en-US" dirty="0" smtClean="0"/>
              <a:t>この </a:t>
            </a:r>
            <a:r>
              <a:rPr kumimoji="1" lang="en-US" altLang="ja-JP" dirty="0" smtClean="0"/>
              <a:t>2 </a:t>
            </a:r>
            <a:r>
              <a:rPr kumimoji="1" lang="ja-JP" altLang="en-US" dirty="0" err="1" smtClean="0"/>
              <a:t>つの</a:t>
            </a:r>
            <a:r>
              <a:rPr lang="ja-JP" altLang="en-US" dirty="0"/>
              <a:t>大きい</a:t>
            </a:r>
            <a:r>
              <a:rPr lang="ja-JP" altLang="en-US" dirty="0" smtClean="0"/>
              <a:t>方</a:t>
            </a:r>
            <a:endParaRPr lang="en-US" altLang="ja-JP" dirty="0"/>
          </a:p>
          <a:p>
            <a:pPr marL="914400" lvl="1" indent="-514350"/>
            <a:r>
              <a:rPr kumimoji="1" lang="en-US" altLang="ja-JP" dirty="0" smtClean="0"/>
              <a:t>max(1, 2) = 2</a:t>
            </a:r>
            <a:endParaRPr kumimoji="1" lang="ja-JP" altLang="en-US" dirty="0"/>
          </a:p>
        </p:txBody>
      </p:sp>
      <p:sp>
        <p:nvSpPr>
          <p:cNvPr id="4" name="フローチャート : 磁気ディスク 3"/>
          <p:cNvSpPr/>
          <p:nvPr/>
        </p:nvSpPr>
        <p:spPr>
          <a:xfrm>
            <a:off x="6228184" y="2348880"/>
            <a:ext cx="1872208" cy="144016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ja-JP" sz="1600" dirty="0" smtClean="0"/>
          </a:p>
          <a:p>
            <a:pPr algn="ctr"/>
            <a:r>
              <a:rPr lang="en-US" altLang="ja-JP" sz="2400" dirty="0" smtClean="0"/>
              <a:t>Cute: 4, 6</a:t>
            </a:r>
            <a:endParaRPr lang="en-US" altLang="ja-JP" sz="2400" dirty="0"/>
          </a:p>
          <a:p>
            <a:pPr algn="ctr"/>
            <a:r>
              <a:rPr lang="ja-JP" altLang="en-US" sz="2400" dirty="0" smtClean="0"/>
              <a:t>重さの和</a:t>
            </a:r>
            <a:r>
              <a:rPr lang="en-US" altLang="ja-JP" sz="2400" dirty="0" smtClean="0"/>
              <a:t>: 5</a:t>
            </a:r>
          </a:p>
        </p:txBody>
      </p:sp>
      <p:sp>
        <p:nvSpPr>
          <p:cNvPr id="5" name="フローチャート : 磁気ディスク 4"/>
          <p:cNvSpPr/>
          <p:nvPr/>
        </p:nvSpPr>
        <p:spPr>
          <a:xfrm>
            <a:off x="6228184" y="4365104"/>
            <a:ext cx="1872208" cy="1440160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ja-JP" sz="1200" dirty="0" smtClean="0"/>
          </a:p>
          <a:p>
            <a:pPr algn="ctr"/>
            <a:r>
              <a:rPr lang="en-US" altLang="ja-JP" sz="2400" dirty="0" smtClean="0"/>
              <a:t>Cute: 5</a:t>
            </a:r>
          </a:p>
          <a:p>
            <a:pPr algn="ctr"/>
            <a:r>
              <a:rPr lang="ja-JP" altLang="en-US" sz="2400" dirty="0" smtClean="0"/>
              <a:t>重さの和</a:t>
            </a:r>
            <a:r>
              <a:rPr lang="en-US" altLang="ja-JP" sz="2400" dirty="0" smtClean="0"/>
              <a:t>: 6</a:t>
            </a:r>
            <a:endParaRPr kumimoji="1" lang="ja-JP" altLang="en-US" sz="2400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403648" y="5642084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これ</a:t>
            </a:r>
            <a:r>
              <a:rPr lang="ja-JP" altLang="en-US" sz="2800" dirty="0" smtClean="0"/>
              <a:t>を最小化したい！</a:t>
            </a:r>
            <a:endParaRPr kumimoji="1" lang="ja-JP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つまり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4797152"/>
            <a:ext cx="8229600" cy="158417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ja-JP" altLang="en-US" dirty="0" smtClean="0"/>
              <a:t>① </a:t>
            </a:r>
            <a:r>
              <a:rPr lang="en-US" altLang="ja-JP" dirty="0" smtClean="0"/>
              <a:t>Cute </a:t>
            </a:r>
            <a:r>
              <a:rPr lang="ja-JP" altLang="en-US" dirty="0" smtClean="0"/>
              <a:t>が差 </a:t>
            </a:r>
            <a:r>
              <a:rPr lang="en-US" altLang="ja-JP" dirty="0" smtClean="0"/>
              <a:t>d </a:t>
            </a:r>
            <a:r>
              <a:rPr lang="ja-JP" altLang="en-US" dirty="0" smtClean="0"/>
              <a:t>以下の範囲で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② 重さの差が </a:t>
            </a:r>
            <a:r>
              <a:rPr lang="en-US" altLang="ja-JP" dirty="0" smtClean="0"/>
              <a:t>d </a:t>
            </a:r>
            <a:r>
              <a:rPr lang="ja-JP" altLang="en-US" dirty="0" smtClean="0"/>
              <a:t>以下になるような鍋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が作れる最小の </a:t>
            </a:r>
            <a:r>
              <a:rPr lang="en-US" altLang="ja-JP" dirty="0" smtClean="0"/>
              <a:t>d </a:t>
            </a:r>
            <a:r>
              <a:rPr lang="ja-JP" altLang="en-US" dirty="0" smtClean="0"/>
              <a:t>を求めたい</a:t>
            </a:r>
            <a:endParaRPr lang="ja-JP" altLang="en-US" dirty="0"/>
          </a:p>
          <a:p>
            <a:endParaRPr kumimoji="1" lang="ja-JP" altLang="en-US" dirty="0"/>
          </a:p>
        </p:txBody>
      </p:sp>
      <p:graphicFrame>
        <p:nvGraphicFramePr>
          <p:cNvPr id="4" name="コンテンツ プレースホルダ 7"/>
          <p:cNvGraphicFramePr>
            <a:graphicFrameLocks/>
          </p:cNvGraphicFramePr>
          <p:nvPr/>
        </p:nvGraphicFramePr>
        <p:xfrm>
          <a:off x="1547665" y="1686416"/>
          <a:ext cx="2546649" cy="27508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48883"/>
                <a:gridCol w="848883"/>
                <a:gridCol w="848883"/>
              </a:tblGrid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性別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Cute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重さ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en-US" altLang="ja-JP" sz="1700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10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2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8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3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7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</a:tbl>
          </a:graphicData>
        </a:graphic>
      </p:graphicFrame>
      <p:sp>
        <p:nvSpPr>
          <p:cNvPr id="7" name="フローチャート : 磁気ディスク 6"/>
          <p:cNvSpPr/>
          <p:nvPr/>
        </p:nvSpPr>
        <p:spPr>
          <a:xfrm>
            <a:off x="5832140" y="1628800"/>
            <a:ext cx="1404156" cy="108012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/>
              <a:t>重さ </a:t>
            </a:r>
            <a:r>
              <a:rPr lang="en-US" altLang="ja-JP" sz="2400" dirty="0" smtClean="0"/>
              <a:t>5</a:t>
            </a:r>
            <a:endParaRPr kumimoji="1" lang="ja-JP" altLang="en-US" sz="2400" dirty="0"/>
          </a:p>
        </p:txBody>
      </p:sp>
      <p:sp>
        <p:nvSpPr>
          <p:cNvPr id="8" name="フローチャート : 磁気ディスク 7"/>
          <p:cNvSpPr/>
          <p:nvPr/>
        </p:nvSpPr>
        <p:spPr>
          <a:xfrm>
            <a:off x="5868144" y="2924944"/>
            <a:ext cx="1404156" cy="1080120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/>
              <a:t>重さ </a:t>
            </a:r>
            <a:r>
              <a:rPr kumimoji="1" lang="en-US" altLang="ja-JP" sz="2400" dirty="0" smtClean="0"/>
              <a:t>6</a:t>
            </a:r>
            <a:endParaRPr kumimoji="1" lang="ja-JP" altLang="en-US" sz="2400" dirty="0"/>
          </a:p>
        </p:txBody>
      </p:sp>
      <p:sp>
        <p:nvSpPr>
          <p:cNvPr id="9" name="右矢印 8"/>
          <p:cNvSpPr/>
          <p:nvPr/>
        </p:nvSpPr>
        <p:spPr>
          <a:xfrm rot="20949057">
            <a:off x="4154096" y="2275355"/>
            <a:ext cx="1512168" cy="2938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右矢印 9"/>
          <p:cNvSpPr/>
          <p:nvPr/>
        </p:nvSpPr>
        <p:spPr>
          <a:xfrm rot="19547642">
            <a:off x="4137919" y="2972308"/>
            <a:ext cx="1794420" cy="288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右矢印 10"/>
          <p:cNvSpPr/>
          <p:nvPr/>
        </p:nvSpPr>
        <p:spPr>
          <a:xfrm rot="677888">
            <a:off x="4144446" y="3225216"/>
            <a:ext cx="1623077" cy="28245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上下矢印 4"/>
          <p:cNvSpPr/>
          <p:nvPr/>
        </p:nvSpPr>
        <p:spPr>
          <a:xfrm>
            <a:off x="827584" y="2348880"/>
            <a:ext cx="579753" cy="1440160"/>
          </a:xfrm>
          <a:prstGeom prst="up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b="1" dirty="0" smtClean="0">
                <a:solidFill>
                  <a:schemeClr val="tx1"/>
                </a:solidFill>
              </a:rPr>
              <a:t>①</a:t>
            </a:r>
            <a:endParaRPr kumimoji="1" lang="ja-JP" altLang="en-US" sz="2400" b="1" dirty="0">
              <a:solidFill>
                <a:schemeClr val="tx1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740352" y="2607295"/>
            <a:ext cx="562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② </a:t>
            </a:r>
            <a:endParaRPr kumimoji="1" lang="en-US" altLang="ja-JP" sz="2400" b="1" dirty="0" smtClean="0"/>
          </a:p>
        </p:txBody>
      </p:sp>
      <p:sp>
        <p:nvSpPr>
          <p:cNvPr id="13" name="右中かっこ 12"/>
          <p:cNvSpPr/>
          <p:nvPr/>
        </p:nvSpPr>
        <p:spPr>
          <a:xfrm>
            <a:off x="7452320" y="1700808"/>
            <a:ext cx="216024" cy="2160240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O(N</a:t>
            </a:r>
            <a:r>
              <a:rPr kumimoji="1" lang="en-US" altLang="ja-JP" baseline="30000" dirty="0" smtClean="0"/>
              <a:t>3</a:t>
            </a:r>
            <a:r>
              <a:rPr kumimoji="1" lang="en-US" altLang="ja-JP" dirty="0" smtClean="0"/>
              <a:t>W) </a:t>
            </a:r>
            <a:r>
              <a:rPr kumimoji="1" lang="ja-JP" altLang="en-US" dirty="0" smtClean="0"/>
              <a:t>の解法 </a:t>
            </a:r>
            <a:r>
              <a:rPr lang="en-US" altLang="ja-JP" dirty="0" smtClean="0"/>
              <a:t>(TLE)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全て</a:t>
            </a:r>
            <a:r>
              <a:rPr lang="ja-JP" altLang="en-US" dirty="0" smtClean="0"/>
              <a:t>の </a:t>
            </a:r>
            <a:r>
              <a:rPr lang="en-US" altLang="ja-JP" dirty="0" smtClean="0"/>
              <a:t>Cute </a:t>
            </a:r>
            <a:r>
              <a:rPr lang="ja-JP" altLang="en-US" dirty="0" smtClean="0"/>
              <a:t>の範囲を試す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 </a:t>
            </a:r>
            <a:r>
              <a:rPr lang="ja-JP" altLang="en-US" dirty="0" smtClean="0"/>
              <a:t>通り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ナップサックの </a:t>
            </a:r>
            <a:r>
              <a:rPr lang="en-US" altLang="ja-JP" dirty="0" smtClean="0"/>
              <a:t>DP</a:t>
            </a:r>
          </a:p>
          <a:p>
            <a:pPr lvl="1"/>
            <a:r>
              <a:rPr lang="en-US" altLang="ja-JP" dirty="0" smtClean="0"/>
              <a:t>O(NW)</a:t>
            </a:r>
          </a:p>
          <a:p>
            <a:pPr lvl="1"/>
            <a:endParaRPr kumimoji="1" lang="ja-JP" altLang="en-US" dirty="0"/>
          </a:p>
        </p:txBody>
      </p:sp>
      <p:graphicFrame>
        <p:nvGraphicFramePr>
          <p:cNvPr id="4" name="コンテンツ プレースホルダ 7"/>
          <p:cNvGraphicFramePr>
            <a:graphicFrameLocks/>
          </p:cNvGraphicFramePr>
          <p:nvPr/>
        </p:nvGraphicFramePr>
        <p:xfrm>
          <a:off x="6057799" y="1758224"/>
          <a:ext cx="2546649" cy="27508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48883"/>
                <a:gridCol w="848883"/>
                <a:gridCol w="848883"/>
              </a:tblGrid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性別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Cute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重さ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en-US" altLang="ja-JP" sz="1700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10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2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8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3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7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</a:tbl>
          </a:graphicData>
        </a:graphic>
      </p:graphicFrame>
      <p:sp>
        <p:nvSpPr>
          <p:cNvPr id="5" name="上下矢印 4"/>
          <p:cNvSpPr/>
          <p:nvPr/>
        </p:nvSpPr>
        <p:spPr>
          <a:xfrm>
            <a:off x="5337718" y="2420688"/>
            <a:ext cx="579753" cy="1440160"/>
          </a:xfrm>
          <a:prstGeom prst="up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 smtClean="0">
                <a:solidFill>
                  <a:schemeClr val="tx1"/>
                </a:solidFill>
              </a:rPr>
              <a:t>範囲</a:t>
            </a:r>
            <a:endParaRPr kumimoji="1" lang="ja-JP" altLang="en-US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/>
        </p:nvGraphicFramePr>
        <p:xfrm>
          <a:off x="611560" y="5124792"/>
          <a:ext cx="7848880" cy="111252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603760"/>
                <a:gridCol w="603760"/>
                <a:gridCol w="603760"/>
                <a:gridCol w="603760"/>
                <a:gridCol w="603760"/>
                <a:gridCol w="603760"/>
                <a:gridCol w="603760"/>
                <a:gridCol w="603760"/>
                <a:gridCol w="603760"/>
                <a:gridCol w="603760"/>
                <a:gridCol w="603760"/>
                <a:gridCol w="603760"/>
                <a:gridCol w="603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重さ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オス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○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○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○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メス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dirty="0" smtClean="0"/>
                        <a:t>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dirty="0" smtClean="0"/>
                        <a:t>○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×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屈折矢印 6"/>
          <p:cNvSpPr/>
          <p:nvPr/>
        </p:nvSpPr>
        <p:spPr>
          <a:xfrm rot="10800000">
            <a:off x="4644008" y="3068960"/>
            <a:ext cx="648072" cy="1872208"/>
          </a:xfrm>
          <a:prstGeom prst="bentUpArrow">
            <a:avLst>
              <a:gd name="adj1" fmla="val 34936"/>
              <a:gd name="adj2" fmla="val 35930"/>
              <a:gd name="adj3" fmla="val 289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O(N</a:t>
            </a:r>
            <a:r>
              <a:rPr kumimoji="1" lang="en-US" altLang="ja-JP" baseline="30000" dirty="0" smtClean="0"/>
              <a:t>2</a:t>
            </a:r>
            <a:r>
              <a:rPr kumimoji="1" lang="en-US" altLang="ja-JP" dirty="0" smtClean="0"/>
              <a:t>W) </a:t>
            </a:r>
            <a:r>
              <a:rPr kumimoji="1" lang="ja-JP" altLang="en-US" dirty="0" smtClean="0"/>
              <a:t>の解法 </a:t>
            </a:r>
            <a:r>
              <a:rPr lang="en-US" altLang="ja-JP" dirty="0" smtClean="0"/>
              <a:t>(TLE)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r>
              <a:rPr lang="ja-JP" altLang="en-US" dirty="0" smtClean="0"/>
              <a:t>範囲を伸ばした時，ナップサック </a:t>
            </a:r>
            <a:r>
              <a:rPr lang="en-US" altLang="ja-JP" dirty="0" smtClean="0"/>
              <a:t>DP </a:t>
            </a:r>
            <a:r>
              <a:rPr lang="ja-JP" altLang="en-US" dirty="0" smtClean="0"/>
              <a:t>は直前の結果を再利用できる</a:t>
            </a:r>
          </a:p>
          <a:p>
            <a:pPr lvl="1"/>
            <a:endParaRPr kumimoji="1" lang="ja-JP" altLang="en-US" dirty="0"/>
          </a:p>
        </p:txBody>
      </p:sp>
      <p:graphicFrame>
        <p:nvGraphicFramePr>
          <p:cNvPr id="6" name="表 5"/>
          <p:cNvGraphicFramePr>
            <a:graphicFrameLocks noGrp="1"/>
          </p:cNvGraphicFramePr>
          <p:nvPr/>
        </p:nvGraphicFramePr>
        <p:xfrm>
          <a:off x="4932048" y="3475591"/>
          <a:ext cx="3744408" cy="745497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</a:tblGrid>
              <a:tr h="2484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1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2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3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4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5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6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7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8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9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10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11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12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</a:tr>
              <a:tr h="2484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900" dirty="0" smtClean="0"/>
                        <a:t>○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</a:tr>
              <a:tr h="2484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900" dirty="0" smtClean="0"/>
                        <a:t>○</a:t>
                      </a:r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 smtClean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900" dirty="0" smtClean="0"/>
                        <a:t>○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 smtClean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 smtClean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 smtClean="0"/>
                    </a:p>
                  </a:txBody>
                  <a:tcPr marL="94129" marR="94129" marT="47064" marB="470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dirty="0" smtClean="0"/>
                        <a:t>×</a:t>
                      </a:r>
                      <a:endParaRPr kumimoji="1" lang="ja-JP" altLang="en-US" sz="900" dirty="0"/>
                    </a:p>
                  </a:txBody>
                  <a:tcPr marL="94129" marR="94129" marT="47064" marB="47064"/>
                </a:tc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/>
        </p:nvGraphicFramePr>
        <p:xfrm>
          <a:off x="4860040" y="4869160"/>
          <a:ext cx="3744408" cy="695214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  <a:gridCol w="312034"/>
              </a:tblGrid>
              <a:tr h="22199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1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2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3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4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5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6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7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8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9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10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11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12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</a:tr>
              <a:tr h="22199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000" dirty="0" smtClean="0"/>
                        <a:t>○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000" b="1" dirty="0" smtClean="0">
                          <a:solidFill>
                            <a:srgbClr val="FF0000"/>
                          </a:solidFill>
                        </a:rPr>
                        <a:t>○</a:t>
                      </a:r>
                      <a:endParaRPr kumimoji="1" lang="ja-JP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000" b="1" dirty="0" smtClean="0">
                          <a:solidFill>
                            <a:srgbClr val="FF0000"/>
                          </a:solidFill>
                        </a:rPr>
                        <a:t>○</a:t>
                      </a:r>
                      <a:endParaRPr kumimoji="1" lang="ja-JP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</a:tr>
              <a:tr h="22199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dirty="0" smtClean="0"/>
                        <a:t>○</a:t>
                      </a:r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 smtClean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000" dirty="0" smtClean="0"/>
                        <a:t>○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 smtClean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 smtClean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 smtClean="0"/>
                    </a:p>
                  </a:txBody>
                  <a:tcPr marL="79337" marR="79337" marT="39669" marB="39669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00" dirty="0" smtClean="0"/>
                        <a:t>×</a:t>
                      </a:r>
                      <a:endParaRPr kumimoji="1" lang="ja-JP" altLang="en-US" sz="1000" dirty="0"/>
                    </a:p>
                  </a:txBody>
                  <a:tcPr marL="79337" marR="79337" marT="39669" marB="39669"/>
                </a:tc>
              </a:tr>
            </a:tbl>
          </a:graphicData>
        </a:graphic>
      </p:graphicFrame>
      <p:sp>
        <p:nvSpPr>
          <p:cNvPr id="9" name="下矢印 8"/>
          <p:cNvSpPr/>
          <p:nvPr/>
        </p:nvSpPr>
        <p:spPr>
          <a:xfrm>
            <a:off x="6660232" y="4410971"/>
            <a:ext cx="482474" cy="3141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100"/>
          </a:p>
        </p:txBody>
      </p:sp>
      <p:graphicFrame>
        <p:nvGraphicFramePr>
          <p:cNvPr id="10" name="コンテンツ プレースホルダ 7"/>
          <p:cNvGraphicFramePr>
            <a:graphicFrameLocks/>
          </p:cNvGraphicFramePr>
          <p:nvPr/>
        </p:nvGraphicFramePr>
        <p:xfrm>
          <a:off x="611561" y="3356992"/>
          <a:ext cx="2160240" cy="27508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720080"/>
                <a:gridCol w="720080"/>
              </a:tblGrid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性別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Cute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重さ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en-US" altLang="ja-JP" sz="1700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10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2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8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3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7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</a:tbl>
          </a:graphicData>
        </a:graphic>
      </p:graphicFrame>
      <p:sp>
        <p:nvSpPr>
          <p:cNvPr id="11" name="上下矢印 10"/>
          <p:cNvSpPr/>
          <p:nvPr/>
        </p:nvSpPr>
        <p:spPr>
          <a:xfrm>
            <a:off x="2843809" y="4005064"/>
            <a:ext cx="288032" cy="1080120"/>
          </a:xfrm>
          <a:prstGeom prst="up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solidFill>
                <a:schemeClr val="tx1"/>
              </a:solidFill>
            </a:endParaRPr>
          </a:p>
        </p:txBody>
      </p:sp>
      <p:sp>
        <p:nvSpPr>
          <p:cNvPr id="12" name="上下矢印 11"/>
          <p:cNvSpPr/>
          <p:nvPr/>
        </p:nvSpPr>
        <p:spPr>
          <a:xfrm>
            <a:off x="3635896" y="4005064"/>
            <a:ext cx="288032" cy="1368152"/>
          </a:xfrm>
          <a:prstGeom prst="up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右矢印 12"/>
          <p:cNvSpPr/>
          <p:nvPr/>
        </p:nvSpPr>
        <p:spPr>
          <a:xfrm>
            <a:off x="3275856" y="4437112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O(NW</a:t>
            </a:r>
            <a:r>
              <a:rPr lang="ja-JP" altLang="en-US" dirty="0"/>
              <a:t> </a:t>
            </a:r>
            <a:r>
              <a:rPr lang="en-US" altLang="ja-JP" dirty="0" smtClean="0"/>
              <a:t>log W</a:t>
            </a:r>
            <a:r>
              <a:rPr kumimoji="1" lang="en-US" altLang="ja-JP" dirty="0" smtClean="0"/>
              <a:t>) </a:t>
            </a:r>
            <a:r>
              <a:rPr kumimoji="1" lang="ja-JP" altLang="en-US" dirty="0" smtClean="0"/>
              <a:t>の解法 </a:t>
            </a:r>
            <a:r>
              <a:rPr lang="en-US" altLang="ja-JP" dirty="0" smtClean="0"/>
              <a:t>(TLE?)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DP </a:t>
            </a:r>
            <a:r>
              <a:rPr lang="ja-JP" altLang="en-US" dirty="0" smtClean="0"/>
              <a:t>の値を，</a:t>
            </a:r>
            <a:r>
              <a:rPr lang="en-US" altLang="ja-JP" dirty="0" smtClean="0"/>
              <a:t>Yes/No </a:t>
            </a:r>
            <a:r>
              <a:rPr lang="ja-JP" altLang="en-US" dirty="0" smtClean="0"/>
              <a:t>から：</a:t>
            </a:r>
            <a:endParaRPr lang="en-US" altLang="ja-JP" dirty="0" smtClean="0"/>
          </a:p>
          <a:p>
            <a:pPr algn="ctr">
              <a:buNone/>
            </a:pPr>
            <a:r>
              <a:rPr lang="ja-JP" altLang="en-US" dirty="0" smtClean="0"/>
              <a:t>「その重量を作るために使う </a:t>
            </a:r>
            <a:r>
              <a:rPr lang="en-US" altLang="ja-JP" dirty="0" smtClean="0"/>
              <a:t>Cute </a:t>
            </a:r>
            <a:r>
              <a:rPr lang="ja-JP" altLang="en-US" dirty="0" smtClean="0"/>
              <a:t>の最小値」</a:t>
            </a:r>
            <a:endParaRPr lang="en-US" altLang="ja-JP" dirty="0" smtClean="0"/>
          </a:p>
          <a:p>
            <a:pPr algn="ctr">
              <a:buNone/>
            </a:pPr>
            <a:endParaRPr lang="en-US" altLang="ja-JP" sz="2400" dirty="0"/>
          </a:p>
          <a:p>
            <a:r>
              <a:rPr lang="ja-JP" altLang="en-US" dirty="0" smtClean="0"/>
              <a:t>区間を縮めることもできるようになる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ある値以下を </a:t>
            </a:r>
            <a:r>
              <a:rPr lang="en-US" altLang="ja-JP" dirty="0" smtClean="0"/>
              <a:t>× </a:t>
            </a:r>
            <a:r>
              <a:rPr lang="ja-JP" altLang="en-US" dirty="0" smtClean="0"/>
              <a:t>扱い</a:t>
            </a:r>
            <a:endParaRPr lang="en-US" altLang="ja-JP" dirty="0" smtClean="0"/>
          </a:p>
        </p:txBody>
      </p:sp>
      <p:graphicFrame>
        <p:nvGraphicFramePr>
          <p:cNvPr id="6" name="表 5"/>
          <p:cNvGraphicFramePr>
            <a:graphicFrameLocks noGrp="1"/>
          </p:cNvGraphicFramePr>
          <p:nvPr/>
        </p:nvGraphicFramePr>
        <p:xfrm>
          <a:off x="827585" y="4805580"/>
          <a:ext cx="7704853" cy="121570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592681"/>
                <a:gridCol w="592681"/>
                <a:gridCol w="592681"/>
                <a:gridCol w="592681"/>
                <a:gridCol w="592681"/>
                <a:gridCol w="592681"/>
                <a:gridCol w="592681"/>
                <a:gridCol w="592681"/>
                <a:gridCol w="592681"/>
                <a:gridCol w="592681"/>
                <a:gridCol w="592681"/>
                <a:gridCol w="592681"/>
                <a:gridCol w="592681"/>
              </a:tblGrid>
              <a:tr h="405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 smtClean="0"/>
                        <a:t>重さ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2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3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4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5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6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7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8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9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10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11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12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</a:tr>
              <a:tr h="405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 smtClean="0"/>
                        <a:t>オス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4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6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4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</a:tr>
              <a:tr h="405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dirty="0" smtClean="0"/>
                        <a:t>メス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/>
                        <a:t>5</a:t>
                      </a:r>
                      <a:endParaRPr kumimoji="1" lang="ja-JP" altLang="en-US" sz="1600" dirty="0" smtClean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 smtClean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4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 smtClean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 smtClean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 smtClean="0"/>
                    </a:p>
                  </a:txBody>
                  <a:tcPr marL="88084" marR="88084" marT="44042" marB="440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/>
                        <a:t>×</a:t>
                      </a:r>
                      <a:endParaRPr kumimoji="1" lang="ja-JP" altLang="en-US" sz="1600" dirty="0"/>
                    </a:p>
                  </a:txBody>
                  <a:tcPr marL="88084" marR="88084" marT="44042" marB="4404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O(NW</a:t>
            </a:r>
            <a:r>
              <a:rPr lang="ja-JP" altLang="en-US" dirty="0"/>
              <a:t> </a:t>
            </a:r>
            <a:r>
              <a:rPr lang="en-US" altLang="ja-JP" dirty="0" smtClean="0"/>
              <a:t>log W</a:t>
            </a:r>
            <a:r>
              <a:rPr kumimoji="1" lang="en-US" altLang="ja-JP" dirty="0" smtClean="0"/>
              <a:t>) </a:t>
            </a:r>
            <a:r>
              <a:rPr kumimoji="1" lang="ja-JP" altLang="en-US" dirty="0" smtClean="0"/>
              <a:t>の解法 </a:t>
            </a:r>
            <a:r>
              <a:rPr lang="en-US" altLang="ja-JP" dirty="0" smtClean="0"/>
              <a:t>(TLE?)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r>
              <a:rPr lang="ja-JP" altLang="en-US" dirty="0" smtClean="0"/>
              <a:t>答えについて二分探索できるようになる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一度の判定に </a:t>
            </a:r>
            <a:r>
              <a:rPr lang="en-US" altLang="ja-JP" dirty="0" smtClean="0"/>
              <a:t>O(NW)</a:t>
            </a:r>
          </a:p>
          <a:p>
            <a:pPr lvl="1"/>
            <a:endParaRPr kumimoji="1" lang="ja-JP" altLang="en-US" dirty="0"/>
          </a:p>
        </p:txBody>
      </p:sp>
      <p:graphicFrame>
        <p:nvGraphicFramePr>
          <p:cNvPr id="10" name="コンテンツ プレースホルダ 7"/>
          <p:cNvGraphicFramePr>
            <a:graphicFrameLocks/>
          </p:cNvGraphicFramePr>
          <p:nvPr/>
        </p:nvGraphicFramePr>
        <p:xfrm>
          <a:off x="1043608" y="3356992"/>
          <a:ext cx="2160240" cy="27508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720080"/>
                <a:gridCol w="720080"/>
              </a:tblGrid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性別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Cute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/>
                        <a:t>重さ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en-US" altLang="ja-JP" sz="1700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10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2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4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8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6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3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chemeClr val="tx2"/>
                          </a:solidFill>
                        </a:rPr>
                        <a:t>オス</a:t>
                      </a:r>
                      <a:endParaRPr kumimoji="1" lang="ja-JP" altLang="en-US" sz="1700" dirty="0">
                        <a:solidFill>
                          <a:schemeClr val="tx2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7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  <a:tr h="3438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700" dirty="0" smtClean="0">
                          <a:solidFill>
                            <a:srgbClr val="FF0000"/>
                          </a:solidFill>
                        </a:rPr>
                        <a:t>メス</a:t>
                      </a:r>
                      <a:endParaRPr kumimoji="1" lang="ja-JP" altLang="en-US" sz="1700" dirty="0">
                        <a:solidFill>
                          <a:srgbClr val="FF0000"/>
                        </a:solidFill>
                      </a:endParaRPr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19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700" dirty="0" smtClean="0"/>
                        <a:t>15</a:t>
                      </a:r>
                      <a:endParaRPr kumimoji="1" lang="ja-JP" altLang="en-US" sz="1700" dirty="0"/>
                    </a:p>
                  </a:txBody>
                  <a:tcPr marL="84782" marR="84782" marT="42391" marB="42391"/>
                </a:tc>
              </a:tr>
            </a:tbl>
          </a:graphicData>
        </a:graphic>
      </p:graphicFrame>
      <p:sp>
        <p:nvSpPr>
          <p:cNvPr id="11" name="上下矢印 10"/>
          <p:cNvSpPr/>
          <p:nvPr/>
        </p:nvSpPr>
        <p:spPr>
          <a:xfrm>
            <a:off x="3275856" y="4005064"/>
            <a:ext cx="288032" cy="1080120"/>
          </a:xfrm>
          <a:prstGeom prst="up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solidFill>
                <a:schemeClr val="tx1"/>
              </a:solidFill>
            </a:endParaRPr>
          </a:p>
        </p:txBody>
      </p:sp>
      <p:sp>
        <p:nvSpPr>
          <p:cNvPr id="12" name="上下矢印 11"/>
          <p:cNvSpPr/>
          <p:nvPr/>
        </p:nvSpPr>
        <p:spPr>
          <a:xfrm>
            <a:off x="4067943" y="4725144"/>
            <a:ext cx="288032" cy="936104"/>
          </a:xfrm>
          <a:prstGeom prst="up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右矢印 12"/>
          <p:cNvSpPr/>
          <p:nvPr/>
        </p:nvSpPr>
        <p:spPr>
          <a:xfrm>
            <a:off x="3707903" y="4797152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579368" y="3349441"/>
            <a:ext cx="38090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000" dirty="0" smtClean="0"/>
              <a:t>範囲の大きさ </a:t>
            </a:r>
            <a:r>
              <a:rPr lang="en-US" altLang="ja-JP" sz="2000" dirty="0" smtClean="0"/>
              <a:t>d</a:t>
            </a:r>
            <a:r>
              <a:rPr lang="ja-JP" altLang="en-US" sz="2000" dirty="0"/>
              <a:t> </a:t>
            </a:r>
            <a:r>
              <a:rPr lang="ja-JP" altLang="en-US" sz="2000" dirty="0" smtClean="0"/>
              <a:t>が決まっていれば</a:t>
            </a:r>
            <a:endParaRPr lang="en-US" altLang="ja-JP" sz="2000" dirty="0" smtClean="0"/>
          </a:p>
          <a:p>
            <a:r>
              <a:rPr kumimoji="1" lang="ja-JP" altLang="en-US" sz="2000" dirty="0" smtClean="0"/>
              <a:t>しゃくとり法のように</a:t>
            </a:r>
            <a:endParaRPr kumimoji="1" lang="en-US" altLang="ja-JP" sz="2000" dirty="0" smtClean="0"/>
          </a:p>
          <a:p>
            <a:r>
              <a:rPr lang="ja-JP" altLang="en-US" sz="2000" dirty="0"/>
              <a:t>範囲</a:t>
            </a:r>
            <a:r>
              <a:rPr lang="ja-JP" altLang="en-US" sz="2000" dirty="0" smtClean="0"/>
              <a:t>を</a:t>
            </a:r>
            <a:r>
              <a:rPr lang="ja-JP" altLang="en-US" sz="2000" dirty="0"/>
              <a:t>動かせばよい</a:t>
            </a:r>
            <a:endParaRPr kumimoji="1" lang="ja-JP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O(NW) </a:t>
            </a:r>
            <a:r>
              <a:rPr kumimoji="1" lang="ja-JP" altLang="en-US" dirty="0" smtClean="0"/>
              <a:t>の解法 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想定解法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ja-JP" altLang="en-US" dirty="0" smtClean="0"/>
              <a:t>答え＝</a:t>
            </a:r>
            <a:r>
              <a:rPr lang="en-US" altLang="ja-JP" dirty="0" smtClean="0"/>
              <a:t>max</a:t>
            </a:r>
          </a:p>
          <a:p>
            <a:pPr>
              <a:buNone/>
            </a:pPr>
            <a:endParaRPr kumimoji="1" lang="en-US" altLang="ja-JP" dirty="0"/>
          </a:p>
          <a:p>
            <a:r>
              <a:rPr lang="ja-JP" altLang="en-US" dirty="0" smtClean="0"/>
              <a:t>区間を広げる → ①が増え，②が減る</a:t>
            </a:r>
            <a:endParaRPr lang="en-US" altLang="ja-JP" dirty="0" smtClean="0"/>
          </a:p>
          <a:p>
            <a:r>
              <a:rPr kumimoji="1" lang="ja-JP" altLang="en-US" dirty="0"/>
              <a:t>区間</a:t>
            </a:r>
            <a:r>
              <a:rPr kumimoji="1" lang="ja-JP" altLang="en-US" dirty="0" smtClean="0"/>
              <a:t>を縮める → ②が増え，①が減る</a:t>
            </a:r>
            <a:endParaRPr kumimoji="1" lang="en-US" altLang="ja-JP" dirty="0" smtClean="0"/>
          </a:p>
          <a:p>
            <a:endParaRPr lang="en-US" altLang="ja-JP" dirty="0"/>
          </a:p>
          <a:p>
            <a:pPr>
              <a:buNone/>
            </a:pPr>
            <a:r>
              <a:rPr kumimoji="1" lang="ja-JP" altLang="en-US" dirty="0" smtClean="0"/>
              <a:t>小さい方をさらに小さくしても意味がない</a:t>
            </a:r>
            <a:endParaRPr kumimoji="1"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二分探索は必要なく，しゃくとり法を一度で十分</a:t>
            </a:r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771800" y="1412776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 smtClean="0"/>
              <a:t>① </a:t>
            </a:r>
            <a:r>
              <a:rPr lang="en-US" altLang="ja-JP" sz="2800" dirty="0" smtClean="0"/>
              <a:t>Cute </a:t>
            </a:r>
            <a:r>
              <a:rPr lang="ja-JP" altLang="en-US" sz="2800" dirty="0" smtClean="0"/>
              <a:t>の最大 </a:t>
            </a:r>
            <a:r>
              <a:rPr lang="en-US" altLang="ja-JP" sz="2800" dirty="0" smtClean="0"/>
              <a:t>- </a:t>
            </a:r>
            <a:r>
              <a:rPr lang="ja-JP" altLang="en-US" sz="2800" dirty="0" smtClean="0"/>
              <a:t>最小</a:t>
            </a:r>
            <a:endParaRPr lang="en-US" altLang="ja-JP" sz="2800" dirty="0" smtClean="0"/>
          </a:p>
          <a:p>
            <a:r>
              <a:rPr lang="ja-JP" altLang="en-US" sz="2800" dirty="0" smtClean="0"/>
              <a:t>② 鍋</a:t>
            </a:r>
            <a:r>
              <a:rPr lang="ja-JP" altLang="en-US" sz="2800" dirty="0"/>
              <a:t>同士の重量の</a:t>
            </a:r>
            <a:r>
              <a:rPr lang="ja-JP" altLang="en-US" sz="2800" dirty="0" smtClean="0"/>
              <a:t>差</a:t>
            </a:r>
            <a:endParaRPr lang="en-US" altLang="ja-JP" sz="2800" dirty="0"/>
          </a:p>
        </p:txBody>
      </p:sp>
      <p:sp>
        <p:nvSpPr>
          <p:cNvPr id="5" name="左中かっこ 4"/>
          <p:cNvSpPr/>
          <p:nvPr/>
        </p:nvSpPr>
        <p:spPr>
          <a:xfrm>
            <a:off x="2555776" y="1484784"/>
            <a:ext cx="216024" cy="792088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Submit: 98 min (USAGI Code)</a:t>
            </a:r>
          </a:p>
          <a:p>
            <a:r>
              <a:rPr lang="en-US" altLang="ja-JP" dirty="0" smtClean="0"/>
              <a:t>First Accept: 256 min (USAGI Code)</a:t>
            </a:r>
          </a:p>
          <a:p>
            <a:endParaRPr kumimoji="1" lang="en-US" altLang="ja-JP" dirty="0"/>
          </a:p>
          <a:p>
            <a:r>
              <a:rPr kumimoji="1" lang="en-US" altLang="ja-JP" dirty="0" smtClean="0"/>
              <a:t>Total Submit: 4</a:t>
            </a:r>
          </a:p>
          <a:p>
            <a:r>
              <a:rPr lang="en-US" altLang="ja-JP" dirty="0" smtClean="0"/>
              <a:t>Total Accept: 1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648</Words>
  <Application>Microsoft Office PowerPoint</Application>
  <PresentationFormat>画面に合わせる (4:3)</PresentationFormat>
  <Paragraphs>366</Paragraphs>
  <Slides>11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2" baseType="lpstr">
      <vt:lpstr>Office テーマ</vt:lpstr>
      <vt:lpstr>Problem H ねこ鍋改造計画（仮）</vt:lpstr>
      <vt:lpstr>猫</vt:lpstr>
      <vt:lpstr>デュアルねこ鍋</vt:lpstr>
      <vt:lpstr>デュアルねこ鍋の評価</vt:lpstr>
      <vt:lpstr>つまり</vt:lpstr>
      <vt:lpstr>O(N3W) の解法 (TLE)</vt:lpstr>
      <vt:lpstr>O(N2W) の解法 (TLE)</vt:lpstr>
      <vt:lpstr>O(NW log W) の解法 (TLE?)</vt:lpstr>
      <vt:lpstr>O(NW log W) の解法 (TLE?)</vt:lpstr>
      <vt:lpstr>O(NW) の解法 (想定解法)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H ねこ鍋改造計画（仮）</dc:title>
  <dc:creator>Takuya</dc:creator>
  <cp:lastModifiedBy>Takuya</cp:lastModifiedBy>
  <cp:revision>63</cp:revision>
  <dcterms:created xsi:type="dcterms:W3CDTF">2010-09-18T03:34:18Z</dcterms:created>
  <dcterms:modified xsi:type="dcterms:W3CDTF">2010-09-18T10:37:28Z</dcterms:modified>
</cp:coreProperties>
</file>