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10"/>
  </p:notesMasterIdLst>
  <p:sldIdLst>
    <p:sldId id="256" r:id="rId2"/>
    <p:sldId id="257" r:id="rId3"/>
    <p:sldId id="267" r:id="rId4"/>
    <p:sldId id="268" r:id="rId5"/>
    <p:sldId id="265" r:id="rId6"/>
    <p:sldId id="266" r:id="rId7"/>
    <p:sldId id="261" r:id="rId8"/>
    <p:sldId id="260" r:id="rId9"/>
  </p:sldIdLst>
  <p:sldSz cx="9144000" cy="6858000" type="screen4x3"/>
  <p:notesSz cx="6858000" cy="91440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46" autoAdjust="0"/>
    <p:restoredTop sz="94643" autoAdjust="0"/>
  </p:normalViewPr>
  <p:slideViewPr>
    <p:cSldViewPr>
      <p:cViewPr>
        <p:scale>
          <a:sx n="78" d="100"/>
          <a:sy n="78" d="100"/>
        </p:scale>
        <p:origin x="-1152" y="-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AA712A8-4F21-4D16-BC1A-092849A23D26}" type="datetimeFigureOut">
              <a:rPr kumimoji="1" lang="ja-JP" altLang="en-US" smtClean="0"/>
              <a:t>2013/11/11</a:t>
            </a:fld>
            <a:endParaRPr kumimoji="1" lang="ja-JP" altLang="en-US"/>
          </a:p>
        </p:txBody>
      </p:sp>
      <p:sp>
        <p:nvSpPr>
          <p:cNvPr id="4" name="スライド イメージ プレースホルダー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ja-JP" altLang="en-US"/>
          </a:p>
        </p:txBody>
      </p:sp>
      <p:sp>
        <p:nvSpPr>
          <p:cNvPr id="5" name="ノー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831762D-0A2A-47D1-83AC-E674DDFC884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5793806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31762D-0A2A-47D1-83AC-E674DDFC8847}" type="slidenum">
              <a:rPr kumimoji="1" lang="ja-JP" altLang="en-US" smtClean="0"/>
              <a:t>3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4479833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直線コネクタ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タイトル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ja-JP" altLang="en-US" smtClean="0"/>
              <a:t>マスター タイトルの書式設定</a:t>
            </a:r>
            <a:endParaRPr kumimoji="0" lang="en-US"/>
          </a:p>
        </p:txBody>
      </p:sp>
      <p:sp>
        <p:nvSpPr>
          <p:cNvPr id="9" name="サブタイトル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ja-JP" altLang="en-US" smtClean="0"/>
              <a:t>マスター サブタイトルの書式設定</a:t>
            </a:r>
            <a:endParaRPr kumimoji="0" lang="en-US"/>
          </a:p>
        </p:txBody>
      </p:sp>
      <p:sp>
        <p:nvSpPr>
          <p:cNvPr id="16" name="日付プレースホルダー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kumimoji="1" lang="en-US" altLang="ja-JP" smtClean="0"/>
              <a:t>2013/11/10</a:t>
            </a:r>
            <a:endParaRPr kumimoji="1" lang="ja-JP" altLang="en-US"/>
          </a:p>
        </p:txBody>
      </p:sp>
      <p:sp>
        <p:nvSpPr>
          <p:cNvPr id="2" name="フッター プレースホルダー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ja-JP" smtClean="0"/>
              <a:t>JAG Asia Regional Practice Contest 2013</a:t>
            </a:r>
            <a:endParaRPr kumimoji="1" lang="ja-JP" altLang="en-US"/>
          </a:p>
        </p:txBody>
      </p:sp>
      <p:sp>
        <p:nvSpPr>
          <p:cNvPr id="15" name="スライド番号プレースホルダー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63C54935-F1AD-454E-8B90-6D4E905F6E5E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タイトル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ja-JP" altLang="en-US" smtClean="0"/>
              <a:t>マスター タイトルの書式設定</a:t>
            </a:r>
            <a:endParaRPr kumimoji="0" lang="en-US"/>
          </a:p>
        </p:txBody>
      </p:sp>
      <p:sp>
        <p:nvSpPr>
          <p:cNvPr id="27" name="コンテンツ プレースホルダー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ja-JP" altLang="en-US" smtClean="0"/>
              <a:t>マスター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25" name="日付プレースホルダー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kumimoji="1" lang="en-US" altLang="ja-JP" smtClean="0"/>
              <a:t>2013/11/10</a:t>
            </a:r>
            <a:endParaRPr kumimoji="1" lang="ja-JP" altLang="en-US"/>
          </a:p>
        </p:txBody>
      </p:sp>
      <p:sp>
        <p:nvSpPr>
          <p:cNvPr id="19" name="フッター プレースホルダー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r>
              <a:rPr kumimoji="1" lang="en-US" altLang="ja-JP" dirty="0" smtClean="0"/>
              <a:t>JAG Asia Regional Practice Contest 2013</a:t>
            </a:r>
            <a:endParaRPr kumimoji="1" lang="ja-JP" altLang="en-US" dirty="0"/>
          </a:p>
        </p:txBody>
      </p:sp>
      <p:sp>
        <p:nvSpPr>
          <p:cNvPr id="16" name="スライド番号プレースホルダー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63C54935-F1AD-454E-8B90-6D4E905F6E5E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セクション見出し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直線コネクタ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テキスト プレースホルダー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ja-JP" altLang="en-US" smtClean="0"/>
              <a:t>マスター テキストの書式設定</a:t>
            </a:r>
          </a:p>
        </p:txBody>
      </p:sp>
      <p:sp>
        <p:nvSpPr>
          <p:cNvPr id="19" name="日付プレースホルダー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kumimoji="1" lang="en-US" altLang="ja-JP" smtClean="0"/>
              <a:t>2013/11/10</a:t>
            </a:r>
            <a:endParaRPr kumimoji="1" lang="ja-JP" altLang="en-US"/>
          </a:p>
        </p:txBody>
      </p:sp>
      <p:sp>
        <p:nvSpPr>
          <p:cNvPr id="11" name="フッター プレースホルダー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ja-JP" smtClean="0"/>
              <a:t>JAG Asia Regional Practice Contest 2013</a:t>
            </a:r>
            <a:endParaRPr kumimoji="1" lang="ja-JP" altLang="en-US"/>
          </a:p>
        </p:txBody>
      </p:sp>
      <p:sp>
        <p:nvSpPr>
          <p:cNvPr id="16" name="スライド番号プレースホルダー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C54935-F1AD-454E-8B90-6D4E905F6E5E}" type="slidenum">
              <a:rPr kumimoji="1" lang="ja-JP" altLang="en-US" smtClean="0"/>
              <a:t>‹#›</a:t>
            </a:fld>
            <a:endParaRPr kumimoji="1" lang="ja-JP" altLang="en-US"/>
          </a:p>
        </p:txBody>
      </p:sp>
      <p:sp>
        <p:nvSpPr>
          <p:cNvPr id="8" name="タイトル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ja-JP" altLang="en-US" smtClean="0"/>
              <a:t>マスター タイトルの書式設定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タイトル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ja-JP" altLang="en-US" smtClean="0"/>
              <a:t>マスター タイトルの書式設定</a:t>
            </a:r>
            <a:endParaRPr kumimoji="0" lang="en-US"/>
          </a:p>
        </p:txBody>
      </p:sp>
      <p:sp>
        <p:nvSpPr>
          <p:cNvPr id="14" name="コンテンツ プレースホルダー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ja-JP" altLang="en-US" smtClean="0"/>
              <a:t>マスター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13" name="コンテンツ プレースホルダー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ja-JP" altLang="en-US" smtClean="0"/>
              <a:t>マスター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21" name="日付プレースホルダー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kumimoji="1" lang="en-US" altLang="ja-JP" smtClean="0"/>
              <a:t>2013/11/10</a:t>
            </a:r>
            <a:endParaRPr kumimoji="1" lang="ja-JP" altLang="en-US"/>
          </a:p>
        </p:txBody>
      </p:sp>
      <p:sp>
        <p:nvSpPr>
          <p:cNvPr id="10" name="フッター プレースホルダー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ja-JP" smtClean="0"/>
              <a:t>JAG Asia Regional Practice Contest 2013</a:t>
            </a:r>
            <a:endParaRPr kumimoji="1" lang="ja-JP" altLang="en-US"/>
          </a:p>
        </p:txBody>
      </p:sp>
      <p:sp>
        <p:nvSpPr>
          <p:cNvPr id="31" name="スライド番号プレースホルダー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C54935-F1AD-454E-8B90-6D4E905F6E5E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タイトル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ja-JP" altLang="en-US" smtClean="0"/>
              <a:t>マスター タイトルの書式設定</a:t>
            </a:r>
            <a:endParaRPr kumimoji="0" lang="en-US"/>
          </a:p>
        </p:txBody>
      </p:sp>
      <p:sp>
        <p:nvSpPr>
          <p:cNvPr id="13" name="テキスト プレースホルダー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ja-JP" altLang="en-US" smtClean="0"/>
              <a:t>マスター テキストの書式設定</a:t>
            </a:r>
          </a:p>
        </p:txBody>
      </p:sp>
      <p:sp>
        <p:nvSpPr>
          <p:cNvPr id="25" name="テキスト プレースホルダー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ja-JP" altLang="en-US" smtClean="0"/>
              <a:t>マスター テキストの書式設定</a:t>
            </a:r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ja-JP" altLang="en-US" smtClean="0"/>
              <a:t>マスター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28" name="コンテンツ プレースホルダー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ja-JP" altLang="en-US" smtClean="0"/>
              <a:t>マスター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10" name="日付プレースホルダー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kumimoji="1" lang="en-US" altLang="ja-JP" smtClean="0"/>
              <a:t>2013/11/10</a:t>
            </a:r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ja-JP" smtClean="0"/>
              <a:t>JAG Asia Regional Practice Contest 2013</a:t>
            </a:r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63C54935-F1AD-454E-8B90-6D4E905F6E5E}" type="slidenum">
              <a:rPr kumimoji="1" lang="ja-JP" altLang="en-US" smtClean="0"/>
              <a:t>‹#›</a:t>
            </a:fld>
            <a:endParaRPr kumimoji="1" lang="ja-JP" altLang="en-US"/>
          </a:p>
        </p:txBody>
      </p:sp>
      <p:sp>
        <p:nvSpPr>
          <p:cNvPr id="11" name="直線コネクタ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タイトル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ja-JP" altLang="en-US" smtClean="0"/>
              <a:t>マスター タイトルの書式設定</a:t>
            </a:r>
            <a:endParaRPr kumimoji="0" lang="en-US"/>
          </a:p>
        </p:txBody>
      </p:sp>
      <p:sp>
        <p:nvSpPr>
          <p:cNvPr id="12" name="日付プレースホルダー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kumimoji="1" lang="en-US" altLang="ja-JP" smtClean="0"/>
              <a:t>2013/11/10</a:t>
            </a:r>
            <a:endParaRPr kumimoji="1" lang="ja-JP" altLang="en-US"/>
          </a:p>
        </p:txBody>
      </p:sp>
      <p:sp>
        <p:nvSpPr>
          <p:cNvPr id="21" name="フッター プレースホルダー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ja-JP" smtClean="0"/>
              <a:t>JAG Asia Regional Practice Contest 2013</a:t>
            </a:r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C54935-F1AD-454E-8B90-6D4E905F6E5E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付プレースホルダー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kumimoji="1" lang="en-US" altLang="ja-JP" smtClean="0"/>
              <a:t>2013/11/10</a:t>
            </a:r>
            <a:endParaRPr kumimoji="1" lang="ja-JP" altLang="en-US"/>
          </a:p>
        </p:txBody>
      </p:sp>
      <p:sp>
        <p:nvSpPr>
          <p:cNvPr id="24" name="フッター プレースホルダー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ja-JP" smtClean="0"/>
              <a:t>JAG Asia Regional Practice Contest 2013</a:t>
            </a:r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C54935-F1AD-454E-8B90-6D4E905F6E5E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タイトル付きの&#10;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直線コネクタ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タイトル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ja-JP" altLang="en-US" smtClean="0"/>
              <a:t>マスター タイトルの書式設定</a:t>
            </a:r>
            <a:endParaRPr kumimoji="0" lang="en-US"/>
          </a:p>
        </p:txBody>
      </p:sp>
      <p:sp>
        <p:nvSpPr>
          <p:cNvPr id="26" name="テキスト プレースホルダー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ja-JP" altLang="en-US" smtClean="0"/>
              <a:t>マスター テキストの書式設定</a:t>
            </a:r>
          </a:p>
        </p:txBody>
      </p:sp>
      <p:sp>
        <p:nvSpPr>
          <p:cNvPr id="14" name="コンテンツ プレースホルダー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ja-JP" altLang="en-US" smtClean="0"/>
              <a:t>マスター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25" name="日付プレースホルダー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kumimoji="1" lang="en-US" altLang="ja-JP" smtClean="0"/>
              <a:t>2013/11/10</a:t>
            </a:r>
            <a:endParaRPr kumimoji="1" lang="ja-JP" altLang="en-US"/>
          </a:p>
        </p:txBody>
      </p:sp>
      <p:sp>
        <p:nvSpPr>
          <p:cNvPr id="29" name="フッター プレースホルダー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ja-JP" smtClean="0"/>
              <a:t>JAG Asia Regional Practice Contest 2013</a:t>
            </a:r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C54935-F1AD-454E-8B90-6D4E905F6E5E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図プレースホルダー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ja-JP" altLang="en-US" smtClean="0"/>
              <a:t>アイコンをクリックして図を追加</a:t>
            </a:r>
            <a:endParaRPr kumimoji="0" lang="en-US" dirty="0"/>
          </a:p>
        </p:txBody>
      </p:sp>
      <p:sp>
        <p:nvSpPr>
          <p:cNvPr id="7" name="日付プレースホルダー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kumimoji="1" lang="en-US" altLang="ja-JP" smtClean="0"/>
              <a:t>2013/11/10</a:t>
            </a:r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ja-JP" smtClean="0"/>
              <a:t>JAG Asia Regional Practice Contest 2013</a:t>
            </a:r>
            <a:endParaRPr kumimoji="1" lang="ja-JP" altLang="en-US"/>
          </a:p>
        </p:txBody>
      </p:sp>
      <p:sp>
        <p:nvSpPr>
          <p:cNvPr id="31" name="スライド番号プレースホルダー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C54935-F1AD-454E-8B90-6D4E905F6E5E}" type="slidenum">
              <a:rPr kumimoji="1" lang="ja-JP" altLang="en-US" smtClean="0"/>
              <a:t>‹#›</a:t>
            </a:fld>
            <a:endParaRPr kumimoji="1" lang="ja-JP" altLang="en-US"/>
          </a:p>
        </p:txBody>
      </p:sp>
      <p:sp>
        <p:nvSpPr>
          <p:cNvPr id="17" name="タイトル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ja-JP" altLang="en-US" smtClean="0"/>
              <a:t>マスター タイトルの書式設定</a:t>
            </a:r>
            <a:endParaRPr kumimoji="0" lang="en-US"/>
          </a:p>
        </p:txBody>
      </p:sp>
      <p:sp>
        <p:nvSpPr>
          <p:cNvPr id="26" name="テキスト プレースホルダー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ja-JP" altLang="en-US" smtClean="0"/>
              <a:t>マスター テキストの書式設定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ja-JP" altLang="en-US" smtClean="0"/>
              <a:t>マスター タイトルの書式設定</a:t>
            </a:r>
            <a:endParaRPr kumimoji="0" 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ja-JP" altLang="en-US" smtClean="0"/>
              <a:t>マスター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kumimoji="1" lang="en-US" altLang="ja-JP" smtClean="0"/>
              <a:t>2013/11/10</a:t>
            </a:r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ja-JP" smtClean="0"/>
              <a:t>JAG Asia Regional Practice Contest 2013</a:t>
            </a:r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C54935-F1AD-454E-8B90-6D4E905F6E5E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ja-JP" altLang="en-US" smtClean="0"/>
              <a:t>マスター タイトルの書式設定</a:t>
            </a:r>
            <a:endParaRPr kumimoji="0" 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ja-JP" altLang="en-US" smtClean="0"/>
              <a:t>マスター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kumimoji="1" lang="en-US" altLang="ja-JP" smtClean="0"/>
              <a:t>2013/11/10</a:t>
            </a:r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ja-JP" smtClean="0"/>
              <a:t>JAG Asia Regional Practice Contest 2013</a:t>
            </a:r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C54935-F1AD-454E-8B90-6D4E905F6E5E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直線コネクタ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テキスト プレースホルダー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ja-JP" altLang="en-US" smtClean="0"/>
              <a:t>マスター テキストの書式設定</a:t>
            </a:r>
          </a:p>
          <a:p>
            <a:pPr lvl="1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2 </a:t>
            </a:r>
            <a:r>
              <a:rPr kumimoji="0" lang="ja-JP" altLang="en-US" smtClean="0"/>
              <a:t>レベル</a:t>
            </a:r>
          </a:p>
          <a:p>
            <a:pPr lvl="2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3 </a:t>
            </a:r>
            <a:r>
              <a:rPr kumimoji="0" lang="ja-JP" altLang="en-US" smtClean="0"/>
              <a:t>レベル</a:t>
            </a:r>
          </a:p>
          <a:p>
            <a:pPr lvl="3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4 </a:t>
            </a:r>
            <a:r>
              <a:rPr kumimoji="0" lang="ja-JP" altLang="en-US" smtClean="0"/>
              <a:t>レベル</a:t>
            </a:r>
          </a:p>
          <a:p>
            <a:pPr lvl="4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5 </a:t>
            </a:r>
            <a:r>
              <a:rPr kumimoji="0" lang="ja-JP" altLang="en-US" smtClean="0"/>
              <a:t>レベル</a:t>
            </a:r>
            <a:endParaRPr kumimoji="0" lang="en-US"/>
          </a:p>
        </p:txBody>
      </p:sp>
      <p:sp>
        <p:nvSpPr>
          <p:cNvPr id="11" name="日付プレースホルダー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r>
              <a:rPr kumimoji="1" lang="en-US" altLang="ja-JP" smtClean="0"/>
              <a:t>2013/11/10</a:t>
            </a:r>
            <a:endParaRPr kumimoji="1" lang="ja-JP" altLang="en-US"/>
          </a:p>
        </p:txBody>
      </p:sp>
      <p:sp>
        <p:nvSpPr>
          <p:cNvPr id="28" name="フッター プレースホルダー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r>
              <a:rPr kumimoji="1" lang="en-US" altLang="ja-JP" smtClean="0"/>
              <a:t>JAG Asia Regional Practice Contest 2013</a:t>
            </a:r>
            <a:endParaRPr kumimoji="1" lang="ja-JP" altLang="en-US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63C54935-F1AD-454E-8B90-6D4E905F6E5E}" type="slidenum">
              <a:rPr kumimoji="1" lang="ja-JP" altLang="en-US" smtClean="0"/>
              <a:t>‹#›</a:t>
            </a:fld>
            <a:endParaRPr kumimoji="1" lang="ja-JP" altLang="en-US"/>
          </a:p>
        </p:txBody>
      </p:sp>
      <p:sp>
        <p:nvSpPr>
          <p:cNvPr id="10" name="タイトル プレースホルダー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ja-JP" altLang="en-US" smtClean="0"/>
              <a:t>マスター タイトルの書式設定</a:t>
            </a:r>
            <a:endParaRPr kumimoji="0" lang="en-US"/>
          </a:p>
        </p:txBody>
      </p:sp>
      <p:sp>
        <p:nvSpPr>
          <p:cNvPr id="9" name="直線コネクタ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直線コネクタ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hf hdr="0"/>
  <p:txStyles>
    <p:titleStyle>
      <a:lvl1pPr algn="l" rtl="0" eaLnBrk="1" latinLnBrk="0" hangingPunct="1">
        <a:spcBef>
          <a:spcPct val="0"/>
        </a:spcBef>
        <a:buNone/>
        <a:defRPr kumimoji="1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1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1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1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1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1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1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1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1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1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kumimoji="1" lang="en-US" altLang="ja-JP" dirty="0" smtClean="0"/>
              <a:t>H: Venn Diagram</a:t>
            </a:r>
            <a:endParaRPr kumimoji="1" lang="ja-JP" altLang="en-US" dirty="0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/>
        <p:txBody>
          <a:bodyPr>
            <a:noAutofit/>
          </a:bodyPr>
          <a:lstStyle/>
          <a:p>
            <a:r>
              <a:rPr kumimoji="1" lang="ja-JP" altLang="en-US" sz="1400" dirty="0" smtClean="0"/>
              <a:t>原案：松本</a:t>
            </a:r>
            <a:endParaRPr kumimoji="1" lang="en-US" altLang="ja-JP" sz="1400" dirty="0" smtClean="0"/>
          </a:p>
          <a:p>
            <a:r>
              <a:rPr kumimoji="1" lang="ja-JP" altLang="en-US" sz="1400" dirty="0" smtClean="0"/>
              <a:t>問題：山添</a:t>
            </a:r>
            <a:endParaRPr lang="en-US" altLang="ja-JP" sz="1400" dirty="0"/>
          </a:p>
          <a:p>
            <a:r>
              <a:rPr lang="ja-JP" altLang="en-US" sz="1400" dirty="0" smtClean="0"/>
              <a:t>解答・データセット：保坂、山添、青木</a:t>
            </a:r>
            <a:r>
              <a:rPr lang="en-US" altLang="ja-JP" sz="1400" dirty="0" smtClean="0"/>
              <a:t>(</a:t>
            </a:r>
            <a:r>
              <a:rPr lang="ja-JP" altLang="en-US" sz="1400" dirty="0" smtClean="0"/>
              <a:t>洋</a:t>
            </a:r>
            <a:r>
              <a:rPr lang="en-US" altLang="ja-JP" sz="1400" dirty="0" smtClean="0"/>
              <a:t>)</a:t>
            </a:r>
          </a:p>
          <a:p>
            <a:r>
              <a:rPr lang="ja-JP" altLang="en-US" sz="1400" dirty="0" smtClean="0"/>
              <a:t>解説：青木</a:t>
            </a:r>
            <a:r>
              <a:rPr lang="en-US" altLang="ja-JP" sz="1400" dirty="0" smtClean="0"/>
              <a:t>(</a:t>
            </a:r>
            <a:r>
              <a:rPr lang="ja-JP" altLang="en-US" sz="1400" dirty="0" smtClean="0"/>
              <a:t>洋</a:t>
            </a:r>
            <a:r>
              <a:rPr lang="en-US" altLang="ja-JP" sz="1400" dirty="0" smtClean="0"/>
              <a:t>)</a:t>
            </a:r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kumimoji="1" lang="en-US" altLang="ja-JP" smtClean="0"/>
              <a:t>2013/11/10</a:t>
            </a:r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ja-JP" smtClean="0"/>
              <a:t>JAG Asia Regional Practice Contest 2013</a:t>
            </a:r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C54935-F1AD-454E-8B90-6D4E905F6E5E}" type="slidenum">
              <a:rPr kumimoji="1" lang="ja-JP" altLang="en-US" smtClean="0"/>
              <a:t>1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4667008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/>
              <a:t>問題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kumimoji="1" lang="en-US" altLang="ja-JP" dirty="0" smtClean="0"/>
              <a:t>Alice</a:t>
            </a:r>
            <a:r>
              <a:rPr kumimoji="1" lang="ja-JP" altLang="en-US" dirty="0" smtClean="0"/>
              <a:t>はベン図</a:t>
            </a:r>
            <a:r>
              <a:rPr lang="ja-JP" altLang="en-US" dirty="0" smtClean="0"/>
              <a:t>を描きたい</a:t>
            </a:r>
            <a:endParaRPr lang="en-US" altLang="ja-JP" dirty="0" smtClean="0"/>
          </a:p>
          <a:p>
            <a:pPr lvl="1"/>
            <a:r>
              <a:rPr lang="ja-JP" altLang="en-US" dirty="0" smtClean="0"/>
              <a:t>集合</a:t>
            </a:r>
            <a:r>
              <a:rPr lang="en-US" altLang="ja-JP" dirty="0" smtClean="0"/>
              <a:t>A</a:t>
            </a:r>
            <a:r>
              <a:rPr lang="ja-JP" altLang="en-US" dirty="0" smtClean="0"/>
              <a:t>と</a:t>
            </a:r>
            <a:r>
              <a:rPr lang="en-US" altLang="ja-JP" dirty="0" smtClean="0"/>
              <a:t>B</a:t>
            </a:r>
            <a:r>
              <a:rPr lang="ja-JP" altLang="en-US" dirty="0" smtClean="0"/>
              <a:t>は円</a:t>
            </a:r>
            <a:endParaRPr lang="en-US" altLang="ja-JP" dirty="0"/>
          </a:p>
          <a:p>
            <a:pPr lvl="1"/>
            <a:r>
              <a:rPr lang="ja-JP" altLang="en-US" dirty="0" smtClean="0"/>
              <a:t>全体集合</a:t>
            </a:r>
            <a:r>
              <a:rPr lang="en-US" altLang="ja-JP" dirty="0" smtClean="0"/>
              <a:t>U</a:t>
            </a:r>
            <a:r>
              <a:rPr lang="ja-JP" altLang="en-US" dirty="0" smtClean="0"/>
              <a:t>は長方形</a:t>
            </a:r>
            <a:endParaRPr lang="en-US" altLang="ja-JP" dirty="0" smtClean="0"/>
          </a:p>
          <a:p>
            <a:r>
              <a:rPr lang="ja-JP" altLang="en-US" dirty="0" smtClean="0"/>
              <a:t>入力</a:t>
            </a:r>
            <a:endParaRPr lang="en-US" altLang="ja-JP" dirty="0" smtClean="0"/>
          </a:p>
          <a:p>
            <a:pPr lvl="1"/>
            <a:r>
              <a:rPr lang="en-US" altLang="ja-JP" dirty="0" smtClean="0"/>
              <a:t>|A|, |B|, |A</a:t>
            </a:r>
            <a:r>
              <a:rPr lang="ja-JP" altLang="en-US" dirty="0" smtClean="0"/>
              <a:t>∩</a:t>
            </a:r>
            <a:r>
              <a:rPr lang="en-US" altLang="ja-JP" dirty="0" smtClean="0"/>
              <a:t>B|</a:t>
            </a:r>
            <a:r>
              <a:rPr lang="ja-JP" altLang="en-US" dirty="0" smtClean="0"/>
              <a:t>と長方形の辺</a:t>
            </a:r>
            <a:r>
              <a:rPr lang="en-US" altLang="ja-JP" dirty="0" smtClean="0"/>
              <a:t>U</a:t>
            </a:r>
            <a:r>
              <a:rPr lang="en-US" altLang="ja-JP" baseline="-25000" dirty="0" smtClean="0"/>
              <a:t>w</a:t>
            </a:r>
            <a:r>
              <a:rPr lang="ja-JP" altLang="en-US" dirty="0" smtClean="0"/>
              <a:t>と</a:t>
            </a:r>
            <a:r>
              <a:rPr lang="en-US" altLang="ja-JP" dirty="0" smtClean="0"/>
              <a:t>U</a:t>
            </a:r>
            <a:r>
              <a:rPr lang="en-US" altLang="ja-JP" baseline="-25000" dirty="0" smtClean="0"/>
              <a:t>h</a:t>
            </a:r>
            <a:r>
              <a:rPr lang="ja-JP" altLang="en-US" dirty="0" smtClean="0"/>
              <a:t>が与えられる</a:t>
            </a:r>
            <a:endParaRPr lang="en-US" altLang="ja-JP" dirty="0" smtClean="0"/>
          </a:p>
          <a:p>
            <a:r>
              <a:rPr kumimoji="1" lang="ja-JP" altLang="en-US" dirty="0" smtClean="0"/>
              <a:t>出力</a:t>
            </a:r>
            <a:endParaRPr kumimoji="1" lang="en-US" altLang="ja-JP" dirty="0" smtClean="0"/>
          </a:p>
          <a:p>
            <a:pPr lvl="1"/>
            <a:r>
              <a:rPr kumimoji="1" lang="en-US" altLang="ja-JP" dirty="0" smtClean="0"/>
              <a:t>A, B, A</a:t>
            </a:r>
            <a:r>
              <a:rPr lang="ja-JP" altLang="en-US" dirty="0"/>
              <a:t>∩</a:t>
            </a:r>
            <a:r>
              <a:rPr lang="en-US" altLang="ja-JP" dirty="0" smtClean="0"/>
              <a:t>B</a:t>
            </a:r>
            <a:r>
              <a:rPr lang="ja-JP" altLang="en-US" dirty="0" smtClean="0"/>
              <a:t>の各部分の面積が</a:t>
            </a:r>
            <a:r>
              <a:rPr kumimoji="1" lang="en-US" altLang="ja-JP" dirty="0" smtClean="0"/>
              <a:t>|A|, |B|, |A</a:t>
            </a:r>
            <a:r>
              <a:rPr lang="ja-JP" altLang="en-US" dirty="0" smtClean="0"/>
              <a:t>∩</a:t>
            </a:r>
            <a:r>
              <a:rPr kumimoji="1" lang="en-US" altLang="ja-JP" dirty="0" smtClean="0"/>
              <a:t>B|</a:t>
            </a:r>
            <a:r>
              <a:rPr lang="ja-JP" altLang="en-US" dirty="0" smtClean="0"/>
              <a:t>となるような</a:t>
            </a:r>
            <a:r>
              <a:rPr lang="en-US" altLang="ja-JP" dirty="0" smtClean="0"/>
              <a:t>A</a:t>
            </a:r>
            <a:r>
              <a:rPr lang="ja-JP" altLang="en-US" dirty="0" smtClean="0"/>
              <a:t>と</a:t>
            </a:r>
            <a:r>
              <a:rPr lang="en-US" altLang="ja-JP" dirty="0" smtClean="0"/>
              <a:t>B</a:t>
            </a:r>
            <a:r>
              <a:rPr lang="ja-JP" altLang="en-US" dirty="0" smtClean="0"/>
              <a:t>の描き方</a:t>
            </a:r>
            <a:endParaRPr lang="en-US" altLang="ja-JP" dirty="0" smtClean="0"/>
          </a:p>
          <a:p>
            <a:pPr lvl="1"/>
            <a:r>
              <a:rPr lang="ja-JP" altLang="en-US" dirty="0" smtClean="0"/>
              <a:t>描けないならば</a:t>
            </a:r>
            <a:r>
              <a:rPr lang="en-US" altLang="ja-JP" dirty="0" smtClean="0"/>
              <a:t>impossible</a:t>
            </a:r>
            <a:endParaRPr kumimoji="1" lang="en-US" altLang="ja-JP" dirty="0" smtClean="0"/>
          </a:p>
        </p:txBody>
      </p:sp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2520" y="1358754"/>
            <a:ext cx="3089920" cy="20702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kumimoji="1" lang="en-US" altLang="ja-JP" smtClean="0"/>
              <a:t>2013/11/10</a:t>
            </a:r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ja-JP" smtClean="0"/>
              <a:t>JAG Asia Regional Practice Contest 2013</a:t>
            </a:r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C54935-F1AD-454E-8B90-6D4E905F6E5E}" type="slidenum">
              <a:rPr kumimoji="1" lang="ja-JP" altLang="en-US" smtClean="0"/>
              <a:t>2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6412166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/>
              <a:t>解法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ja-JP" altLang="en-US" dirty="0"/>
              <a:t>描画</a:t>
            </a:r>
            <a:r>
              <a:rPr lang="ja-JP" altLang="en-US" dirty="0" smtClean="0"/>
              <a:t>不可能ならば、</a:t>
            </a:r>
            <a:r>
              <a:rPr lang="en-US" altLang="ja-JP" dirty="0" smtClean="0"/>
              <a:t>impossible</a:t>
            </a:r>
            <a:r>
              <a:rPr lang="ja-JP" altLang="en-US" dirty="0" smtClean="0"/>
              <a:t>を出力</a:t>
            </a:r>
            <a:endParaRPr lang="en-US" altLang="ja-JP" dirty="0" smtClean="0"/>
          </a:p>
          <a:p>
            <a:pPr lvl="1"/>
            <a:r>
              <a:rPr lang="ja-JP" altLang="en-US" dirty="0" smtClean="0"/>
              <a:t>一方の円が長方形の内側に描けないとき</a:t>
            </a:r>
            <a:endParaRPr lang="en-US" altLang="ja-JP" dirty="0" smtClean="0"/>
          </a:p>
          <a:p>
            <a:pPr lvl="1"/>
            <a:r>
              <a:rPr lang="ja-JP" altLang="en-US" dirty="0"/>
              <a:t>共通部分の</a:t>
            </a:r>
            <a:r>
              <a:rPr lang="ja-JP" altLang="en-US" dirty="0" smtClean="0"/>
              <a:t>面積を小さく描けないとき</a:t>
            </a:r>
            <a:endParaRPr kumimoji="1" lang="en-US" altLang="ja-JP" dirty="0" smtClean="0"/>
          </a:p>
          <a:p>
            <a:endParaRPr lang="en-US" altLang="ja-JP" dirty="0" smtClean="0"/>
          </a:p>
          <a:p>
            <a:r>
              <a:rPr lang="ja-JP" altLang="en-US" dirty="0" smtClean="0"/>
              <a:t>描画可能ならば、描画位置を求める</a:t>
            </a:r>
            <a:endParaRPr lang="en-US" altLang="ja-JP" dirty="0" smtClean="0"/>
          </a:p>
          <a:p>
            <a:pPr lvl="1"/>
            <a:r>
              <a:rPr lang="en-US" altLang="ja-JP" dirty="0" smtClean="0"/>
              <a:t>(A</a:t>
            </a:r>
            <a:r>
              <a:rPr lang="ja-JP" altLang="en-US" dirty="0" smtClean="0"/>
              <a:t>∩</a:t>
            </a:r>
            <a:r>
              <a:rPr lang="en-US" altLang="ja-JP" dirty="0"/>
              <a:t>B</a:t>
            </a:r>
            <a:r>
              <a:rPr lang="ja-JP" altLang="en-US" dirty="0" smtClean="0"/>
              <a:t>の面積</a:t>
            </a:r>
            <a:r>
              <a:rPr lang="en-US" altLang="ja-JP" dirty="0" smtClean="0"/>
              <a:t>)</a:t>
            </a:r>
            <a:r>
              <a:rPr lang="ja-JP" altLang="en-US" dirty="0" smtClean="0"/>
              <a:t>が条件を満たすまで、</a:t>
            </a:r>
            <a:r>
              <a:rPr lang="ja-JP" altLang="en-US" dirty="0"/>
              <a:t>二円</a:t>
            </a:r>
            <a:r>
              <a:rPr lang="ja-JP" altLang="en-US" dirty="0" smtClean="0"/>
              <a:t>の距離について二分探索</a:t>
            </a:r>
            <a:endParaRPr lang="en-US" altLang="ja-JP" dirty="0" smtClean="0"/>
          </a:p>
        </p:txBody>
      </p:sp>
      <p:sp>
        <p:nvSpPr>
          <p:cNvPr id="6" name="日付プレースホルダー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kumimoji="1" lang="en-US" altLang="ja-JP" smtClean="0"/>
              <a:t>2013/11/10</a:t>
            </a:r>
            <a:endParaRPr kumimoji="1" lang="ja-JP" altLang="en-US"/>
          </a:p>
        </p:txBody>
      </p:sp>
      <p:sp>
        <p:nvSpPr>
          <p:cNvPr id="7" name="フッター プレースホルダー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ja-JP" smtClean="0"/>
              <a:t>JAG Asia Regional Practice Contest 2013</a:t>
            </a:r>
            <a:endParaRPr kumimoji="1" lang="ja-JP" altLang="en-US"/>
          </a:p>
        </p:txBody>
      </p:sp>
      <p:sp>
        <p:nvSpPr>
          <p:cNvPr id="8" name="スライド番号プレースホルダー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C54935-F1AD-454E-8B90-6D4E905F6E5E}" type="slidenum">
              <a:rPr kumimoji="1" lang="ja-JP" altLang="en-US" smtClean="0"/>
              <a:t>3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4102213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ja-JP" altLang="en-US" sz="2800" dirty="0"/>
              <a:t>一方の円が長方形の内側に</a:t>
            </a:r>
            <a:r>
              <a:rPr lang="ja-JP" altLang="en-US" sz="2800" dirty="0" smtClean="0"/>
              <a:t>描けない</a:t>
            </a:r>
            <a:r>
              <a:rPr lang="ja-JP" altLang="en-US" sz="2800" dirty="0"/>
              <a:t>とき</a:t>
            </a:r>
            <a:endParaRPr lang="en-US" altLang="ja-JP" sz="2800" dirty="0" smtClean="0"/>
          </a:p>
          <a:p>
            <a:pPr lvl="1"/>
            <a:r>
              <a:rPr lang="en-US" altLang="ja-JP" sz="2400" dirty="0" smtClean="0"/>
              <a:t>2r</a:t>
            </a:r>
            <a:r>
              <a:rPr lang="en-US" altLang="ja-JP" sz="2400" baseline="-25000" dirty="0" smtClean="0"/>
              <a:t>A</a:t>
            </a:r>
            <a:r>
              <a:rPr lang="en-US" altLang="ja-JP" sz="2400" dirty="0" smtClean="0"/>
              <a:t> &gt; min(U</a:t>
            </a:r>
            <a:r>
              <a:rPr lang="en-US" altLang="ja-JP" sz="2400" baseline="-25000" dirty="0" smtClean="0"/>
              <a:t>w</a:t>
            </a:r>
            <a:r>
              <a:rPr lang="en-US" altLang="ja-JP" sz="2400" dirty="0" smtClean="0"/>
              <a:t>, U</a:t>
            </a:r>
            <a:r>
              <a:rPr lang="en-US" altLang="ja-JP" sz="2400" baseline="-25000" dirty="0" smtClean="0"/>
              <a:t>h</a:t>
            </a:r>
            <a:r>
              <a:rPr lang="en-US" altLang="ja-JP" sz="2400" dirty="0" smtClean="0"/>
              <a:t>) or 2r</a:t>
            </a:r>
            <a:r>
              <a:rPr lang="en-US" altLang="ja-JP" sz="2400" baseline="-25000" dirty="0" smtClean="0"/>
              <a:t>B</a:t>
            </a:r>
            <a:r>
              <a:rPr lang="en-US" altLang="ja-JP" sz="2400" dirty="0" smtClean="0"/>
              <a:t> &gt; </a:t>
            </a:r>
            <a:r>
              <a:rPr lang="en-US" altLang="ja-JP" sz="2400" dirty="0"/>
              <a:t>min(U</a:t>
            </a:r>
            <a:r>
              <a:rPr lang="en-US" altLang="ja-JP" sz="2400" baseline="-25000" dirty="0"/>
              <a:t>w</a:t>
            </a:r>
            <a:r>
              <a:rPr lang="en-US" altLang="ja-JP" sz="2400" dirty="0"/>
              <a:t>, U</a:t>
            </a:r>
            <a:r>
              <a:rPr lang="en-US" altLang="ja-JP" sz="2400" baseline="-25000" dirty="0"/>
              <a:t>h</a:t>
            </a:r>
            <a:r>
              <a:rPr lang="en-US" altLang="ja-JP" sz="2400" dirty="0" smtClean="0"/>
              <a:t>)</a:t>
            </a:r>
            <a:endParaRPr lang="en-US" altLang="ja-JP" sz="2400" baseline="-25000" dirty="0" smtClean="0"/>
          </a:p>
          <a:p>
            <a:endParaRPr lang="en-US" altLang="ja-JP" sz="2800" dirty="0" smtClean="0"/>
          </a:p>
          <a:p>
            <a:endParaRPr lang="en-US" altLang="ja-JP" sz="2800" dirty="0" smtClean="0"/>
          </a:p>
          <a:p>
            <a:r>
              <a:rPr lang="ja-JP" altLang="en-US" sz="2800" dirty="0" smtClean="0"/>
              <a:t>共通部分の面積</a:t>
            </a:r>
            <a:r>
              <a:rPr lang="ja-JP" altLang="en-US" sz="2800" dirty="0"/>
              <a:t>を</a:t>
            </a:r>
            <a:r>
              <a:rPr lang="ja-JP" altLang="en-US" sz="2800" dirty="0" smtClean="0"/>
              <a:t>小さく描けないとき</a:t>
            </a:r>
            <a:endParaRPr lang="en-US" altLang="ja-JP" sz="2800" dirty="0" smtClean="0"/>
          </a:p>
          <a:p>
            <a:pPr lvl="1"/>
            <a:r>
              <a:rPr lang="en-US" altLang="ja-JP" sz="2400" dirty="0" smtClean="0"/>
              <a:t>A</a:t>
            </a:r>
            <a:r>
              <a:rPr lang="ja-JP" altLang="en-US" sz="2400" dirty="0" smtClean="0"/>
              <a:t>を長方形の角、</a:t>
            </a:r>
            <a:r>
              <a:rPr lang="en-US" altLang="ja-JP" sz="2400" dirty="0" smtClean="0"/>
              <a:t>B</a:t>
            </a:r>
            <a:r>
              <a:rPr lang="ja-JP" altLang="en-US" sz="2400" dirty="0" smtClean="0"/>
              <a:t>をその対面の角に置き、</a:t>
            </a:r>
            <a:endParaRPr lang="en-US" altLang="ja-JP" sz="2400" dirty="0"/>
          </a:p>
          <a:p>
            <a:pPr marL="457200" lvl="1" indent="0">
              <a:buNone/>
            </a:pPr>
            <a:r>
              <a:rPr lang="en-US" altLang="ja-JP" sz="2400" dirty="0" smtClean="0"/>
              <a:t>	(A</a:t>
            </a:r>
            <a:r>
              <a:rPr lang="ja-JP" altLang="en-US" sz="2400" dirty="0" smtClean="0"/>
              <a:t>∩</a:t>
            </a:r>
            <a:r>
              <a:rPr lang="en-US" altLang="ja-JP" sz="2400" dirty="0" smtClean="0"/>
              <a:t>B</a:t>
            </a:r>
            <a:r>
              <a:rPr lang="ja-JP" altLang="en-US" sz="2400" dirty="0"/>
              <a:t>の面積</a:t>
            </a:r>
            <a:r>
              <a:rPr lang="en-US" altLang="ja-JP" sz="2400" dirty="0"/>
              <a:t>) </a:t>
            </a:r>
            <a:r>
              <a:rPr lang="en-US" altLang="ja-JP" sz="2400" dirty="0" smtClean="0"/>
              <a:t>&gt; </a:t>
            </a:r>
            <a:r>
              <a:rPr lang="en-US" altLang="ja-JP" sz="2400" dirty="0"/>
              <a:t>(</a:t>
            </a:r>
            <a:r>
              <a:rPr lang="ja-JP" altLang="en-US" sz="2400" dirty="0"/>
              <a:t>入力の</a:t>
            </a:r>
            <a:r>
              <a:rPr lang="en-US" altLang="ja-JP" sz="2400" dirty="0"/>
              <a:t>|A</a:t>
            </a:r>
            <a:r>
              <a:rPr lang="ja-JP" altLang="en-US" sz="2400" dirty="0"/>
              <a:t>∩</a:t>
            </a:r>
            <a:r>
              <a:rPr lang="en-US" altLang="ja-JP" sz="2400" dirty="0"/>
              <a:t>B</a:t>
            </a:r>
            <a:r>
              <a:rPr lang="en-US" altLang="ja-JP" sz="2400" dirty="0" smtClean="0"/>
              <a:t>|)</a:t>
            </a:r>
            <a:endParaRPr lang="en-US" altLang="ja-JP" sz="2400" dirty="0"/>
          </a:p>
        </p:txBody>
      </p:sp>
      <p:sp>
        <p:nvSpPr>
          <p:cNvPr id="12" name="正方形/長方形 11"/>
          <p:cNvSpPr/>
          <p:nvPr/>
        </p:nvSpPr>
        <p:spPr>
          <a:xfrm>
            <a:off x="6233823" y="4553917"/>
            <a:ext cx="1692448" cy="136815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 smtClean="0"/>
              <a:t>描画可能</a:t>
            </a:r>
            <a:r>
              <a:rPr lang="ja-JP" altLang="en-US" dirty="0"/>
              <a:t>か</a:t>
            </a:r>
            <a:r>
              <a:rPr lang="ja-JP" altLang="en-US" dirty="0" smtClean="0"/>
              <a:t>の判定</a:t>
            </a:r>
            <a:endParaRPr kumimoji="1" lang="ja-JP" altLang="en-US" dirty="0"/>
          </a:p>
        </p:txBody>
      </p:sp>
      <p:sp>
        <p:nvSpPr>
          <p:cNvPr id="4" name="正方形/長方形 3"/>
          <p:cNvSpPr/>
          <p:nvPr/>
        </p:nvSpPr>
        <p:spPr>
          <a:xfrm>
            <a:off x="7884368" y="2422745"/>
            <a:ext cx="792088" cy="54006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5" name="円/楕円 4"/>
          <p:cNvSpPr/>
          <p:nvPr/>
        </p:nvSpPr>
        <p:spPr>
          <a:xfrm>
            <a:off x="6372200" y="2133476"/>
            <a:ext cx="1037084" cy="10795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6" name="円/楕円 5"/>
          <p:cNvSpPr/>
          <p:nvPr/>
        </p:nvSpPr>
        <p:spPr>
          <a:xfrm>
            <a:off x="6876256" y="2647056"/>
            <a:ext cx="45719" cy="45719"/>
          </a:xfrm>
          <a:prstGeom prst="ellipse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cxnSp>
        <p:nvCxnSpPr>
          <p:cNvPr id="8" name="直線コネクタ 7"/>
          <p:cNvCxnSpPr>
            <a:stCxn id="6" idx="6"/>
            <a:endCxn id="5" idx="6"/>
          </p:cNvCxnSpPr>
          <p:nvPr/>
        </p:nvCxnSpPr>
        <p:spPr>
          <a:xfrm>
            <a:off x="6921975" y="2669916"/>
            <a:ext cx="487309" cy="331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正方形/長方形 8"/>
          <p:cNvSpPr/>
          <p:nvPr/>
        </p:nvSpPr>
        <p:spPr>
          <a:xfrm>
            <a:off x="6984329" y="2323443"/>
            <a:ext cx="36260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ja-JP" dirty="0"/>
              <a:t>r</a:t>
            </a:r>
            <a:r>
              <a:rPr lang="en-US" altLang="ja-JP" baseline="-25000" dirty="0"/>
              <a:t>A</a:t>
            </a:r>
            <a:endParaRPr lang="ja-JP" altLang="en-US" dirty="0"/>
          </a:p>
        </p:txBody>
      </p:sp>
      <p:sp>
        <p:nvSpPr>
          <p:cNvPr id="10" name="正方形/長方形 9"/>
          <p:cNvSpPr/>
          <p:nvPr/>
        </p:nvSpPr>
        <p:spPr>
          <a:xfrm>
            <a:off x="8064648" y="1985345"/>
            <a:ext cx="43152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ja-JP" dirty="0"/>
              <a:t>U</a:t>
            </a:r>
            <a:r>
              <a:rPr lang="en-US" altLang="ja-JP" baseline="-25000" dirty="0"/>
              <a:t>w</a:t>
            </a:r>
            <a:endParaRPr lang="ja-JP" altLang="en-US" dirty="0"/>
          </a:p>
        </p:txBody>
      </p:sp>
      <p:sp>
        <p:nvSpPr>
          <p:cNvPr id="11" name="正方形/長方形 10"/>
          <p:cNvSpPr/>
          <p:nvPr/>
        </p:nvSpPr>
        <p:spPr>
          <a:xfrm>
            <a:off x="7475282" y="2488560"/>
            <a:ext cx="4090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ja-JP" dirty="0"/>
              <a:t>U</a:t>
            </a:r>
            <a:r>
              <a:rPr lang="en-US" altLang="ja-JP" baseline="-25000" dirty="0"/>
              <a:t>h</a:t>
            </a:r>
            <a:endParaRPr lang="ja-JP" altLang="en-US" dirty="0"/>
          </a:p>
        </p:txBody>
      </p:sp>
      <p:sp>
        <p:nvSpPr>
          <p:cNvPr id="13" name="円/楕円 12"/>
          <p:cNvSpPr/>
          <p:nvPr/>
        </p:nvSpPr>
        <p:spPr>
          <a:xfrm>
            <a:off x="6250767" y="4831454"/>
            <a:ext cx="1037084" cy="107950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4" name="円/楕円 13"/>
          <p:cNvSpPr/>
          <p:nvPr/>
        </p:nvSpPr>
        <p:spPr>
          <a:xfrm>
            <a:off x="6760738" y="4561383"/>
            <a:ext cx="1165533" cy="122937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5" name="正方形/長方形 14"/>
          <p:cNvSpPr/>
          <p:nvPr/>
        </p:nvSpPr>
        <p:spPr>
          <a:xfrm>
            <a:off x="6706558" y="5099580"/>
            <a:ext cx="65114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ja-JP" sz="1600" dirty="0"/>
              <a:t>A</a:t>
            </a:r>
            <a:r>
              <a:rPr lang="ja-JP" altLang="en-US" sz="1600" dirty="0"/>
              <a:t>∩</a:t>
            </a:r>
            <a:r>
              <a:rPr lang="en-US" altLang="ja-JP" sz="1600" dirty="0"/>
              <a:t>B</a:t>
            </a:r>
            <a:endParaRPr lang="ja-JP" altLang="en-US" sz="1600" dirty="0"/>
          </a:p>
        </p:txBody>
      </p:sp>
      <p:sp>
        <p:nvSpPr>
          <p:cNvPr id="16" name="テキスト ボックス 15"/>
          <p:cNvSpPr txBox="1"/>
          <p:nvPr/>
        </p:nvSpPr>
        <p:spPr>
          <a:xfrm>
            <a:off x="5868144" y="6001543"/>
            <a:ext cx="239104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ja-JP" sz="1400" dirty="0" smtClean="0"/>
              <a:t>A</a:t>
            </a:r>
            <a:r>
              <a:rPr kumimoji="1" lang="ja-JP" altLang="en-US" sz="1400" dirty="0" smtClean="0"/>
              <a:t>∩</a:t>
            </a:r>
            <a:r>
              <a:rPr kumimoji="1" lang="en-US" altLang="ja-JP" sz="1400" dirty="0" smtClean="0"/>
              <a:t>B</a:t>
            </a:r>
            <a:r>
              <a:rPr kumimoji="1" lang="ja-JP" altLang="en-US" sz="1400" dirty="0" smtClean="0"/>
              <a:t>の面積が最小の配置</a:t>
            </a:r>
            <a:endParaRPr kumimoji="1" lang="ja-JP" altLang="en-US" sz="1400" dirty="0"/>
          </a:p>
        </p:txBody>
      </p:sp>
      <p:sp>
        <p:nvSpPr>
          <p:cNvPr id="17" name="日付プレースホルダー 1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kumimoji="1" lang="en-US" altLang="ja-JP" smtClean="0"/>
              <a:t>2013/11/10</a:t>
            </a:r>
            <a:endParaRPr kumimoji="1" lang="ja-JP" altLang="en-US"/>
          </a:p>
        </p:txBody>
      </p:sp>
      <p:sp>
        <p:nvSpPr>
          <p:cNvPr id="18" name="フッター プレースホルダー 1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ja-JP" smtClean="0"/>
              <a:t>JAG Asia Regional Practice Contest 2013</a:t>
            </a:r>
            <a:endParaRPr kumimoji="1" lang="ja-JP" altLang="en-US"/>
          </a:p>
        </p:txBody>
      </p:sp>
      <p:sp>
        <p:nvSpPr>
          <p:cNvPr id="19" name="スライド番号プレースホルダー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C54935-F1AD-454E-8B90-6D4E905F6E5E}" type="slidenum">
              <a:rPr kumimoji="1" lang="ja-JP" altLang="en-US" smtClean="0"/>
              <a:t>4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4809411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altLang="ja-JP" sz="2000" dirty="0"/>
              <a:t>(A</a:t>
            </a:r>
            <a:r>
              <a:rPr lang="ja-JP" altLang="en-US" sz="2000" dirty="0"/>
              <a:t>∩</a:t>
            </a:r>
            <a:r>
              <a:rPr lang="en-US" altLang="ja-JP" sz="2000" dirty="0"/>
              <a:t>B</a:t>
            </a:r>
            <a:r>
              <a:rPr lang="ja-JP" altLang="en-US" sz="2000" dirty="0"/>
              <a:t>の面積</a:t>
            </a:r>
            <a:r>
              <a:rPr lang="en-US" altLang="ja-JP" sz="2000" dirty="0" smtClean="0"/>
              <a:t>)= </a:t>
            </a:r>
            <a:r>
              <a:rPr lang="en-US" altLang="ja-JP" sz="2000" dirty="0"/>
              <a:t>(</a:t>
            </a:r>
            <a:r>
              <a:rPr lang="ja-JP" altLang="en-US" sz="2000" dirty="0" smtClean="0"/>
              <a:t>扇形</a:t>
            </a:r>
            <a:r>
              <a:rPr lang="en-US" altLang="ja-JP" sz="2000" dirty="0"/>
              <a:t>O</a:t>
            </a:r>
            <a:r>
              <a:rPr lang="en-US" altLang="ja-JP" sz="2000" baseline="-25000" dirty="0"/>
              <a:t>A</a:t>
            </a:r>
            <a:r>
              <a:rPr lang="en-US" altLang="ja-JP" sz="2000" dirty="0" smtClean="0"/>
              <a:t>PQ</a:t>
            </a:r>
            <a:r>
              <a:rPr lang="ja-JP" altLang="en-US" sz="2000" dirty="0" smtClean="0"/>
              <a:t>と</a:t>
            </a:r>
            <a:r>
              <a:rPr lang="en-US" altLang="ja-JP" sz="2000" dirty="0" smtClean="0"/>
              <a:t>O</a:t>
            </a:r>
            <a:r>
              <a:rPr lang="en-US" altLang="ja-JP" sz="2000" baseline="-25000" dirty="0" smtClean="0"/>
              <a:t>B</a:t>
            </a:r>
            <a:r>
              <a:rPr lang="en-US" altLang="ja-JP" sz="2000" dirty="0" smtClean="0"/>
              <a:t>PQ</a:t>
            </a:r>
            <a:r>
              <a:rPr lang="ja-JP" altLang="en-US" sz="2000" dirty="0"/>
              <a:t>の面積</a:t>
            </a:r>
            <a:r>
              <a:rPr lang="en-US" altLang="ja-JP" sz="2000" dirty="0"/>
              <a:t>)</a:t>
            </a:r>
            <a:r>
              <a:rPr lang="ja-JP" altLang="en-US" sz="2000" dirty="0"/>
              <a:t> </a:t>
            </a:r>
            <a:r>
              <a:rPr lang="en-US" altLang="ja-JP" sz="2000" dirty="0"/>
              <a:t>– (</a:t>
            </a:r>
            <a:r>
              <a:rPr lang="ja-JP" altLang="en-US" sz="2000" dirty="0"/>
              <a:t>四角形</a:t>
            </a:r>
            <a:r>
              <a:rPr lang="en-US" altLang="ja-JP" sz="2000" dirty="0"/>
              <a:t>O</a:t>
            </a:r>
            <a:r>
              <a:rPr lang="en-US" altLang="ja-JP" sz="2000" baseline="-25000" dirty="0"/>
              <a:t>A</a:t>
            </a:r>
            <a:r>
              <a:rPr lang="en-US" altLang="ja-JP" sz="2000" dirty="0"/>
              <a:t>PO</a:t>
            </a:r>
            <a:r>
              <a:rPr lang="en-US" altLang="ja-JP" sz="2000" baseline="-25000" dirty="0"/>
              <a:t>B</a:t>
            </a:r>
            <a:r>
              <a:rPr lang="en-US" altLang="ja-JP" sz="2000" dirty="0"/>
              <a:t>Q</a:t>
            </a:r>
            <a:r>
              <a:rPr lang="ja-JP" altLang="en-US" sz="2000" dirty="0"/>
              <a:t>の面積</a:t>
            </a:r>
            <a:r>
              <a:rPr lang="en-US" altLang="ja-JP" sz="2000" dirty="0" smtClean="0"/>
              <a:t>)</a:t>
            </a:r>
          </a:p>
          <a:p>
            <a:pPr lvl="1"/>
            <a:r>
              <a:rPr lang="ja-JP" altLang="en-US" sz="1800" dirty="0" smtClean="0"/>
              <a:t>円が交わるならどのような位置関係でも成立</a:t>
            </a:r>
            <a:endParaRPr lang="en-US" altLang="ja-JP" sz="1800" dirty="0" smtClean="0"/>
          </a:p>
          <a:p>
            <a:pPr lvl="1"/>
            <a:endParaRPr lang="en-US" altLang="ja-JP" sz="1800" dirty="0" smtClean="0"/>
          </a:p>
          <a:p>
            <a:pPr lvl="1"/>
            <a:endParaRPr lang="en-US" altLang="ja-JP" sz="1800" dirty="0" smtClean="0"/>
          </a:p>
          <a:p>
            <a:r>
              <a:rPr lang="en-US" altLang="ja-JP" sz="2000" dirty="0" smtClean="0"/>
              <a:t>(</a:t>
            </a:r>
            <a:r>
              <a:rPr lang="ja-JP" altLang="en-US" sz="2000" dirty="0" smtClean="0"/>
              <a:t>扇形</a:t>
            </a:r>
            <a:r>
              <a:rPr lang="en-US" altLang="ja-JP" sz="2000" dirty="0" smtClean="0"/>
              <a:t>O</a:t>
            </a:r>
            <a:r>
              <a:rPr lang="en-US" altLang="ja-JP" sz="2000" baseline="-25000" dirty="0" smtClean="0"/>
              <a:t>A</a:t>
            </a:r>
            <a:r>
              <a:rPr lang="en-US" altLang="ja-JP" sz="2000" dirty="0" smtClean="0"/>
              <a:t>PQ</a:t>
            </a:r>
            <a:r>
              <a:rPr lang="ja-JP" altLang="en-US" sz="2000" dirty="0" smtClean="0"/>
              <a:t>の面積</a:t>
            </a:r>
            <a:r>
              <a:rPr lang="en-US" altLang="ja-JP" sz="2000" dirty="0" smtClean="0"/>
              <a:t>) = πr</a:t>
            </a:r>
            <a:r>
              <a:rPr lang="en-US" altLang="ja-JP" sz="2000" baseline="-25000" dirty="0"/>
              <a:t>A</a:t>
            </a:r>
            <a:r>
              <a:rPr lang="en-US" altLang="ja-JP" sz="2000" baseline="30000" dirty="0" smtClean="0"/>
              <a:t>2</a:t>
            </a:r>
            <a:r>
              <a:rPr lang="en-US" altLang="ja-JP" sz="2000" dirty="0" smtClean="0"/>
              <a:t> * 2θ</a:t>
            </a:r>
            <a:r>
              <a:rPr lang="en-US" altLang="ja-JP" sz="2000" baseline="-25000" dirty="0" smtClean="0"/>
              <a:t>A</a:t>
            </a:r>
            <a:r>
              <a:rPr lang="en-US" altLang="ja-JP" sz="2000" dirty="0" smtClean="0"/>
              <a:t>/2π = r</a:t>
            </a:r>
            <a:r>
              <a:rPr lang="en-US" altLang="ja-JP" sz="2000" baseline="-25000" dirty="0" smtClean="0"/>
              <a:t>A</a:t>
            </a:r>
            <a:r>
              <a:rPr lang="en-US" altLang="ja-JP" sz="2000" baseline="30000" dirty="0" smtClean="0"/>
              <a:t>2</a:t>
            </a:r>
            <a:r>
              <a:rPr lang="en-US" altLang="ja-JP" sz="2000" dirty="0" smtClean="0"/>
              <a:t>θ</a:t>
            </a:r>
            <a:r>
              <a:rPr lang="en-US" altLang="ja-JP" sz="2000" baseline="-25000" dirty="0"/>
              <a:t>A</a:t>
            </a:r>
            <a:endParaRPr lang="en-US" altLang="ja-JP" sz="2000" dirty="0" smtClean="0"/>
          </a:p>
          <a:p>
            <a:pPr lvl="1"/>
            <a:r>
              <a:rPr lang="ja-JP" altLang="en-US" sz="1800" dirty="0" smtClean="0"/>
              <a:t>余弦定理で</a:t>
            </a:r>
            <a:r>
              <a:rPr lang="en-US" altLang="ja-JP" sz="1800" dirty="0" smtClean="0"/>
              <a:t>cos</a:t>
            </a:r>
            <a:r>
              <a:rPr lang="en-US" altLang="ja-JP" sz="1800" dirty="0"/>
              <a:t> </a:t>
            </a:r>
            <a:r>
              <a:rPr lang="en-US" altLang="ja-JP" sz="1800" dirty="0" smtClean="0"/>
              <a:t>θ</a:t>
            </a:r>
            <a:r>
              <a:rPr lang="en-US" altLang="ja-JP" sz="1800" baseline="-25000" dirty="0"/>
              <a:t>A</a:t>
            </a:r>
            <a:r>
              <a:rPr lang="ja-JP" altLang="en-US" sz="1800" dirty="0" smtClean="0"/>
              <a:t>が求まる</a:t>
            </a:r>
            <a:endParaRPr lang="en-US" altLang="ja-JP" sz="1800" dirty="0" smtClean="0"/>
          </a:p>
          <a:p>
            <a:pPr lvl="1"/>
            <a:endParaRPr lang="en-US" altLang="ja-JP" sz="1800" dirty="0" smtClean="0"/>
          </a:p>
          <a:p>
            <a:pPr lvl="1"/>
            <a:endParaRPr lang="en-US" altLang="ja-JP" sz="1800" dirty="0" smtClean="0"/>
          </a:p>
          <a:p>
            <a:r>
              <a:rPr lang="en-US" altLang="ja-JP" sz="2000" dirty="0" smtClean="0"/>
              <a:t>(</a:t>
            </a:r>
            <a:r>
              <a:rPr lang="ja-JP" altLang="en-US" sz="2000" dirty="0"/>
              <a:t>四角形</a:t>
            </a:r>
            <a:r>
              <a:rPr lang="en-US" altLang="ja-JP" sz="2000" dirty="0"/>
              <a:t>O</a:t>
            </a:r>
            <a:r>
              <a:rPr lang="en-US" altLang="ja-JP" sz="2000" baseline="-25000" dirty="0"/>
              <a:t>A</a:t>
            </a:r>
            <a:r>
              <a:rPr lang="en-US" altLang="ja-JP" sz="2000" dirty="0"/>
              <a:t>PO</a:t>
            </a:r>
            <a:r>
              <a:rPr lang="en-US" altLang="ja-JP" sz="2000" baseline="-25000" dirty="0"/>
              <a:t>B</a:t>
            </a:r>
            <a:r>
              <a:rPr lang="en-US" altLang="ja-JP" sz="2000" dirty="0"/>
              <a:t>Q</a:t>
            </a:r>
            <a:r>
              <a:rPr lang="ja-JP" altLang="en-US" sz="2000" dirty="0"/>
              <a:t>の面積</a:t>
            </a:r>
            <a:r>
              <a:rPr lang="en-US" altLang="ja-JP" sz="2000" dirty="0" smtClean="0"/>
              <a:t>) = 2 * (</a:t>
            </a:r>
            <a:r>
              <a:rPr lang="ja-JP" altLang="en-US" sz="2000" dirty="0" smtClean="0"/>
              <a:t>三角形</a:t>
            </a:r>
            <a:r>
              <a:rPr lang="en-US" altLang="ja-JP" sz="2000" dirty="0" smtClean="0"/>
              <a:t>O</a:t>
            </a:r>
            <a:r>
              <a:rPr lang="en-US" altLang="ja-JP" sz="2000" baseline="-25000" dirty="0" smtClean="0"/>
              <a:t>A</a:t>
            </a:r>
            <a:r>
              <a:rPr lang="en-US" altLang="ja-JP" sz="2000" dirty="0" smtClean="0"/>
              <a:t>PO</a:t>
            </a:r>
            <a:r>
              <a:rPr lang="en-US" altLang="ja-JP" sz="2000" baseline="-25000" dirty="0" smtClean="0"/>
              <a:t>B</a:t>
            </a:r>
            <a:r>
              <a:rPr lang="ja-JP" altLang="en-US" sz="2000" dirty="0" smtClean="0"/>
              <a:t>の面積</a:t>
            </a:r>
            <a:r>
              <a:rPr lang="en-US" altLang="ja-JP" sz="2000" dirty="0" smtClean="0"/>
              <a:t>)</a:t>
            </a:r>
          </a:p>
          <a:p>
            <a:pPr lvl="1"/>
            <a:r>
              <a:rPr lang="ja-JP" altLang="en-US" sz="1800" dirty="0" smtClean="0"/>
              <a:t>各辺の長さを用いてヘロンの公式で求まる</a:t>
            </a:r>
            <a:endParaRPr lang="en-US" altLang="ja-JP" sz="1800" dirty="0" smtClean="0"/>
          </a:p>
        </p:txBody>
      </p:sp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 dirty="0" smtClean="0"/>
              <a:t>A</a:t>
            </a:r>
            <a:r>
              <a:rPr lang="ja-JP" altLang="en-US" dirty="0" smtClean="0"/>
              <a:t>∩</a:t>
            </a:r>
            <a:r>
              <a:rPr lang="en-US" altLang="ja-JP" dirty="0" smtClean="0"/>
              <a:t>B</a:t>
            </a:r>
            <a:r>
              <a:rPr lang="ja-JP" altLang="en-US" dirty="0" smtClean="0"/>
              <a:t>の面積の求め方</a:t>
            </a:r>
            <a:endParaRPr kumimoji="1" lang="ja-JP" altLang="en-US" dirty="0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kumimoji="1" lang="en-US" altLang="ja-JP" smtClean="0"/>
              <a:t>2013/11/10</a:t>
            </a:r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ja-JP" smtClean="0"/>
              <a:t>JAG Asia Regional Practice Contest 2013</a:t>
            </a:r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C54935-F1AD-454E-8B90-6D4E905F6E5E}" type="slidenum">
              <a:rPr kumimoji="1" lang="ja-JP" altLang="en-US" smtClean="0"/>
              <a:t>5</a:t>
            </a:fld>
            <a:endParaRPr kumimoji="1" lang="ja-JP" altLang="en-US"/>
          </a:p>
        </p:txBody>
      </p:sp>
      <p:sp>
        <p:nvSpPr>
          <p:cNvPr id="7" name="正方形/長方形 6"/>
          <p:cNvSpPr/>
          <p:nvPr/>
        </p:nvSpPr>
        <p:spPr>
          <a:xfrm>
            <a:off x="6003634" y="2198843"/>
            <a:ext cx="3024336" cy="2016224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8" name="円/楕円 7"/>
          <p:cNvSpPr/>
          <p:nvPr/>
        </p:nvSpPr>
        <p:spPr>
          <a:xfrm>
            <a:off x="7235896" y="2371008"/>
            <a:ext cx="1735735" cy="1689397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dirty="0" smtClean="0"/>
              <a:t>\</a:t>
            </a:r>
            <a:endParaRPr kumimoji="1" lang="ja-JP" altLang="en-US" dirty="0"/>
          </a:p>
        </p:txBody>
      </p:sp>
      <p:sp>
        <p:nvSpPr>
          <p:cNvPr id="9" name="円/楕円 8"/>
          <p:cNvSpPr/>
          <p:nvPr/>
        </p:nvSpPr>
        <p:spPr>
          <a:xfrm>
            <a:off x="6156176" y="2419033"/>
            <a:ext cx="1525573" cy="1586031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0" name="円/楕円 9"/>
          <p:cNvSpPr/>
          <p:nvPr/>
        </p:nvSpPr>
        <p:spPr>
          <a:xfrm>
            <a:off x="6893113" y="3212144"/>
            <a:ext cx="45719" cy="45719"/>
          </a:xfrm>
          <a:prstGeom prst="ellipse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1" name="円/楕円 10"/>
          <p:cNvSpPr/>
          <p:nvPr/>
        </p:nvSpPr>
        <p:spPr>
          <a:xfrm>
            <a:off x="8092772" y="3208785"/>
            <a:ext cx="45719" cy="45719"/>
          </a:xfrm>
          <a:prstGeom prst="ellipse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cxnSp>
        <p:nvCxnSpPr>
          <p:cNvPr id="13" name="直線コネクタ 12"/>
          <p:cNvCxnSpPr>
            <a:stCxn id="10" idx="6"/>
            <a:endCxn id="11" idx="2"/>
          </p:cNvCxnSpPr>
          <p:nvPr/>
        </p:nvCxnSpPr>
        <p:spPr>
          <a:xfrm flipV="1">
            <a:off x="6938832" y="3231645"/>
            <a:ext cx="1153940" cy="335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線コネクタ 13"/>
          <p:cNvCxnSpPr>
            <a:stCxn id="9" idx="7"/>
            <a:endCxn id="11" idx="1"/>
          </p:cNvCxnSpPr>
          <p:nvPr/>
        </p:nvCxnSpPr>
        <p:spPr>
          <a:xfrm>
            <a:off x="7458334" y="2651302"/>
            <a:ext cx="641133" cy="56417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直線コネクタ 16"/>
          <p:cNvCxnSpPr>
            <a:stCxn id="9" idx="7"/>
            <a:endCxn id="10" idx="7"/>
          </p:cNvCxnSpPr>
          <p:nvPr/>
        </p:nvCxnSpPr>
        <p:spPr>
          <a:xfrm flipH="1">
            <a:off x="6932137" y="2651302"/>
            <a:ext cx="526197" cy="56753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直線コネクタ 20"/>
          <p:cNvCxnSpPr>
            <a:stCxn id="9" idx="5"/>
            <a:endCxn id="11" idx="3"/>
          </p:cNvCxnSpPr>
          <p:nvPr/>
        </p:nvCxnSpPr>
        <p:spPr>
          <a:xfrm flipV="1">
            <a:off x="7458334" y="3247809"/>
            <a:ext cx="641133" cy="52498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線コネクタ 23"/>
          <p:cNvCxnSpPr>
            <a:stCxn id="9" idx="5"/>
            <a:endCxn id="10" idx="5"/>
          </p:cNvCxnSpPr>
          <p:nvPr/>
        </p:nvCxnSpPr>
        <p:spPr>
          <a:xfrm flipH="1" flipV="1">
            <a:off x="6932137" y="3251168"/>
            <a:ext cx="526197" cy="52162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正方形/長方形 31"/>
          <p:cNvSpPr/>
          <p:nvPr/>
        </p:nvSpPr>
        <p:spPr>
          <a:xfrm>
            <a:off x="6492876" y="2971629"/>
            <a:ext cx="4459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ja-JP" dirty="0"/>
              <a:t>O</a:t>
            </a:r>
            <a:r>
              <a:rPr lang="en-US" altLang="ja-JP" baseline="-25000" dirty="0"/>
              <a:t>A</a:t>
            </a:r>
            <a:endParaRPr lang="ja-JP" altLang="en-US" dirty="0"/>
          </a:p>
        </p:txBody>
      </p:sp>
      <p:sp>
        <p:nvSpPr>
          <p:cNvPr id="33" name="正方形/長方形 32"/>
          <p:cNvSpPr/>
          <p:nvPr/>
        </p:nvSpPr>
        <p:spPr>
          <a:xfrm>
            <a:off x="8065858" y="2971629"/>
            <a:ext cx="4459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ja-JP" dirty="0" smtClean="0"/>
              <a:t>O</a:t>
            </a:r>
            <a:r>
              <a:rPr lang="en-US" altLang="ja-JP" baseline="-25000" dirty="0" smtClean="0"/>
              <a:t>B</a:t>
            </a:r>
            <a:endParaRPr lang="ja-JP" altLang="en-US" dirty="0"/>
          </a:p>
        </p:txBody>
      </p:sp>
      <p:sp>
        <p:nvSpPr>
          <p:cNvPr id="34" name="正方形/長方形 33"/>
          <p:cNvSpPr/>
          <p:nvPr/>
        </p:nvSpPr>
        <p:spPr>
          <a:xfrm>
            <a:off x="7328836" y="2281970"/>
            <a:ext cx="32733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ja-JP" dirty="0" smtClean="0"/>
              <a:t>P</a:t>
            </a:r>
            <a:endParaRPr lang="ja-JP" altLang="en-US" dirty="0"/>
          </a:p>
        </p:txBody>
      </p:sp>
      <p:sp>
        <p:nvSpPr>
          <p:cNvPr id="35" name="正方形/長方形 34"/>
          <p:cNvSpPr/>
          <p:nvPr/>
        </p:nvSpPr>
        <p:spPr>
          <a:xfrm>
            <a:off x="7237180" y="3784497"/>
            <a:ext cx="34817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ja-JP" dirty="0" smtClean="0"/>
              <a:t>Q</a:t>
            </a:r>
            <a:endParaRPr lang="ja-JP" altLang="en-US" dirty="0"/>
          </a:p>
        </p:txBody>
      </p:sp>
      <p:sp>
        <p:nvSpPr>
          <p:cNvPr id="59" name="正方形/長方形 58"/>
          <p:cNvSpPr/>
          <p:nvPr/>
        </p:nvSpPr>
        <p:spPr>
          <a:xfrm>
            <a:off x="6927068" y="2995285"/>
            <a:ext cx="40427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ja-JP" sz="1200" dirty="0" smtClean="0"/>
              <a:t>θ</a:t>
            </a:r>
            <a:r>
              <a:rPr lang="en-US" altLang="ja-JP" sz="1200" baseline="-25000" dirty="0" smtClean="0"/>
              <a:t>A</a:t>
            </a:r>
            <a:endParaRPr lang="ja-JP" altLang="en-US" sz="1200" dirty="0"/>
          </a:p>
        </p:txBody>
      </p:sp>
    </p:spTree>
    <p:extLst>
      <p:ext uri="{BB962C8B-B14F-4D97-AF65-F5344CB8AC3E}">
        <p14:creationId xmlns:p14="http://schemas.microsoft.com/office/powerpoint/2010/main" val="38821867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 smtClean="0"/>
              <a:t>円の描画位置の決定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304800" y="1196752"/>
            <a:ext cx="8686800" cy="5661248"/>
          </a:xfrm>
        </p:spPr>
        <p:txBody>
          <a:bodyPr>
            <a:normAutofit fontScale="85000" lnSpcReduction="20000"/>
          </a:bodyPr>
          <a:lstStyle/>
          <a:p>
            <a:r>
              <a:rPr kumimoji="1" lang="ja-JP" altLang="en-US" dirty="0" smtClean="0"/>
              <a:t>二分探索で円の位置を決める</a:t>
            </a:r>
            <a:endParaRPr kumimoji="1" lang="en-US" altLang="ja-JP" dirty="0" smtClean="0"/>
          </a:p>
          <a:p>
            <a:endParaRPr lang="en-US" altLang="ja-JP" dirty="0" smtClean="0"/>
          </a:p>
          <a:p>
            <a:endParaRPr kumimoji="1" lang="en-US" altLang="ja-JP" dirty="0" smtClean="0"/>
          </a:p>
          <a:p>
            <a:endParaRPr lang="en-US" altLang="ja-JP" dirty="0" smtClean="0"/>
          </a:p>
          <a:p>
            <a:endParaRPr lang="en-US" altLang="ja-JP" dirty="0"/>
          </a:p>
          <a:p>
            <a:endParaRPr lang="en-US" altLang="ja-JP" dirty="0" smtClean="0"/>
          </a:p>
          <a:p>
            <a:endParaRPr lang="en-US" altLang="ja-JP" dirty="0"/>
          </a:p>
          <a:p>
            <a:endParaRPr lang="en-US" altLang="ja-JP" dirty="0" smtClean="0"/>
          </a:p>
          <a:p>
            <a:endParaRPr lang="en-US" altLang="ja-JP" dirty="0"/>
          </a:p>
          <a:p>
            <a:endParaRPr lang="en-US" altLang="ja-JP" dirty="0" smtClean="0"/>
          </a:p>
          <a:p>
            <a:endParaRPr lang="en-US" altLang="ja-JP" dirty="0" smtClean="0"/>
          </a:p>
          <a:p>
            <a:endParaRPr lang="en-US" altLang="ja-JP" dirty="0" smtClean="0"/>
          </a:p>
          <a:p>
            <a:r>
              <a:rPr lang="en-US" altLang="ja-JP" dirty="0" smtClean="0"/>
              <a:t>O </a:t>
            </a:r>
            <a:r>
              <a:rPr lang="en-US" altLang="ja-JP" dirty="0"/>
              <a:t>(lg (U</a:t>
            </a:r>
            <a:r>
              <a:rPr lang="en-US" altLang="ja-JP" baseline="-25000" dirty="0"/>
              <a:t>w</a:t>
            </a:r>
            <a:r>
              <a:rPr lang="en-US" altLang="ja-JP" dirty="0"/>
              <a:t>U</a:t>
            </a:r>
            <a:r>
              <a:rPr lang="en-US" altLang="ja-JP" baseline="-25000" dirty="0"/>
              <a:t>h</a:t>
            </a:r>
            <a:r>
              <a:rPr lang="en-US" altLang="ja-JP" dirty="0"/>
              <a:t> / </a:t>
            </a:r>
            <a:r>
              <a:rPr lang="ja-JP" altLang="en-US" dirty="0"/>
              <a:t>許容誤差</a:t>
            </a:r>
            <a:r>
              <a:rPr lang="en-US" altLang="ja-JP" dirty="0" smtClean="0"/>
              <a:t>))</a:t>
            </a:r>
            <a:endParaRPr lang="en-US" altLang="ja-JP" dirty="0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kumimoji="1" lang="en-US" altLang="ja-JP" smtClean="0"/>
              <a:t>2013/11/10</a:t>
            </a:r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ja-JP" smtClean="0"/>
              <a:t>JAG Asia Regional Practice Contest 2013</a:t>
            </a:r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C54935-F1AD-454E-8B90-6D4E905F6E5E}" type="slidenum">
              <a:rPr kumimoji="1" lang="ja-JP" altLang="en-US" smtClean="0"/>
              <a:t>6</a:t>
            </a:fld>
            <a:endParaRPr kumimoji="1" lang="ja-JP" altLang="en-US"/>
          </a:p>
        </p:txBody>
      </p:sp>
      <p:sp>
        <p:nvSpPr>
          <p:cNvPr id="8" name="正方形/長方形 7"/>
          <p:cNvSpPr/>
          <p:nvPr/>
        </p:nvSpPr>
        <p:spPr>
          <a:xfrm>
            <a:off x="971600" y="1628800"/>
            <a:ext cx="6372200" cy="4247317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>
              <a:lnSpc>
                <a:spcPts val="2700"/>
              </a:lnSpc>
            </a:pPr>
            <a:r>
              <a:rPr lang="en-US" altLang="ja-JP" sz="2000" dirty="0"/>
              <a:t>assert (</a:t>
            </a:r>
            <a:r>
              <a:rPr lang="en-US" altLang="ja-JP" sz="2000" dirty="0" err="1" smtClean="0"/>
              <a:t>r</a:t>
            </a:r>
            <a:r>
              <a:rPr lang="en-US" altLang="ja-JP" sz="2000" baseline="-25000" dirty="0" err="1" smtClean="0"/>
              <a:t>A</a:t>
            </a:r>
            <a:r>
              <a:rPr lang="en-US" altLang="ja-JP" sz="2000" baseline="-25000" dirty="0" smtClean="0"/>
              <a:t> </a:t>
            </a:r>
            <a:r>
              <a:rPr lang="en-US" altLang="ja-JP" sz="2000" dirty="0" smtClean="0"/>
              <a:t>&gt;= </a:t>
            </a:r>
            <a:r>
              <a:rPr lang="en-US" altLang="ja-JP" sz="2000" dirty="0" err="1" smtClean="0"/>
              <a:t>r</a:t>
            </a:r>
            <a:r>
              <a:rPr lang="en-US" altLang="ja-JP" sz="2000" baseline="-25000" dirty="0" err="1"/>
              <a:t>B</a:t>
            </a:r>
            <a:r>
              <a:rPr lang="en-US" altLang="ja-JP" sz="2000" dirty="0" smtClean="0"/>
              <a:t>);</a:t>
            </a:r>
            <a:endParaRPr lang="en-US" altLang="ja-JP" sz="2000" dirty="0" smtClean="0"/>
          </a:p>
          <a:p>
            <a:pPr>
              <a:lnSpc>
                <a:spcPts val="2700"/>
              </a:lnSpc>
            </a:pPr>
            <a:r>
              <a:rPr lang="en-US" altLang="ja-JP" sz="2000" dirty="0" smtClean="0"/>
              <a:t>LO </a:t>
            </a:r>
            <a:r>
              <a:rPr lang="en-US" altLang="ja-JP" sz="2000" dirty="0"/>
              <a:t>= Circle(r</a:t>
            </a:r>
            <a:r>
              <a:rPr lang="en-US" altLang="ja-JP" sz="2000" baseline="-25000" dirty="0"/>
              <a:t>A</a:t>
            </a:r>
            <a:r>
              <a:rPr lang="en-US" altLang="ja-JP" sz="2000" dirty="0"/>
              <a:t>, r</a:t>
            </a:r>
            <a:r>
              <a:rPr lang="en-US" altLang="ja-JP" sz="2000" baseline="-25000" dirty="0"/>
              <a:t>A</a:t>
            </a:r>
            <a:r>
              <a:rPr lang="en-US" altLang="ja-JP" sz="2000" dirty="0"/>
              <a:t>, r</a:t>
            </a:r>
            <a:r>
              <a:rPr lang="en-US" altLang="ja-JP" sz="2000" baseline="-25000" dirty="0"/>
              <a:t>A</a:t>
            </a:r>
            <a:r>
              <a:rPr lang="en-US" altLang="ja-JP" sz="2000" dirty="0"/>
              <a:t>);</a:t>
            </a:r>
          </a:p>
          <a:p>
            <a:pPr>
              <a:lnSpc>
                <a:spcPts val="2700"/>
              </a:lnSpc>
            </a:pPr>
            <a:r>
              <a:rPr lang="en-US" altLang="ja-JP" sz="2000" dirty="0" smtClean="0"/>
              <a:t>HI </a:t>
            </a:r>
            <a:r>
              <a:rPr lang="en-US" altLang="ja-JP" sz="2000" dirty="0"/>
              <a:t>= Circle(U</a:t>
            </a:r>
            <a:r>
              <a:rPr lang="en-US" altLang="ja-JP" sz="2000" baseline="-25000" dirty="0"/>
              <a:t>w</a:t>
            </a:r>
            <a:r>
              <a:rPr lang="en-US" altLang="ja-JP" sz="2000" dirty="0"/>
              <a:t>-r</a:t>
            </a:r>
            <a:r>
              <a:rPr lang="en-US" altLang="ja-JP" sz="2000" baseline="-25000" dirty="0"/>
              <a:t>B</a:t>
            </a:r>
            <a:r>
              <a:rPr lang="en-US" altLang="ja-JP" sz="2000" dirty="0"/>
              <a:t>, U</a:t>
            </a:r>
            <a:r>
              <a:rPr lang="en-US" altLang="ja-JP" sz="2000" baseline="-25000" dirty="0"/>
              <a:t>h</a:t>
            </a:r>
            <a:r>
              <a:rPr lang="en-US" altLang="ja-JP" sz="2000" dirty="0"/>
              <a:t>-r</a:t>
            </a:r>
            <a:r>
              <a:rPr lang="en-US" altLang="ja-JP" sz="2000" baseline="-25000" dirty="0"/>
              <a:t>B</a:t>
            </a:r>
            <a:r>
              <a:rPr lang="en-US" altLang="ja-JP" sz="2000" dirty="0"/>
              <a:t>, r</a:t>
            </a:r>
            <a:r>
              <a:rPr lang="en-US" altLang="ja-JP" sz="2000" baseline="-25000" dirty="0"/>
              <a:t>B</a:t>
            </a:r>
            <a:r>
              <a:rPr lang="en-US" altLang="ja-JP" sz="2000" dirty="0"/>
              <a:t>);</a:t>
            </a:r>
          </a:p>
          <a:p>
            <a:pPr>
              <a:lnSpc>
                <a:spcPts val="2700"/>
              </a:lnSpc>
            </a:pPr>
            <a:r>
              <a:rPr lang="en-US" altLang="ja-JP" sz="2000" dirty="0" smtClean="0"/>
              <a:t>while </a:t>
            </a:r>
            <a:r>
              <a:rPr lang="en-US" altLang="ja-JP" sz="2000" dirty="0"/>
              <a:t>( neq((LO</a:t>
            </a:r>
            <a:r>
              <a:rPr lang="ja-JP" altLang="en-US" sz="2000" dirty="0"/>
              <a:t>∩</a:t>
            </a:r>
            <a:r>
              <a:rPr lang="en-US" altLang="ja-JP" sz="2000" dirty="0"/>
              <a:t>HI</a:t>
            </a:r>
            <a:r>
              <a:rPr lang="ja-JP" altLang="en-US" sz="2000" dirty="0"/>
              <a:t>の面積</a:t>
            </a:r>
            <a:r>
              <a:rPr lang="en-US" altLang="ja-JP" sz="2000" dirty="0"/>
              <a:t>), |A</a:t>
            </a:r>
            <a:r>
              <a:rPr lang="ja-JP" altLang="en-US" sz="2000" dirty="0"/>
              <a:t>∩</a:t>
            </a:r>
            <a:r>
              <a:rPr lang="en-US" altLang="ja-JP" sz="2000" dirty="0"/>
              <a:t>B|) ) {</a:t>
            </a:r>
          </a:p>
          <a:p>
            <a:pPr>
              <a:lnSpc>
                <a:spcPts val="2700"/>
              </a:lnSpc>
            </a:pPr>
            <a:r>
              <a:rPr lang="en-US" altLang="ja-JP" sz="2000" dirty="0" smtClean="0"/>
              <a:t>  </a:t>
            </a:r>
            <a:r>
              <a:rPr lang="en-US" altLang="ja-JP" sz="2000" dirty="0"/>
              <a:t>MI = Circle((x</a:t>
            </a:r>
            <a:r>
              <a:rPr lang="en-US" altLang="ja-JP" sz="2000" baseline="-25000" dirty="0"/>
              <a:t>LO</a:t>
            </a:r>
            <a:r>
              <a:rPr lang="en-US" altLang="ja-JP" sz="2000" dirty="0"/>
              <a:t> + x</a:t>
            </a:r>
            <a:r>
              <a:rPr lang="en-US" altLang="ja-JP" sz="2000" baseline="-25000" dirty="0"/>
              <a:t>HI</a:t>
            </a:r>
            <a:r>
              <a:rPr lang="en-US" altLang="ja-JP" sz="2000" dirty="0"/>
              <a:t>)/2, (y</a:t>
            </a:r>
            <a:r>
              <a:rPr lang="en-US" altLang="ja-JP" sz="2000" baseline="-25000" dirty="0"/>
              <a:t>LO</a:t>
            </a:r>
            <a:r>
              <a:rPr lang="en-US" altLang="ja-JP" sz="2000" dirty="0"/>
              <a:t> + y</a:t>
            </a:r>
            <a:r>
              <a:rPr lang="en-US" altLang="ja-JP" sz="2000" baseline="-25000" dirty="0"/>
              <a:t>HI</a:t>
            </a:r>
            <a:r>
              <a:rPr lang="en-US" altLang="ja-JP" sz="2000" dirty="0"/>
              <a:t>)/2, r</a:t>
            </a:r>
            <a:r>
              <a:rPr lang="en-US" altLang="ja-JP" sz="2000" baseline="-25000" dirty="0"/>
              <a:t>HI</a:t>
            </a:r>
            <a:r>
              <a:rPr lang="en-US" altLang="ja-JP" sz="2000" dirty="0"/>
              <a:t>);</a:t>
            </a:r>
          </a:p>
          <a:p>
            <a:pPr>
              <a:lnSpc>
                <a:spcPts val="2700"/>
              </a:lnSpc>
            </a:pPr>
            <a:r>
              <a:rPr lang="en-US" altLang="ja-JP" sz="2000" dirty="0" smtClean="0"/>
              <a:t>  </a:t>
            </a:r>
            <a:r>
              <a:rPr lang="en-US" altLang="ja-JP" sz="2000" dirty="0"/>
              <a:t>if ((LO</a:t>
            </a:r>
            <a:r>
              <a:rPr lang="ja-JP" altLang="en-US" sz="2000" dirty="0"/>
              <a:t>∩</a:t>
            </a:r>
            <a:r>
              <a:rPr lang="en-US" altLang="ja-JP" sz="2000" dirty="0"/>
              <a:t>HI</a:t>
            </a:r>
            <a:r>
              <a:rPr lang="ja-JP" altLang="en-US" sz="2000" dirty="0"/>
              <a:t>の面積</a:t>
            </a:r>
            <a:r>
              <a:rPr lang="en-US" altLang="ja-JP" sz="2000" dirty="0"/>
              <a:t>)</a:t>
            </a:r>
            <a:r>
              <a:rPr lang="ja-JP" altLang="en-US" sz="2000" dirty="0"/>
              <a:t> </a:t>
            </a:r>
            <a:r>
              <a:rPr lang="en-US" altLang="ja-JP" sz="2000" dirty="0"/>
              <a:t>&lt; |A</a:t>
            </a:r>
            <a:r>
              <a:rPr lang="ja-JP" altLang="en-US" sz="2000" dirty="0"/>
              <a:t>∩</a:t>
            </a:r>
            <a:r>
              <a:rPr lang="en-US" altLang="ja-JP" sz="2000" dirty="0"/>
              <a:t>B|)</a:t>
            </a:r>
          </a:p>
          <a:p>
            <a:pPr>
              <a:lnSpc>
                <a:spcPts val="2700"/>
              </a:lnSpc>
            </a:pPr>
            <a:r>
              <a:rPr lang="en-US" altLang="ja-JP" sz="2000" dirty="0" smtClean="0"/>
              <a:t>    </a:t>
            </a:r>
            <a:r>
              <a:rPr lang="en-US" altLang="ja-JP" sz="2000" dirty="0"/>
              <a:t>HI = MI;</a:t>
            </a:r>
          </a:p>
          <a:p>
            <a:pPr>
              <a:lnSpc>
                <a:spcPts val="2700"/>
              </a:lnSpc>
            </a:pPr>
            <a:r>
              <a:rPr lang="en-US" altLang="ja-JP" sz="2000" dirty="0" smtClean="0"/>
              <a:t>  </a:t>
            </a:r>
            <a:r>
              <a:rPr lang="en-US" altLang="ja-JP" sz="2000" dirty="0"/>
              <a:t>else</a:t>
            </a:r>
          </a:p>
          <a:p>
            <a:pPr>
              <a:lnSpc>
                <a:spcPts val="2700"/>
              </a:lnSpc>
            </a:pPr>
            <a:r>
              <a:rPr lang="en-US" altLang="ja-JP" sz="2000" dirty="0" smtClean="0"/>
              <a:t>    </a:t>
            </a:r>
            <a:r>
              <a:rPr lang="en-US" altLang="ja-JP" sz="2000" dirty="0"/>
              <a:t>LO = MI;</a:t>
            </a:r>
            <a:endParaRPr lang="en-US" altLang="ja-JP" sz="2000" baseline="-25000" dirty="0"/>
          </a:p>
          <a:p>
            <a:pPr>
              <a:lnSpc>
                <a:spcPts val="2700"/>
              </a:lnSpc>
            </a:pPr>
            <a:r>
              <a:rPr lang="en-US" altLang="ja-JP" sz="2000" dirty="0" smtClean="0"/>
              <a:t>}</a:t>
            </a:r>
          </a:p>
          <a:p>
            <a:pPr>
              <a:lnSpc>
                <a:spcPts val="2700"/>
              </a:lnSpc>
            </a:pPr>
            <a:r>
              <a:rPr lang="en-US" altLang="ja-JP" sz="2000" dirty="0" smtClean="0"/>
              <a:t>A </a:t>
            </a:r>
            <a:r>
              <a:rPr lang="en-US" altLang="ja-JP" sz="2000" dirty="0"/>
              <a:t>= Circle(</a:t>
            </a:r>
            <a:r>
              <a:rPr lang="en-US" altLang="ja-JP" sz="2000" dirty="0" err="1"/>
              <a:t>r</a:t>
            </a:r>
            <a:r>
              <a:rPr lang="en-US" altLang="ja-JP" sz="2000" baseline="-25000" dirty="0" err="1"/>
              <a:t>A</a:t>
            </a:r>
            <a:r>
              <a:rPr lang="en-US" altLang="ja-JP" sz="2000" dirty="0"/>
              <a:t>, </a:t>
            </a:r>
            <a:r>
              <a:rPr lang="en-US" altLang="ja-JP" sz="2000" dirty="0" err="1"/>
              <a:t>r</a:t>
            </a:r>
            <a:r>
              <a:rPr lang="en-US" altLang="ja-JP" sz="2000" baseline="-25000" dirty="0" err="1"/>
              <a:t>A</a:t>
            </a:r>
            <a:r>
              <a:rPr lang="en-US" altLang="ja-JP" sz="2000" dirty="0"/>
              <a:t>, </a:t>
            </a:r>
            <a:r>
              <a:rPr lang="en-US" altLang="ja-JP" sz="2000" dirty="0" err="1"/>
              <a:t>r</a:t>
            </a:r>
            <a:r>
              <a:rPr lang="en-US" altLang="ja-JP" sz="2000" baseline="-25000" dirty="0" err="1"/>
              <a:t>A</a:t>
            </a:r>
            <a:r>
              <a:rPr lang="en-US" altLang="ja-JP" sz="2000" dirty="0" smtClean="0"/>
              <a:t>);</a:t>
            </a:r>
          </a:p>
          <a:p>
            <a:pPr>
              <a:lnSpc>
                <a:spcPts val="2700"/>
              </a:lnSpc>
            </a:pPr>
            <a:r>
              <a:rPr lang="en-US" altLang="ja-JP" sz="2000" dirty="0" smtClean="0"/>
              <a:t>B </a:t>
            </a:r>
            <a:r>
              <a:rPr lang="en-US" altLang="ja-JP" sz="2000" dirty="0"/>
              <a:t>= </a:t>
            </a:r>
            <a:r>
              <a:rPr lang="en-US" altLang="ja-JP" sz="2000" dirty="0" smtClean="0"/>
              <a:t>Circle(</a:t>
            </a:r>
            <a:r>
              <a:rPr lang="en-US" altLang="ja-JP" sz="2000" dirty="0" err="1" smtClean="0"/>
              <a:t>r</a:t>
            </a:r>
            <a:r>
              <a:rPr lang="en-US" altLang="ja-JP" sz="2000" baseline="-25000" dirty="0" err="1" smtClean="0"/>
              <a:t>HI</a:t>
            </a:r>
            <a:r>
              <a:rPr lang="en-US" altLang="ja-JP" sz="2000" dirty="0" smtClean="0"/>
              <a:t>, </a:t>
            </a:r>
            <a:r>
              <a:rPr lang="en-US" altLang="ja-JP" sz="2000" dirty="0" err="1" smtClean="0"/>
              <a:t>r</a:t>
            </a:r>
            <a:r>
              <a:rPr lang="en-US" altLang="ja-JP" sz="2000" baseline="-25000" dirty="0" err="1" smtClean="0"/>
              <a:t>HI</a:t>
            </a:r>
            <a:r>
              <a:rPr lang="en-US" altLang="ja-JP" sz="2000" dirty="0" smtClean="0"/>
              <a:t>, </a:t>
            </a:r>
            <a:r>
              <a:rPr lang="en-US" altLang="ja-JP" sz="2000" dirty="0" err="1" smtClean="0"/>
              <a:t>r</a:t>
            </a:r>
            <a:r>
              <a:rPr lang="en-US" altLang="ja-JP" sz="2000" baseline="-25000" dirty="0" err="1" smtClean="0"/>
              <a:t>HI</a:t>
            </a:r>
            <a:r>
              <a:rPr lang="en-US" altLang="ja-JP" sz="2000" dirty="0" smtClean="0"/>
              <a:t>);</a:t>
            </a:r>
            <a:endParaRPr lang="en-US" altLang="ja-JP" sz="2000" dirty="0"/>
          </a:p>
        </p:txBody>
      </p:sp>
    </p:spTree>
    <p:extLst>
      <p:ext uri="{BB962C8B-B14F-4D97-AF65-F5344CB8AC3E}">
        <p14:creationId xmlns:p14="http://schemas.microsoft.com/office/powerpoint/2010/main" val="33067757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 smtClean="0"/>
              <a:t>ジャッジ</a:t>
            </a:r>
            <a:r>
              <a:rPr lang="ja-JP" altLang="en-US" dirty="0"/>
              <a:t>解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en-US" altLang="ja-JP" dirty="0" smtClean="0"/>
              <a:t>C++  103</a:t>
            </a:r>
            <a:r>
              <a:rPr kumimoji="1" lang="ja-JP" altLang="en-US" dirty="0" smtClean="0"/>
              <a:t>行</a:t>
            </a:r>
            <a:r>
              <a:rPr kumimoji="1" lang="en-US" altLang="ja-JP" dirty="0" smtClean="0"/>
              <a:t> (hos)</a:t>
            </a:r>
          </a:p>
          <a:p>
            <a:r>
              <a:rPr lang="en-US" altLang="ja-JP" dirty="0" smtClean="0"/>
              <a:t>C++  83</a:t>
            </a:r>
            <a:r>
              <a:rPr lang="ja-JP" altLang="en-US" dirty="0" smtClean="0"/>
              <a:t>行 </a:t>
            </a:r>
            <a:r>
              <a:rPr lang="en-US" altLang="ja-JP" dirty="0" smtClean="0"/>
              <a:t>(fura2)</a:t>
            </a:r>
            <a:endParaRPr kumimoji="1" lang="en-US" altLang="ja-JP" dirty="0" smtClean="0"/>
          </a:p>
          <a:p>
            <a:r>
              <a:rPr lang="en-US" altLang="ja-JP" dirty="0" smtClean="0"/>
              <a:t>Java 122</a:t>
            </a:r>
            <a:r>
              <a:rPr lang="ja-JP" altLang="en-US" dirty="0" smtClean="0"/>
              <a:t>行 </a:t>
            </a:r>
            <a:r>
              <a:rPr lang="en-US" altLang="ja-JP" dirty="0" smtClean="0"/>
              <a:t>(kioa)</a:t>
            </a:r>
            <a:endParaRPr kumimoji="1" lang="ja-JP" altLang="en-US" dirty="0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kumimoji="1" lang="en-US" altLang="ja-JP" smtClean="0"/>
              <a:t>2013/11/10</a:t>
            </a:r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ja-JP" smtClean="0"/>
              <a:t>JAG Asia Regional Practice Contest 2013</a:t>
            </a:r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C54935-F1AD-454E-8B90-6D4E905F6E5E}" type="slidenum">
              <a:rPr kumimoji="1" lang="ja-JP" altLang="en-US" smtClean="0"/>
              <a:t>7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2163648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結果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en-US" altLang="ja-JP" smtClean="0"/>
              <a:t>Accept </a:t>
            </a:r>
            <a:r>
              <a:rPr kumimoji="1" lang="en-US" altLang="ja-JP" dirty="0" smtClean="0"/>
              <a:t>/ Submit</a:t>
            </a:r>
          </a:p>
          <a:p>
            <a:pPr lvl="1"/>
            <a:r>
              <a:rPr kumimoji="1" lang="en-US" altLang="ja-JP" dirty="0" smtClean="0"/>
              <a:t> 15 / 154</a:t>
            </a:r>
          </a:p>
          <a:p>
            <a:pPr lvl="1"/>
            <a:endParaRPr lang="en-US" altLang="ja-JP" dirty="0"/>
          </a:p>
          <a:p>
            <a:r>
              <a:rPr lang="en-US" altLang="ja-JP" dirty="0"/>
              <a:t>First Acceptance:</a:t>
            </a:r>
          </a:p>
          <a:p>
            <a:pPr lvl="1"/>
            <a:r>
              <a:rPr lang="en-US" altLang="ja-JP" dirty="0"/>
              <a:t>42</a:t>
            </a:r>
            <a:r>
              <a:rPr lang="ja-JP" altLang="en-US" dirty="0"/>
              <a:t>分 </a:t>
            </a:r>
            <a:r>
              <a:rPr lang="en-US" altLang="ja-JP" dirty="0"/>
              <a:t>(kriii</a:t>
            </a:r>
            <a:r>
              <a:rPr lang="ja-JP" altLang="en-US" dirty="0" err="1"/>
              <a:t>さん</a:t>
            </a:r>
            <a:r>
              <a:rPr lang="en-US" altLang="ja-JP" dirty="0"/>
              <a:t>)</a:t>
            </a:r>
          </a:p>
          <a:p>
            <a:pPr lvl="1"/>
            <a:endParaRPr kumimoji="1" lang="en-US" altLang="ja-JP" dirty="0" smtClean="0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kumimoji="1" lang="en-US" altLang="ja-JP" smtClean="0"/>
              <a:t>2013/11/10</a:t>
            </a:r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ja-JP" smtClean="0"/>
              <a:t>JAG Asia Regional Practice Contest 2013</a:t>
            </a:r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C54935-F1AD-454E-8B90-6D4E905F6E5E}" type="slidenum">
              <a:rPr kumimoji="1" lang="ja-JP" altLang="en-US" smtClean="0"/>
              <a:t>8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5043317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トラベル">
  <a:themeElements>
    <a:clrScheme name="トラベル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トラベル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トラベル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​​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1178</TotalTime>
  <Words>544</Words>
  <Application>Microsoft Office PowerPoint</Application>
  <PresentationFormat>画面に合わせる (4:3)</PresentationFormat>
  <Paragraphs>112</Paragraphs>
  <Slides>8</Slides>
  <Notes>1</Notes>
  <HiddenSlides>0</HiddenSlides>
  <MMClips>0</MMClips>
  <ScaleCrop>false</ScaleCrop>
  <HeadingPairs>
    <vt:vector size="4" baseType="variant">
      <vt:variant>
        <vt:lpstr>テーマ</vt:lpstr>
      </vt:variant>
      <vt:variant>
        <vt:i4>1</vt:i4>
      </vt:variant>
      <vt:variant>
        <vt:lpstr>スライド タイトル</vt:lpstr>
      </vt:variant>
      <vt:variant>
        <vt:i4>8</vt:i4>
      </vt:variant>
    </vt:vector>
  </HeadingPairs>
  <TitlesOfParts>
    <vt:vector size="9" baseType="lpstr">
      <vt:lpstr>トラベル</vt:lpstr>
      <vt:lpstr>H: Venn Diagram</vt:lpstr>
      <vt:lpstr>問題</vt:lpstr>
      <vt:lpstr>解法</vt:lpstr>
      <vt:lpstr>描画可能かの判定</vt:lpstr>
      <vt:lpstr>A∩Bの面積の求め方</vt:lpstr>
      <vt:lpstr>円の描画位置の決定</vt:lpstr>
      <vt:lpstr>ジャッジ解</vt:lpstr>
      <vt:lpstr>結果</vt:lpstr>
    </vt:vector>
  </TitlesOfParts>
  <Company>MouseComputer PC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Venn Diagram</dc:title>
  <dc:creator>kioa</dc:creator>
  <cp:lastModifiedBy>kioa</cp:lastModifiedBy>
  <cp:revision>349</cp:revision>
  <dcterms:created xsi:type="dcterms:W3CDTF">2013-11-09T11:44:42Z</dcterms:created>
  <dcterms:modified xsi:type="dcterms:W3CDTF">2013-11-11T06:56:12Z</dcterms:modified>
</cp:coreProperties>
</file>