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8" r:id="rId6"/>
    <p:sldId id="260" r:id="rId7"/>
    <p:sldId id="262" r:id="rId8"/>
    <p:sldId id="265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595DC-7B07-47D3-BA14-B694429C33E3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83A41-4412-42CC-A131-817BE34760D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3701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83A41-4412-42CC-A131-817BE34760DF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2440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 cap="none" baseline="0"/>
            </a:lvl1pPr>
          </a:lstStyle>
          <a:p>
            <a:r>
              <a:rPr kumimoji="0" lang="ja-JP" altLang="en-US" dirty="0" smtClean="0"/>
              <a:t>マスター タイトルの書式設定</a:t>
            </a:r>
            <a:endParaRPr kumimoji="0" lang="en-US" dirty="0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8" name="日付プレースホルダー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17" name="フッター プレースホルダー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正方形/長方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コネクタ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コネクタ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コネクタ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コネクタ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コネクタ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コネクタ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正方形/長方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円/楕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円/楕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円/楕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円/楕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円/楕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スライド番号プレースホルダー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8" name="コンテンツ プレースホルダー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コネクタ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コネクタ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コネクタ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コネクタ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コネクタ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正方形/長方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円/楕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円/楕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円/楕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円/楕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円/楕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コネクタ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コンテンツ プレースホルダー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ー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4" name="テキスト プレースホルダー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コネクタ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正方形/長方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コネクタ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円/楕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コンテンツ プレースホルダー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1" name="日付プレースホルダー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3" name="フッター プレースホルダー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円/楕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正方形/長方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コネクタ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コネクタ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コネクタ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付プレースホルダー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18" name="スライド番号プレースホルダー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1" name="フッター プレースホルダー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コネクタ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C9108C1-1B4C-4426-86D4-F928D53FD095}" type="datetimeFigureOut">
              <a:rPr kumimoji="1" lang="ja-JP" altLang="en-US" smtClean="0"/>
              <a:t>2013/9/25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正方形/長方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コネクタ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円/楕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C29DA02-615E-4DA2-A39D-9D4CEC4115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1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1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1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1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267744" y="1916832"/>
            <a:ext cx="6172200" cy="1894362"/>
          </a:xfrm>
        </p:spPr>
        <p:txBody>
          <a:bodyPr>
            <a:normAutofit/>
          </a:bodyPr>
          <a:lstStyle/>
          <a:p>
            <a:r>
              <a:rPr lang="en-US" altLang="ja-JP" sz="3200" dirty="0" smtClean="0"/>
              <a:t>Problem</a:t>
            </a:r>
            <a:r>
              <a:rPr lang="ja-JP" altLang="en-US" sz="3200" dirty="0"/>
              <a:t>　</a:t>
            </a:r>
            <a:r>
              <a:rPr lang="en-US" altLang="ja-JP" sz="3200" dirty="0" smtClean="0"/>
              <a:t>C</a:t>
            </a:r>
            <a:r>
              <a:rPr lang="en-US" altLang="ja-JP" sz="4400" dirty="0"/>
              <a:t/>
            </a:r>
            <a:br>
              <a:rPr lang="en-US" altLang="ja-JP" sz="4400" dirty="0"/>
            </a:br>
            <a:r>
              <a:rPr kumimoji="1" lang="en-US" altLang="ja-JP" sz="4400" dirty="0" smtClean="0"/>
              <a:t>Apples</a:t>
            </a:r>
            <a:endParaRPr kumimoji="1" lang="ja-JP" altLang="en-US" sz="44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286000" y="4869160"/>
            <a:ext cx="6172200" cy="1505762"/>
          </a:xfrm>
        </p:spPr>
        <p:txBody>
          <a:bodyPr/>
          <a:lstStyle/>
          <a:p>
            <a:r>
              <a:rPr lang="ja-JP" altLang="en-US" dirty="0" smtClean="0"/>
              <a:t>問題：</a:t>
            </a:r>
            <a:r>
              <a:rPr lang="en-US" altLang="ja-JP" dirty="0" smtClean="0"/>
              <a:t>The </a:t>
            </a:r>
            <a:r>
              <a:rPr lang="en-US" altLang="ja-JP" dirty="0" err="1"/>
              <a:t>hik</a:t>
            </a:r>
            <a:r>
              <a:rPr lang="en-US" altLang="ja-JP" dirty="0"/>
              <a:t> </a:t>
            </a:r>
            <a:r>
              <a:rPr lang="en-US" altLang="ja-JP" dirty="0" smtClean="0"/>
              <a:t>Revolutions</a:t>
            </a:r>
          </a:p>
          <a:p>
            <a:r>
              <a:rPr lang="ja-JP" altLang="en-US" dirty="0" smtClean="0"/>
              <a:t>解説：田村（</a:t>
            </a:r>
            <a:r>
              <a:rPr lang="en-US" altLang="ja-JP" dirty="0" smtClean="0"/>
              <a:t>sune2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2640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個の点が等速直線運動する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初期</a:t>
            </a:r>
            <a:r>
              <a:rPr lang="ja-JP" altLang="en-US" dirty="0" smtClean="0"/>
              <a:t>位置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xi,yi</a:t>
            </a:r>
            <a:r>
              <a:rPr lang="en-US" altLang="ja-JP" dirty="0" smtClean="0"/>
              <a:t>)</a:t>
            </a:r>
          </a:p>
          <a:p>
            <a:pPr lvl="1"/>
            <a:r>
              <a:rPr kumimoji="1" lang="ja-JP" altLang="en-US" dirty="0" smtClean="0"/>
              <a:t>速度</a:t>
            </a:r>
            <a:r>
              <a:rPr kumimoji="1" lang="en-US" altLang="ja-JP" dirty="0" smtClean="0"/>
              <a:t>(</a:t>
            </a:r>
            <a:r>
              <a:rPr kumimoji="1" lang="en-US" altLang="ja-JP" dirty="0" err="1" smtClean="0"/>
              <a:t>ui,vi</a:t>
            </a:r>
            <a:r>
              <a:rPr kumimoji="1" lang="en-US" altLang="ja-JP" dirty="0" smtClean="0"/>
              <a:t>)</a:t>
            </a:r>
          </a:p>
          <a:p>
            <a:r>
              <a:rPr lang="en-US" altLang="ja-JP" dirty="0" smtClean="0"/>
              <a:t>t&gt;=0</a:t>
            </a:r>
            <a:r>
              <a:rPr lang="ja-JP" altLang="en-US" dirty="0" smtClean="0"/>
              <a:t>の任意の時刻，任意の直線を選んで，直線を引く</a:t>
            </a:r>
            <a:endParaRPr lang="en-US" altLang="ja-JP" dirty="0" smtClean="0"/>
          </a:p>
          <a:p>
            <a:r>
              <a:rPr kumimoji="1" lang="ja-JP" altLang="en-US" dirty="0"/>
              <a:t>最適な</a:t>
            </a:r>
            <a:r>
              <a:rPr kumimoji="1" lang="ja-JP" altLang="en-US" dirty="0" smtClean="0"/>
              <a:t>時刻，直線を選んだときの，直線上の最大値を求めよ</a:t>
            </a:r>
            <a:endParaRPr kumimoji="1" lang="en-US" altLang="ja-JP" dirty="0" smtClean="0"/>
          </a:p>
          <a:p>
            <a:r>
              <a:rPr lang="en-US" altLang="ja-JP" dirty="0"/>
              <a:t>N&lt;=200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21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69160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N=1</a:t>
            </a:r>
            <a:r>
              <a:rPr lang="ja-JP" altLang="en-US" dirty="0"/>
              <a:t>の</a:t>
            </a:r>
            <a:r>
              <a:rPr lang="ja-JP" altLang="en-US" dirty="0" smtClean="0"/>
              <a:t>場合答えは</a:t>
            </a:r>
            <a:r>
              <a:rPr lang="en-US" altLang="ja-JP" dirty="0" smtClean="0"/>
              <a:t>1, N=2</a:t>
            </a:r>
            <a:r>
              <a:rPr lang="ja-JP" altLang="en-US" dirty="0" smtClean="0"/>
              <a:t>の場合答えは</a:t>
            </a:r>
            <a:r>
              <a:rPr lang="en-US" altLang="ja-JP" dirty="0" smtClean="0"/>
              <a:t>2</a:t>
            </a:r>
          </a:p>
          <a:p>
            <a:r>
              <a:rPr kumimoji="1" lang="ja-JP" altLang="en-US" dirty="0" smtClean="0"/>
              <a:t>以降</a:t>
            </a:r>
            <a:r>
              <a:rPr kumimoji="1" lang="en-US" altLang="ja-JP" dirty="0" smtClean="0"/>
              <a:t>N&gt;=3</a:t>
            </a:r>
            <a:r>
              <a:rPr kumimoji="1" lang="ja-JP" altLang="en-US" dirty="0" smtClean="0"/>
              <a:t>の場合を考える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点が全く動くかないときは？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解となるような直線には２点は乗っている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２点</a:t>
            </a:r>
            <a:r>
              <a:rPr lang="ja-JP" altLang="en-US" dirty="0" smtClean="0"/>
              <a:t>を</a:t>
            </a:r>
            <a:r>
              <a:rPr lang="ja-JP" altLang="en-US" dirty="0"/>
              <a:t>通るような直線をすべて</a:t>
            </a:r>
            <a:r>
              <a:rPr lang="ja-JP" altLang="en-US" dirty="0" smtClean="0"/>
              <a:t>試す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２点を決めて，全ての点について直線に乗っているか調べるので，</a:t>
            </a:r>
            <a:r>
              <a:rPr kumimoji="1" lang="en-US" altLang="ja-JP" dirty="0" smtClean="0"/>
              <a:t>O(N^3)</a:t>
            </a:r>
          </a:p>
          <a:p>
            <a:pPr lvl="1"/>
            <a:endParaRPr kumimoji="1" lang="en-US" altLang="ja-JP" dirty="0" smtClean="0"/>
          </a:p>
          <a:p>
            <a:r>
              <a:rPr lang="ja-JP" altLang="en-US" dirty="0"/>
              <a:t>点</a:t>
            </a:r>
            <a:r>
              <a:rPr lang="ja-JP" altLang="en-US" dirty="0" smtClean="0"/>
              <a:t>が動くときは２点を決めても，２点が一直線上に乗るよう</a:t>
            </a:r>
            <a:r>
              <a:rPr lang="ja-JP" altLang="en-US" dirty="0" smtClean="0"/>
              <a:t>な時刻は</a:t>
            </a:r>
            <a:r>
              <a:rPr lang="ja-JP" altLang="en-US" dirty="0" smtClean="0"/>
              <a:t>無限に存在</a:t>
            </a:r>
            <a:endParaRPr lang="en-US" altLang="ja-JP" dirty="0"/>
          </a:p>
          <a:p>
            <a:r>
              <a:rPr kumimoji="1" lang="ja-JP" altLang="en-US" dirty="0" smtClean="0"/>
              <a:t>３点を決めると，３点が一直線上に</a:t>
            </a:r>
            <a:r>
              <a:rPr kumimoji="1" lang="ja-JP" altLang="en-US" dirty="0" smtClean="0"/>
              <a:t>乗る時刻は</a:t>
            </a:r>
            <a:r>
              <a:rPr kumimoji="1" lang="ja-JP" altLang="en-US" dirty="0" smtClean="0"/>
              <a:t>限られる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0301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二次方程式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r>
              <a:rPr kumimoji="1" lang="ja-JP" altLang="en-US" dirty="0" smtClean="0"/>
              <a:t>３点を選んだとき，３点が一直線上に</a:t>
            </a:r>
            <a:r>
              <a:rPr kumimoji="1" lang="ja-JP" altLang="en-US" dirty="0" smtClean="0"/>
              <a:t>並ぶ時刻</a:t>
            </a:r>
            <a:r>
              <a:rPr kumimoji="1" lang="en-US" altLang="ja-JP" dirty="0" smtClean="0"/>
              <a:t>t</a:t>
            </a:r>
            <a:r>
              <a:rPr kumimoji="1" lang="ja-JP" altLang="en-US" dirty="0" smtClean="0"/>
              <a:t>を求める</a:t>
            </a:r>
            <a:endParaRPr kumimoji="1" lang="en-US" altLang="ja-JP" dirty="0" smtClean="0"/>
          </a:p>
          <a:p>
            <a:r>
              <a:rPr lang="ja-JP" altLang="en-US" dirty="0"/>
              <a:t>１点</a:t>
            </a:r>
            <a:r>
              <a:rPr lang="ja-JP" altLang="en-US" dirty="0" smtClean="0"/>
              <a:t>を原点に固定したときの，残りの２点を以下とする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初期</a:t>
            </a:r>
            <a:r>
              <a:rPr kumimoji="1" lang="ja-JP" altLang="en-US" dirty="0" smtClean="0"/>
              <a:t>位置</a:t>
            </a:r>
            <a:r>
              <a:rPr kumimoji="1" lang="en-US" altLang="ja-JP" dirty="0" smtClean="0"/>
              <a:t>p1,p2</a:t>
            </a:r>
          </a:p>
          <a:p>
            <a:pPr lvl="1"/>
            <a:r>
              <a:rPr lang="ja-JP" altLang="en-US" dirty="0" smtClean="0"/>
              <a:t>速度</a:t>
            </a:r>
            <a:r>
              <a:rPr lang="en-US" altLang="ja-JP" dirty="0" smtClean="0"/>
              <a:t>v1,v2</a:t>
            </a:r>
          </a:p>
          <a:p>
            <a:r>
              <a:rPr kumimoji="1" lang="en-US" altLang="ja-JP" dirty="0" smtClean="0"/>
              <a:t>p1+v1*t</a:t>
            </a:r>
            <a:r>
              <a:rPr kumimoji="1" lang="ja-JP" altLang="en-US" dirty="0" smtClean="0"/>
              <a:t>と</a:t>
            </a:r>
            <a:r>
              <a:rPr kumimoji="1" lang="en-US" altLang="ja-JP" dirty="0" smtClean="0"/>
              <a:t>p2+v2*t</a:t>
            </a:r>
            <a:r>
              <a:rPr kumimoji="1" lang="ja-JP" altLang="en-US" dirty="0" smtClean="0"/>
              <a:t>が</a:t>
            </a:r>
            <a:r>
              <a:rPr kumimoji="1" lang="en-US" altLang="ja-JP" dirty="0" smtClean="0"/>
              <a:t>y=ax</a:t>
            </a:r>
            <a:r>
              <a:rPr kumimoji="1" lang="ja-JP" altLang="en-US" dirty="0" smtClean="0"/>
              <a:t>上に乗ることから，方程式を立てて整理すると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(v1×v2)t^2 + (p1×v2 – p2×v1)t + p1×p2 = 0</a:t>
            </a:r>
          </a:p>
          <a:p>
            <a:pPr lvl="1"/>
            <a:r>
              <a:rPr kumimoji="1" lang="en-US" altLang="ja-JP" dirty="0" smtClean="0"/>
              <a:t>“×”</a:t>
            </a:r>
            <a:r>
              <a:rPr kumimoji="1" lang="ja-JP" altLang="en-US" dirty="0" smtClean="0"/>
              <a:t>は外積</a:t>
            </a:r>
            <a:endParaRPr kumimoji="1" lang="en-US" altLang="ja-JP" dirty="0" smtClean="0"/>
          </a:p>
          <a:p>
            <a:r>
              <a:rPr lang="ja-JP" altLang="en-US" dirty="0" smtClean="0"/>
              <a:t>この二次方程式を解くことで，</a:t>
            </a:r>
            <a:r>
              <a:rPr lang="en-US" altLang="ja-JP" dirty="0" smtClean="0"/>
              <a:t>t</a:t>
            </a:r>
            <a:r>
              <a:rPr lang="ja-JP" altLang="en-US" dirty="0" smtClean="0"/>
              <a:t>は</a:t>
            </a:r>
            <a:r>
              <a:rPr lang="en-US" altLang="ja-JP" dirty="0" smtClean="0"/>
              <a:t>O(1)</a:t>
            </a:r>
            <a:r>
              <a:rPr lang="ja-JP" altLang="en-US" dirty="0" smtClean="0"/>
              <a:t>で計算可能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2199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考察２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224" cy="4873752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3</a:t>
            </a:r>
            <a:r>
              <a:rPr kumimoji="1" lang="ja-JP" altLang="en-US" dirty="0" smtClean="0"/>
              <a:t>以上の解を達成するよう</a:t>
            </a:r>
            <a:r>
              <a:rPr kumimoji="1" lang="ja-JP" altLang="en-US" dirty="0" smtClean="0"/>
              <a:t>な点集合を</a:t>
            </a:r>
            <a:r>
              <a:rPr lang="en-US" altLang="ja-JP" dirty="0" smtClean="0"/>
              <a:t>A</a:t>
            </a:r>
            <a:r>
              <a:rPr kumimoji="1" lang="ja-JP" altLang="en-US" dirty="0" smtClean="0"/>
              <a:t>とする</a:t>
            </a:r>
            <a:endParaRPr kumimoji="1" lang="en-US" altLang="ja-JP" dirty="0" smtClean="0"/>
          </a:p>
          <a:p>
            <a:r>
              <a:rPr lang="ja-JP" altLang="en-US" dirty="0" smtClean="0"/>
              <a:t>解を達成する時刻において，集合内の全て</a:t>
            </a:r>
            <a:r>
              <a:rPr lang="ja-JP" altLang="en-US" dirty="0"/>
              <a:t>の</a:t>
            </a:r>
            <a:r>
              <a:rPr lang="ja-JP" altLang="en-US" dirty="0" smtClean="0"/>
              <a:t>座標が異なるような</a:t>
            </a:r>
            <a:r>
              <a:rPr lang="en-US" altLang="ja-JP" dirty="0" smtClean="0"/>
              <a:t>A</a:t>
            </a:r>
            <a:r>
              <a:rPr lang="ja-JP" altLang="en-US" dirty="0" smtClean="0"/>
              <a:t>の部分集合のうち，要素数最大なものを</a:t>
            </a:r>
            <a:r>
              <a:rPr lang="en-US" altLang="ja-JP" dirty="0"/>
              <a:t>B</a:t>
            </a:r>
            <a:r>
              <a:rPr lang="ja-JP" altLang="en-US" dirty="0" smtClean="0"/>
              <a:t>とする</a:t>
            </a:r>
            <a:endParaRPr lang="en-US" altLang="ja-JP" dirty="0" smtClean="0"/>
          </a:p>
          <a:p>
            <a:r>
              <a:rPr lang="en-US" altLang="ja-JP" dirty="0" smtClean="0"/>
              <a:t>|B|</a:t>
            </a:r>
            <a:r>
              <a:rPr lang="ja-JP" altLang="en-US" dirty="0" smtClean="0"/>
              <a:t>に応じた</a:t>
            </a:r>
            <a:r>
              <a:rPr lang="ja-JP" altLang="en-US" dirty="0"/>
              <a:t>場合分け</a:t>
            </a:r>
            <a:r>
              <a:rPr lang="ja-JP" altLang="en-US" dirty="0" smtClean="0"/>
              <a:t>を考える</a:t>
            </a:r>
            <a:endParaRPr lang="en-US" altLang="ja-JP" dirty="0"/>
          </a:p>
          <a:p>
            <a:pPr lvl="1"/>
            <a:endParaRPr lang="en-US" altLang="ja-JP" dirty="0" smtClean="0"/>
          </a:p>
          <a:p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a)</a:t>
            </a:r>
            <a:r>
              <a:rPr lang="en-US" altLang="ja-JP" dirty="0" smtClean="0"/>
              <a:t>|B|</a:t>
            </a:r>
            <a:r>
              <a:rPr lang="en-US" altLang="ja-JP" dirty="0" smtClean="0"/>
              <a:t>=1</a:t>
            </a:r>
            <a:endParaRPr lang="en-US" altLang="ja-JP" dirty="0" smtClean="0"/>
          </a:p>
          <a:p>
            <a:pPr lvl="1"/>
            <a:r>
              <a:rPr lang="en-US" altLang="ja-JP" sz="2000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a1)</a:t>
            </a:r>
            <a:r>
              <a:rPr lang="en-US" altLang="ja-JP" sz="2000" dirty="0"/>
              <a:t> B</a:t>
            </a:r>
            <a:r>
              <a:rPr lang="ja-JP" altLang="en-US" sz="2000" dirty="0"/>
              <a:t>内の全て</a:t>
            </a:r>
            <a:r>
              <a:rPr lang="ja-JP" altLang="en-US" sz="2000" dirty="0" smtClean="0"/>
              <a:t>の点が常に一致している</a:t>
            </a:r>
            <a:r>
              <a:rPr lang="ja-JP" altLang="en-US" sz="2000" dirty="0" smtClean="0"/>
              <a:t>場合</a:t>
            </a:r>
            <a:endParaRPr lang="en-US" altLang="ja-JP" sz="2000" dirty="0" smtClean="0"/>
          </a:p>
          <a:p>
            <a:pPr lvl="1"/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a2</a:t>
            </a:r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)</a:t>
            </a:r>
            <a:r>
              <a:rPr lang="en-US" altLang="ja-JP" sz="2000" dirty="0"/>
              <a:t> B</a:t>
            </a:r>
            <a:r>
              <a:rPr lang="ja-JP" altLang="en-US" sz="2000" dirty="0"/>
              <a:t>内の点</a:t>
            </a:r>
            <a:r>
              <a:rPr lang="ja-JP" altLang="en-US" sz="2000" dirty="0" smtClean="0"/>
              <a:t>の</a:t>
            </a:r>
            <a:r>
              <a:rPr lang="ja-JP" altLang="en-US" sz="2000" dirty="0" smtClean="0"/>
              <a:t>ペアで常に一致してはいないものがある場合</a:t>
            </a:r>
            <a:endParaRPr lang="en-US" altLang="ja-JP" sz="2000" dirty="0" smtClean="0"/>
          </a:p>
          <a:p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(b)</a:t>
            </a:r>
            <a:r>
              <a:rPr lang="en-US" altLang="ja-JP" dirty="0" smtClean="0"/>
              <a:t>|B|&gt;=2</a:t>
            </a:r>
            <a:endParaRPr lang="en-US" altLang="ja-JP" dirty="0"/>
          </a:p>
          <a:p>
            <a:pPr lvl="1"/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(b1)</a:t>
            </a:r>
            <a:r>
              <a:rPr lang="en-US" altLang="ja-JP" sz="2000" dirty="0"/>
              <a:t> B</a:t>
            </a:r>
            <a:r>
              <a:rPr lang="ja-JP" altLang="en-US" sz="2000" dirty="0"/>
              <a:t>内の</a:t>
            </a:r>
            <a:r>
              <a:rPr lang="ja-JP" altLang="en-US" sz="2000" dirty="0" smtClean="0"/>
              <a:t>全ての点が常に一直線上に並んでいる場合</a:t>
            </a:r>
            <a:endParaRPr lang="en-US" altLang="ja-JP" sz="2000" dirty="0" smtClean="0"/>
          </a:p>
          <a:p>
            <a:pPr lvl="1"/>
            <a:r>
              <a:rPr lang="en-US" altLang="ja-JP" sz="2000" dirty="0" smtClean="0">
                <a:solidFill>
                  <a:schemeClr val="accent3">
                    <a:lumMod val="75000"/>
                  </a:schemeClr>
                </a:solidFill>
              </a:rPr>
              <a:t>(b2</a:t>
            </a:r>
            <a:r>
              <a:rPr lang="en-US" altLang="ja-JP" sz="2000" dirty="0">
                <a:solidFill>
                  <a:schemeClr val="accent3">
                    <a:lumMod val="75000"/>
                  </a:schemeClr>
                </a:solidFill>
              </a:rPr>
              <a:t>)</a:t>
            </a:r>
            <a:r>
              <a:rPr lang="en-US" altLang="ja-JP" sz="2000" dirty="0"/>
              <a:t> B</a:t>
            </a:r>
            <a:r>
              <a:rPr lang="ja-JP" altLang="en-US" sz="2000" dirty="0"/>
              <a:t>内の</a:t>
            </a:r>
            <a:r>
              <a:rPr lang="en-US" altLang="ja-JP" sz="2000" dirty="0"/>
              <a:t>3</a:t>
            </a:r>
            <a:r>
              <a:rPr lang="ja-JP" altLang="en-US" sz="2000" dirty="0"/>
              <a:t>点で常に一直線上には並んでいないものがある場合</a:t>
            </a:r>
            <a:endParaRPr kumimoji="1" lang="en-US" altLang="ja-JP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endParaRPr kumimoji="1" lang="ja-JP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9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解法１（</a:t>
            </a:r>
            <a:r>
              <a:rPr lang="en-US" altLang="ja-JP" dirty="0" smtClean="0"/>
              <a:t>TLE?)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３点を選ぶ</a:t>
            </a:r>
            <a:endParaRPr kumimoji="1" lang="en-US" altLang="ja-JP" dirty="0" smtClean="0"/>
          </a:p>
          <a:p>
            <a:r>
              <a:rPr lang="ja-JP" altLang="en-US" dirty="0" smtClean="0"/>
              <a:t>３点が一直線上に</a:t>
            </a:r>
            <a:r>
              <a:rPr lang="ja-JP" altLang="en-US" dirty="0" smtClean="0"/>
              <a:t>並ぶ時刻</a:t>
            </a:r>
            <a:r>
              <a:rPr lang="en-US" altLang="ja-JP" dirty="0" smtClean="0"/>
              <a:t>t</a:t>
            </a:r>
            <a:r>
              <a:rPr lang="en-US" altLang="ja-JP" dirty="0" smtClean="0"/>
              <a:t>(&gt;=0)</a:t>
            </a:r>
            <a:r>
              <a:rPr lang="ja-JP" altLang="en-US" dirty="0" smtClean="0"/>
              <a:t>を求める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</a:t>
            </a:r>
            <a:r>
              <a:rPr lang="ja-JP" altLang="en-US" dirty="0" smtClean="0"/>
              <a:t>が有限個のとき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時刻</a:t>
            </a:r>
            <a:r>
              <a:rPr kumimoji="1" lang="en-US" altLang="ja-JP" dirty="0" smtClean="0"/>
              <a:t>t</a:t>
            </a:r>
            <a:r>
              <a:rPr kumimoji="1" lang="ja-JP" altLang="en-US" dirty="0" smtClean="0"/>
              <a:t>においてその直線上にある点の個数を数える</a:t>
            </a:r>
            <a:endParaRPr kumimoji="1" lang="en-US" altLang="ja-JP" dirty="0" smtClean="0"/>
          </a:p>
          <a:p>
            <a:pPr lvl="2"/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b2)</a:t>
            </a:r>
            <a:r>
              <a:rPr lang="ja-JP" altLang="en-US" dirty="0" smtClean="0"/>
              <a:t>に対応</a:t>
            </a:r>
            <a:endParaRPr lang="en-US" altLang="ja-JP" dirty="0" smtClean="0"/>
          </a:p>
          <a:p>
            <a:pPr lvl="2"/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(a2)</a:t>
            </a:r>
            <a:r>
              <a:rPr lang="ja-JP" altLang="en-US" dirty="0" smtClean="0"/>
              <a:t>の一部もカバー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t</a:t>
            </a:r>
            <a:r>
              <a:rPr kumimoji="1" lang="ja-JP" altLang="en-US" dirty="0" smtClean="0"/>
              <a:t>が無限個のとき</a:t>
            </a:r>
            <a:endParaRPr kumimoji="1" lang="en-US" altLang="ja-JP" dirty="0" smtClean="0"/>
          </a:p>
          <a:p>
            <a:pPr lvl="2"/>
            <a:r>
              <a:rPr lang="en-US" altLang="ja-JP" dirty="0" smtClean="0"/>
              <a:t>t=0</a:t>
            </a:r>
            <a:r>
              <a:rPr lang="ja-JP" altLang="en-US" dirty="0"/>
              <a:t>に</a:t>
            </a:r>
            <a:r>
              <a:rPr lang="ja-JP" altLang="en-US" dirty="0" smtClean="0"/>
              <a:t>おいて</a:t>
            </a:r>
            <a:r>
              <a:rPr lang="en-US" altLang="ja-JP" dirty="0" smtClean="0"/>
              <a:t>3</a:t>
            </a:r>
            <a:r>
              <a:rPr lang="ja-JP" altLang="en-US" dirty="0" smtClean="0"/>
              <a:t>点が並ぶ直線上にある点の個数を数える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ただし</a:t>
            </a:r>
            <a:r>
              <a:rPr lang="en-US" altLang="ja-JP" dirty="0" smtClean="0"/>
              <a:t>3</a:t>
            </a:r>
            <a:r>
              <a:rPr lang="ja-JP" altLang="en-US" dirty="0" smtClean="0"/>
              <a:t>点</a:t>
            </a:r>
            <a:r>
              <a:rPr lang="ja-JP" altLang="en-US" dirty="0"/>
              <a:t>が</a:t>
            </a:r>
            <a:r>
              <a:rPr lang="en-US" altLang="ja-JP" dirty="0" smtClean="0"/>
              <a:t>t=0</a:t>
            </a:r>
            <a:r>
              <a:rPr lang="ja-JP" altLang="en-US" dirty="0" smtClean="0"/>
              <a:t>において同一点の場合は適当に直線を引く</a:t>
            </a:r>
            <a:endParaRPr lang="en-US" altLang="ja-JP" dirty="0" smtClean="0"/>
          </a:p>
          <a:p>
            <a:pPr lvl="2"/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(a</a:t>
            </a:r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1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)</a:t>
            </a:r>
            <a:r>
              <a:rPr lang="ja-JP" altLang="en-US" dirty="0" err="1" smtClean="0"/>
              <a:t>，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 (a2)</a:t>
            </a:r>
            <a:r>
              <a:rPr lang="ja-JP" altLang="en-US" dirty="0" smtClean="0"/>
              <a:t>の残り，</a:t>
            </a:r>
            <a:r>
              <a:rPr lang="en-US" altLang="ja-JP" dirty="0" smtClean="0"/>
              <a:t> </a:t>
            </a:r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b1)</a:t>
            </a:r>
            <a:r>
              <a:rPr lang="ja-JP" altLang="en-US" dirty="0" smtClean="0"/>
              <a:t>をカバー</a:t>
            </a:r>
            <a:endParaRPr lang="en-US" altLang="ja-JP" dirty="0"/>
          </a:p>
          <a:p>
            <a:pPr lvl="2"/>
            <a:endParaRPr kumimoji="1" lang="en-US" altLang="ja-JP" dirty="0" smtClean="0"/>
          </a:p>
          <a:p>
            <a:r>
              <a:rPr kumimoji="1" lang="en-US" altLang="ja-JP" dirty="0" smtClean="0"/>
              <a:t>O(N^4)</a:t>
            </a:r>
          </a:p>
          <a:p>
            <a:pPr lvl="1"/>
            <a:r>
              <a:rPr lang="en-US" altLang="ja-JP" dirty="0" smtClean="0"/>
              <a:t>TLE</a:t>
            </a:r>
            <a:r>
              <a:rPr lang="ja-JP" altLang="en-US" dirty="0" smtClean="0"/>
              <a:t>させるつもりでしたがうまく書くと通るかもしれません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9388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2-1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>
            <a:normAutofit/>
          </a:bodyPr>
          <a:lstStyle/>
          <a:p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(a1) (a2) 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b1)</a:t>
            </a:r>
            <a:r>
              <a:rPr lang="ja-JP" altLang="en-US" dirty="0" smtClean="0"/>
              <a:t>は</a:t>
            </a:r>
            <a:r>
              <a:rPr lang="en-US" altLang="ja-JP" dirty="0" smtClean="0"/>
              <a:t>O(N^3)</a:t>
            </a:r>
            <a:r>
              <a:rPr lang="ja-JP" altLang="en-US" dirty="0" smtClean="0"/>
              <a:t>でチェックできる</a:t>
            </a:r>
            <a:endParaRPr lang="en-US" altLang="ja-JP" dirty="0" smtClean="0"/>
          </a:p>
          <a:p>
            <a:pPr lvl="1"/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(a1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),</a:t>
            </a:r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 (b1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)</a:t>
            </a:r>
            <a:r>
              <a:rPr lang="ja-JP" altLang="en-US" dirty="0" smtClean="0"/>
              <a:t>は点</a:t>
            </a:r>
            <a:r>
              <a:rPr lang="ja-JP" altLang="en-US" dirty="0" smtClean="0"/>
              <a:t>が動かない場合と</a:t>
            </a:r>
            <a:r>
              <a:rPr lang="ja-JP" altLang="en-US" dirty="0" smtClean="0"/>
              <a:t>同様</a:t>
            </a:r>
            <a:endParaRPr lang="en-US" altLang="ja-JP" dirty="0" smtClean="0"/>
          </a:p>
          <a:p>
            <a:pPr lvl="2"/>
            <a:r>
              <a:rPr lang="en-US" altLang="ja-JP" dirty="0"/>
              <a:t>t=0</a:t>
            </a:r>
            <a:r>
              <a:rPr lang="ja-JP" altLang="en-US" dirty="0"/>
              <a:t>でのみチェックすればいい</a:t>
            </a:r>
            <a:endParaRPr lang="en-US" altLang="ja-JP" dirty="0" smtClean="0"/>
          </a:p>
          <a:p>
            <a:pPr lvl="1"/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a2)</a:t>
            </a:r>
            <a:r>
              <a:rPr lang="ja-JP" altLang="en-US" dirty="0" smtClean="0"/>
              <a:t>は</a:t>
            </a:r>
            <a:r>
              <a:rPr lang="en-US" altLang="ja-JP" dirty="0" smtClean="0"/>
              <a:t>2</a:t>
            </a:r>
            <a:r>
              <a:rPr lang="ja-JP" altLang="en-US" dirty="0" smtClean="0"/>
              <a:t>点を選んで，その</a:t>
            </a:r>
            <a:r>
              <a:rPr lang="en-US" altLang="ja-JP" dirty="0" smtClean="0"/>
              <a:t>2</a:t>
            </a:r>
            <a:r>
              <a:rPr lang="ja-JP" altLang="en-US" dirty="0" smtClean="0"/>
              <a:t>点が一致</a:t>
            </a:r>
            <a:r>
              <a:rPr lang="ja-JP" altLang="en-US" dirty="0" smtClean="0"/>
              <a:t>する時刻に</a:t>
            </a:r>
            <a:r>
              <a:rPr lang="ja-JP" altLang="en-US" dirty="0" smtClean="0"/>
              <a:t>おいてその点に存在するような点の数を求める</a:t>
            </a:r>
            <a:endParaRPr kumimoji="1" lang="en-US" altLang="ja-JP" dirty="0" smtClean="0"/>
          </a:p>
          <a:p>
            <a:r>
              <a:rPr lang="en-US" altLang="ja-JP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en-US" altLang="ja-JP" dirty="0" smtClean="0">
                <a:solidFill>
                  <a:schemeClr val="accent3">
                    <a:lumMod val="75000"/>
                  </a:schemeClr>
                </a:solidFill>
              </a:rPr>
              <a:t>b2) </a:t>
            </a:r>
            <a:r>
              <a:rPr lang="ja-JP" altLang="en-US" dirty="0" smtClean="0"/>
              <a:t>の場合を高速にチェックしたい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18042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2-2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/>
          <a:lstStyle/>
          <a:p>
            <a:r>
              <a:rPr lang="en-US" altLang="ja-JP" dirty="0"/>
              <a:t>2</a:t>
            </a:r>
            <a:r>
              <a:rPr lang="ja-JP" altLang="en-US" dirty="0"/>
              <a:t>点</a:t>
            </a:r>
            <a:r>
              <a:rPr lang="en-US" altLang="ja-JP" dirty="0" err="1"/>
              <a:t>p,q</a:t>
            </a:r>
            <a:r>
              <a:rPr lang="ja-JP" altLang="en-US" dirty="0"/>
              <a:t>を</a:t>
            </a:r>
            <a:r>
              <a:rPr lang="ja-JP" altLang="en-US" dirty="0" smtClean="0"/>
              <a:t>選ぶ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</a:t>
            </a:r>
            <a:r>
              <a:rPr lang="ja-JP" altLang="en-US" dirty="0" smtClean="0"/>
              <a:t>と</a:t>
            </a:r>
            <a:r>
              <a:rPr lang="en-US" altLang="ja-JP" dirty="0" smtClean="0"/>
              <a:t>q</a:t>
            </a:r>
            <a:r>
              <a:rPr lang="ja-JP" altLang="en-US" dirty="0" smtClean="0"/>
              <a:t>は解を達成する時刻において異なる座標である</a:t>
            </a:r>
            <a:r>
              <a:rPr lang="ja-JP" altLang="en-US" dirty="0"/>
              <a:t>場合のみ</a:t>
            </a:r>
            <a:r>
              <a:rPr lang="ja-JP" altLang="en-US" dirty="0" smtClean="0"/>
              <a:t>を考えることができる</a:t>
            </a:r>
            <a:endParaRPr lang="en-US" altLang="ja-JP" dirty="0"/>
          </a:p>
          <a:p>
            <a:r>
              <a:rPr lang="en-US" altLang="ja-JP" dirty="0" smtClean="0"/>
              <a:t>3</a:t>
            </a:r>
            <a:r>
              <a:rPr lang="ja-JP" altLang="en-US" dirty="0"/>
              <a:t>点目</a:t>
            </a:r>
            <a:r>
              <a:rPr lang="en-US" altLang="ja-JP" dirty="0"/>
              <a:t>r</a:t>
            </a:r>
            <a:r>
              <a:rPr lang="ja-JP" altLang="en-US" dirty="0"/>
              <a:t>を選んだとき，</a:t>
            </a:r>
            <a:r>
              <a:rPr lang="en-US" altLang="ja-JP" dirty="0" err="1"/>
              <a:t>p,q,r</a:t>
            </a:r>
            <a:r>
              <a:rPr lang="ja-JP" altLang="en-US" dirty="0"/>
              <a:t>が一直線上に並ぶよう</a:t>
            </a:r>
            <a:r>
              <a:rPr lang="ja-JP" altLang="en-US" dirty="0" smtClean="0"/>
              <a:t>な時刻の</a:t>
            </a:r>
            <a:r>
              <a:rPr lang="ja-JP" altLang="en-US" dirty="0"/>
              <a:t>集合を</a:t>
            </a:r>
            <a:r>
              <a:rPr lang="en-US" altLang="ja-JP" dirty="0" err="1" smtClean="0"/>
              <a:t>T</a:t>
            </a:r>
            <a:r>
              <a:rPr lang="en-US" altLang="ja-JP" baseline="-25000" dirty="0" err="1" smtClean="0"/>
              <a:t>p,q</a:t>
            </a:r>
            <a:r>
              <a:rPr lang="en-US" altLang="ja-JP" dirty="0" smtClean="0"/>
              <a:t>(r</a:t>
            </a:r>
            <a:r>
              <a:rPr lang="en-US" altLang="ja-JP" dirty="0"/>
              <a:t>)</a:t>
            </a:r>
            <a:r>
              <a:rPr lang="ja-JP" altLang="en-US" dirty="0"/>
              <a:t>と表す</a:t>
            </a:r>
            <a:endParaRPr lang="en-US" altLang="ja-JP" dirty="0"/>
          </a:p>
          <a:p>
            <a:pPr lvl="1"/>
            <a:r>
              <a:rPr lang="en-US" altLang="ja-JP" dirty="0" err="1"/>
              <a:t>p,q,r</a:t>
            </a:r>
            <a:r>
              <a:rPr lang="ja-JP" altLang="en-US" dirty="0"/>
              <a:t>が常に一直線上に並ぶような場合</a:t>
            </a:r>
            <a:r>
              <a:rPr lang="ja-JP" altLang="en-US" dirty="0" smtClean="0"/>
              <a:t>は後で答えに足し込むために</a:t>
            </a:r>
            <a:r>
              <a:rPr lang="en-US" altLang="ja-JP" dirty="0" err="1" smtClean="0"/>
              <a:t>infnum</a:t>
            </a:r>
            <a:r>
              <a:rPr lang="ja-JP" altLang="en-US" dirty="0" smtClean="0"/>
              <a:t>とかにカウントしておき</a:t>
            </a:r>
            <a:r>
              <a:rPr lang="en-US" altLang="ja-JP" dirty="0" err="1" smtClean="0"/>
              <a:t>T</a:t>
            </a:r>
            <a:r>
              <a:rPr lang="en-US" altLang="ja-JP" baseline="-25000" dirty="0" err="1" smtClean="0"/>
              <a:t>p,q</a:t>
            </a:r>
            <a:r>
              <a:rPr lang="en-US" altLang="ja-JP" dirty="0" smtClean="0"/>
              <a:t>(r)</a:t>
            </a:r>
            <a:r>
              <a:rPr lang="ja-JP" altLang="en-US" dirty="0" smtClean="0"/>
              <a:t>は空にしておく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p,q</a:t>
            </a:r>
            <a:r>
              <a:rPr lang="ja-JP" altLang="en-US" dirty="0" smtClean="0"/>
              <a:t>が同じ座標になるような時刻は無視する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835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r>
              <a:rPr lang="en-US" altLang="ja-JP" dirty="0" smtClean="0"/>
              <a:t>2-3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∈</a:t>
                </a:r>
                <a:r>
                  <a:rPr lang="en-US" altLang="ja-JP" dirty="0" err="1" smtClean="0"/>
                  <a:t>T</a:t>
                </a:r>
                <a:r>
                  <a:rPr lang="en-US" altLang="ja-JP" baseline="-25000" dirty="0" err="1" smtClean="0"/>
                  <a:t>p,q</a:t>
                </a:r>
                <a:r>
                  <a:rPr lang="en-US" altLang="ja-JP" dirty="0" smtClean="0"/>
                  <a:t>(r</a:t>
                </a:r>
                <a:r>
                  <a:rPr lang="en-US" altLang="ja-JP" baseline="-25000" dirty="0" smtClean="0"/>
                  <a:t>1</a:t>
                </a:r>
                <a:r>
                  <a:rPr lang="en-US" altLang="ja-JP" dirty="0" smtClean="0"/>
                  <a:t>)</a:t>
                </a:r>
                <a:r>
                  <a:rPr lang="ja-JP" altLang="en-US" dirty="0" err="1" smtClean="0"/>
                  <a:t>，</a:t>
                </a:r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∈</a:t>
                </a:r>
                <a:r>
                  <a:rPr lang="en-US" altLang="ja-JP" dirty="0" err="1" smtClean="0"/>
                  <a:t>T</a:t>
                </a:r>
                <a:r>
                  <a:rPr lang="en-US" altLang="ja-JP" baseline="-25000" dirty="0" err="1" smtClean="0"/>
                  <a:t>p,q</a:t>
                </a:r>
                <a:r>
                  <a:rPr lang="en-US" altLang="ja-JP" dirty="0" smtClean="0"/>
                  <a:t>(r</a:t>
                </a:r>
                <a:r>
                  <a:rPr lang="en-US" altLang="ja-JP" baseline="-25000" dirty="0" smtClean="0"/>
                  <a:t>2</a:t>
                </a:r>
                <a:r>
                  <a:rPr lang="en-US" altLang="ja-JP" dirty="0"/>
                  <a:t>) </a:t>
                </a:r>
                <a:r>
                  <a:rPr lang="ja-JP" altLang="en-US" dirty="0"/>
                  <a:t>のとき，何が言えるか</a:t>
                </a:r>
                <a:endParaRPr lang="en-US" altLang="ja-JP" dirty="0"/>
              </a:p>
              <a:p>
                <a:pPr lvl="1"/>
                <a:r>
                  <a:rPr lang="en-US" altLang="ja-JP" dirty="0" smtClean="0"/>
                  <a:t>t</a:t>
                </a:r>
                <a:r>
                  <a:rPr lang="ja-JP" altLang="en-US" dirty="0"/>
                  <a:t>に</a:t>
                </a:r>
                <a:r>
                  <a:rPr lang="ja-JP" altLang="en-US" dirty="0" smtClean="0"/>
                  <a:t>おいて</a:t>
                </a:r>
                <a:r>
                  <a:rPr lang="en-US" altLang="ja-JP" dirty="0" smtClean="0"/>
                  <a:t>p,q,r</a:t>
                </a:r>
                <a:r>
                  <a:rPr lang="en-US" altLang="ja-JP" baseline="-25000" dirty="0" smtClean="0"/>
                  <a:t>1</a:t>
                </a:r>
                <a:r>
                  <a:rPr lang="ja-JP" altLang="en-US" dirty="0" smtClean="0"/>
                  <a:t>が</a:t>
                </a:r>
                <a:r>
                  <a:rPr lang="ja-JP" altLang="en-US" dirty="0"/>
                  <a:t>並ぶ直線と，</a:t>
                </a:r>
                <a:r>
                  <a:rPr lang="en-US" altLang="ja-JP" dirty="0"/>
                  <a:t>t</a:t>
                </a:r>
                <a:r>
                  <a:rPr lang="ja-JP" altLang="en-US" dirty="0"/>
                  <a:t>に</a:t>
                </a:r>
                <a:r>
                  <a:rPr lang="ja-JP" altLang="en-US" dirty="0" smtClean="0"/>
                  <a:t>おいて</a:t>
                </a:r>
                <a:r>
                  <a:rPr lang="en-US" altLang="ja-JP" dirty="0" smtClean="0"/>
                  <a:t>p,q,r</a:t>
                </a:r>
                <a:r>
                  <a:rPr lang="en-US" altLang="ja-JP" baseline="-25000" dirty="0" smtClean="0"/>
                  <a:t>2</a:t>
                </a:r>
                <a:r>
                  <a:rPr lang="ja-JP" altLang="en-US" dirty="0"/>
                  <a:t>が並ぶ直線は等しい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証明</a:t>
                </a:r>
                <a:r>
                  <a:rPr lang="ja-JP" altLang="en-US" dirty="0" smtClean="0"/>
                  <a:t>：仮定として</a:t>
                </a:r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において</a:t>
                </a:r>
                <a:r>
                  <a:rPr lang="en-US" altLang="ja-JP" dirty="0" smtClean="0"/>
                  <a:t>p</a:t>
                </a:r>
                <a:r>
                  <a:rPr lang="en-US" altLang="ja-JP" dirty="0" smtClean="0"/>
                  <a:t>!=</a:t>
                </a:r>
                <a:r>
                  <a:rPr lang="en-US" altLang="ja-JP" dirty="0" smtClean="0"/>
                  <a:t>q</a:t>
                </a:r>
                <a:r>
                  <a:rPr lang="ja-JP" altLang="en-US" dirty="0"/>
                  <a:t>が成り立っているので</a:t>
                </a:r>
                <a:r>
                  <a:rPr lang="ja-JP" altLang="en-US" dirty="0" smtClean="0"/>
                  <a:t>，</a:t>
                </a:r>
                <a:r>
                  <a:rPr lang="en-US" altLang="ja-JP" dirty="0" err="1" smtClean="0"/>
                  <a:t>p,q</a:t>
                </a:r>
                <a:r>
                  <a:rPr lang="ja-JP" altLang="en-US" dirty="0" smtClean="0"/>
                  <a:t>のみ</a:t>
                </a:r>
                <a:r>
                  <a:rPr lang="ja-JP" altLang="en-US" dirty="0"/>
                  <a:t>で直線が一意に定まる</a:t>
                </a:r>
                <a:r>
                  <a:rPr lang="ja-JP" altLang="en-US" dirty="0" smtClean="0"/>
                  <a:t>から</a:t>
                </a:r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r>
                  <a:rPr lang="ja-JP" altLang="en-US" dirty="0" smtClean="0"/>
                  <a:t>よって，時刻</a:t>
                </a:r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において</a:t>
                </a:r>
                <a:r>
                  <a:rPr lang="en-US" altLang="ja-JP" dirty="0" err="1" smtClean="0"/>
                  <a:t>p,q</a:t>
                </a:r>
                <a:r>
                  <a:rPr lang="ja-JP" altLang="en-US" dirty="0" smtClean="0"/>
                  <a:t>によって定まる直線上にある点の個数は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#</m:t>
                    </m:r>
                    <m:d>
                      <m:dPr>
                        <m:begChr m:val="{"/>
                        <m:endChr m:val="}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𝑘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 |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𝑡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∈</m:t>
                        </m:r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𝑝</m:t>
                            </m:r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,</m:t>
                            </m:r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𝑞</m:t>
                            </m:r>
                          </m:sub>
                        </m:sSub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sub>
                        </m:sSub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)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infnum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2</m:t>
                    </m:r>
                  </m:oMath>
                </a14:m>
                <a:endParaRPr lang="en-US" altLang="ja-JP" dirty="0" smtClean="0"/>
              </a:p>
              <a:p>
                <a:r>
                  <a:rPr lang="ja-JP" altLang="en-US" dirty="0" smtClean="0"/>
                  <a:t>この個数は</a:t>
                </a:r>
                <a:r>
                  <a:rPr lang="en-US" altLang="ja-JP" dirty="0" err="1" smtClean="0"/>
                  <a:t>T</a:t>
                </a:r>
                <a:r>
                  <a:rPr lang="en-US" altLang="ja-JP" baseline="-25000" dirty="0" err="1" smtClean="0"/>
                  <a:t>p,q</a:t>
                </a:r>
                <a:r>
                  <a:rPr lang="en-US" altLang="ja-JP" dirty="0" smtClean="0"/>
                  <a:t>(</a:t>
                </a:r>
                <a:r>
                  <a:rPr lang="en-US" altLang="ja-JP" dirty="0" err="1" smtClean="0"/>
                  <a:t>r</a:t>
                </a:r>
                <a:r>
                  <a:rPr lang="en-US" altLang="ja-JP" baseline="-25000" dirty="0" err="1"/>
                  <a:t>k</a:t>
                </a:r>
                <a:r>
                  <a:rPr lang="en-US" altLang="ja-JP" dirty="0" smtClean="0"/>
                  <a:t>)</a:t>
                </a:r>
                <a:r>
                  <a:rPr lang="ja-JP" altLang="en-US" dirty="0" smtClean="0"/>
                  <a:t>に含まれる</a:t>
                </a:r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をソートしたり</a:t>
                </a:r>
                <a:r>
                  <a:rPr lang="en-US" altLang="ja-JP" dirty="0" smtClean="0"/>
                  <a:t>map</a:t>
                </a:r>
                <a:r>
                  <a:rPr lang="ja-JP" altLang="en-US" dirty="0" smtClean="0"/>
                  <a:t>で管理したりすることで求められる</a:t>
                </a:r>
                <a:endParaRPr lang="en-US" altLang="ja-JP" dirty="0" smtClean="0"/>
              </a:p>
              <a:p>
                <a:r>
                  <a:rPr lang="en-US" altLang="ja-JP" dirty="0" smtClean="0"/>
                  <a:t>O(N^3 log N)</a:t>
                </a:r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327" t="-1252" r="-245" b="-25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547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おまけ（ロバスト解）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r>
              <a:rPr kumimoji="1" lang="ja-JP" altLang="en-US" dirty="0" smtClean="0"/>
              <a:t>二次方程式の解の形</a:t>
            </a:r>
            <a:r>
              <a:rPr lang="en-US" altLang="ja-JP" dirty="0" smtClean="0"/>
              <a:t>(B+</a:t>
            </a:r>
            <a:r>
              <a:rPr lang="ja-JP" altLang="en-US" dirty="0" smtClean="0"/>
              <a:t>√</a:t>
            </a:r>
            <a:r>
              <a:rPr lang="en-US" altLang="ja-JP" dirty="0" smtClean="0"/>
              <a:t>D)/A</a:t>
            </a:r>
            <a:r>
              <a:rPr lang="ja-JP" altLang="en-US" dirty="0" smtClean="0"/>
              <a:t>同士の</a:t>
            </a:r>
            <a:r>
              <a:rPr lang="en-US" altLang="ja-JP" dirty="0" smtClean="0"/>
              <a:t>&lt;</a:t>
            </a:r>
            <a:r>
              <a:rPr lang="ja-JP" altLang="en-US" dirty="0" smtClean="0"/>
              <a:t>を整数演算のみで定義できると，ロバストに解くことが出来る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r>
              <a:rPr kumimoji="1" lang="ja-JP" altLang="en-US" dirty="0" smtClean="0"/>
              <a:t>普通に</a:t>
            </a:r>
            <a:r>
              <a:rPr kumimoji="1" lang="en-US" altLang="ja-JP" dirty="0" smtClean="0"/>
              <a:t>(B+</a:t>
            </a:r>
            <a:r>
              <a:rPr kumimoji="1" lang="ja-JP" altLang="en-US" dirty="0" smtClean="0"/>
              <a:t>√</a:t>
            </a:r>
            <a:r>
              <a:rPr kumimoji="1" lang="en-US" altLang="ja-JP" dirty="0" smtClean="0"/>
              <a:t>D)/A</a:t>
            </a:r>
            <a:r>
              <a:rPr lang="en-US" altLang="ja-JP" dirty="0" smtClean="0"/>
              <a:t>&lt;</a:t>
            </a:r>
            <a:r>
              <a:rPr lang="en-US" altLang="ja-JP" dirty="0"/>
              <a:t> (</a:t>
            </a:r>
            <a:r>
              <a:rPr lang="en-US" altLang="ja-JP" dirty="0" smtClean="0"/>
              <a:t>B’+</a:t>
            </a:r>
            <a:r>
              <a:rPr lang="ja-JP" altLang="en-US" dirty="0"/>
              <a:t>√</a:t>
            </a:r>
            <a:r>
              <a:rPr lang="en-US" altLang="ja-JP" dirty="0" smtClean="0"/>
              <a:t>D’)/A’</a:t>
            </a:r>
            <a:r>
              <a:rPr lang="ja-JP" altLang="en-US" dirty="0" smtClean="0"/>
              <a:t>を以下を用いて定義することも可能だが，小さい</a:t>
            </a:r>
            <a:r>
              <a:rPr lang="en-US" altLang="ja-JP" dirty="0" smtClean="0"/>
              <a:t>A,B,D</a:t>
            </a:r>
            <a:r>
              <a:rPr lang="ja-JP" altLang="en-US" dirty="0" smtClean="0"/>
              <a:t>しか</a:t>
            </a:r>
            <a:r>
              <a:rPr lang="en-US" altLang="ja-JP" dirty="0" smtClean="0"/>
              <a:t>64bit</a:t>
            </a:r>
            <a:r>
              <a:rPr lang="ja-JP" altLang="en-US" dirty="0" smtClean="0"/>
              <a:t>整数で扱えない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0&lt;=</a:t>
            </a:r>
            <a:r>
              <a:rPr kumimoji="1" lang="en-US" altLang="ja-JP" dirty="0" smtClean="0"/>
              <a:t>x&lt;y </a:t>
            </a:r>
            <a:r>
              <a:rPr kumimoji="1" lang="ja-JP" altLang="en-US" dirty="0" smtClean="0"/>
              <a:t>⇔ </a:t>
            </a:r>
            <a:r>
              <a:rPr kumimoji="1" lang="en-US" altLang="ja-JP" dirty="0" smtClean="0"/>
              <a:t>x^2&lt;y^2</a:t>
            </a:r>
          </a:p>
          <a:p>
            <a:pPr lvl="1"/>
            <a:r>
              <a:rPr lang="en-US" altLang="ja-JP" dirty="0" smtClean="0"/>
              <a:t>x&lt;y&lt;=0</a:t>
            </a:r>
            <a:r>
              <a:rPr lang="en-US" altLang="ja-JP" dirty="0"/>
              <a:t> </a:t>
            </a:r>
            <a:r>
              <a:rPr lang="ja-JP" altLang="en-US" dirty="0"/>
              <a:t>⇔ </a:t>
            </a:r>
            <a:r>
              <a:rPr lang="en-US" altLang="ja-JP" dirty="0" smtClean="0"/>
              <a:t>x^2&gt;y^2</a:t>
            </a:r>
          </a:p>
          <a:p>
            <a:pPr lvl="1"/>
            <a:endParaRPr lang="en-US" altLang="ja-JP" dirty="0" smtClean="0"/>
          </a:p>
          <a:p>
            <a:r>
              <a:rPr lang="en-US" altLang="ja-JP" dirty="0" smtClean="0"/>
              <a:t>&lt;</a:t>
            </a:r>
            <a:r>
              <a:rPr lang="ja-JP" altLang="en-US" dirty="0" smtClean="0"/>
              <a:t>を実数の</a:t>
            </a:r>
            <a:r>
              <a:rPr lang="en-US" altLang="ja-JP" dirty="0" smtClean="0"/>
              <a:t>&lt;</a:t>
            </a:r>
            <a:r>
              <a:rPr lang="ja-JP" altLang="en-US" dirty="0" smtClean="0"/>
              <a:t>と等価なものとして定義しなくても適当な順序付けさえできれば</a:t>
            </a:r>
            <a:r>
              <a:rPr lang="en-US" altLang="ja-JP" dirty="0" smtClean="0"/>
              <a:t>map</a:t>
            </a:r>
            <a:r>
              <a:rPr lang="ja-JP" altLang="en-US" dirty="0" smtClean="0"/>
              <a:t>とかを使うときには問題ない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負かどうかの判定は仕方ないので普通にやる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27472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おまけ（ロバスト解）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ja-JP" altLang="en-US" dirty="0" smtClean="0"/>
              <a:t>以下の事実を用いる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a+b</a:t>
            </a:r>
            <a:r>
              <a:rPr lang="ja-JP" altLang="en-US" dirty="0"/>
              <a:t>√</a:t>
            </a:r>
            <a:r>
              <a:rPr lang="en-US" altLang="ja-JP" dirty="0"/>
              <a:t>c </a:t>
            </a:r>
            <a:r>
              <a:rPr lang="en-US" altLang="ja-JP" dirty="0" smtClean="0"/>
              <a:t>= </a:t>
            </a:r>
            <a:r>
              <a:rPr lang="en-US" altLang="ja-JP" dirty="0" err="1"/>
              <a:t>a’+b</a:t>
            </a:r>
            <a:r>
              <a:rPr lang="en-US" altLang="ja-JP" dirty="0"/>
              <a:t>’</a:t>
            </a:r>
            <a:r>
              <a:rPr lang="ja-JP" altLang="en-US" dirty="0"/>
              <a:t>√</a:t>
            </a:r>
            <a:r>
              <a:rPr lang="en-US" altLang="ja-JP" dirty="0" smtClean="0"/>
              <a:t>c </a:t>
            </a:r>
            <a:r>
              <a:rPr lang="ja-JP" altLang="en-US" dirty="0" smtClean="0"/>
              <a:t>⇔ </a:t>
            </a:r>
            <a:r>
              <a:rPr lang="en-US" altLang="ja-JP" dirty="0" smtClean="0"/>
              <a:t>a=a’ </a:t>
            </a:r>
            <a:r>
              <a:rPr lang="ja-JP" altLang="en-US" dirty="0" smtClean="0"/>
              <a:t>∧ </a:t>
            </a:r>
            <a:r>
              <a:rPr lang="en-US" altLang="ja-JP" dirty="0" smtClean="0"/>
              <a:t>b=b’</a:t>
            </a:r>
          </a:p>
          <a:p>
            <a:pPr lvl="1"/>
            <a:r>
              <a:rPr lang="ja-JP" altLang="en-US" dirty="0" smtClean="0"/>
              <a:t>ここで</a:t>
            </a:r>
            <a:r>
              <a:rPr lang="en-US" altLang="ja-JP" dirty="0" smtClean="0"/>
              <a:t>c</a:t>
            </a:r>
            <a:r>
              <a:rPr lang="ja-JP" altLang="en-US" dirty="0" smtClean="0"/>
              <a:t>は</a:t>
            </a:r>
            <a:r>
              <a:rPr lang="en-US" altLang="ja-JP" dirty="0" smtClean="0"/>
              <a:t>1</a:t>
            </a:r>
            <a:r>
              <a:rPr lang="ja-JP" altLang="en-US" dirty="0" smtClean="0"/>
              <a:t>でない</a:t>
            </a:r>
            <a:r>
              <a:rPr lang="en-US" altLang="ja-JP" dirty="0" smtClean="0"/>
              <a:t>square-free</a:t>
            </a:r>
            <a:r>
              <a:rPr lang="ja-JP" altLang="en-US" dirty="0" smtClean="0"/>
              <a:t>な整数</a:t>
            </a:r>
            <a:endParaRPr lang="en-US" altLang="ja-JP" dirty="0" smtClean="0"/>
          </a:p>
          <a:p>
            <a:r>
              <a:rPr lang="en-US" altLang="ja-JP" dirty="0"/>
              <a:t>(B+</a:t>
            </a:r>
            <a:r>
              <a:rPr lang="ja-JP" altLang="en-US" dirty="0"/>
              <a:t>√</a:t>
            </a:r>
            <a:r>
              <a:rPr lang="en-US" altLang="ja-JP" dirty="0"/>
              <a:t>D)/</a:t>
            </a:r>
            <a:r>
              <a:rPr lang="en-US" altLang="ja-JP" dirty="0" smtClean="0"/>
              <a:t>A</a:t>
            </a:r>
            <a:r>
              <a:rPr lang="ja-JP" altLang="en-US" dirty="0" smtClean="0"/>
              <a:t>を</a:t>
            </a:r>
            <a:r>
              <a:rPr lang="en-US" altLang="ja-JP" dirty="0" smtClean="0"/>
              <a:t>r1+r2</a:t>
            </a:r>
            <a:r>
              <a:rPr lang="ja-JP" altLang="en-US" dirty="0" smtClean="0"/>
              <a:t>√</a:t>
            </a:r>
            <a:r>
              <a:rPr lang="en-US" altLang="ja-JP" dirty="0" smtClean="0"/>
              <a:t>k(</a:t>
            </a:r>
            <a:r>
              <a:rPr lang="en-US" altLang="ja-JP" dirty="0" err="1" smtClean="0"/>
              <a:t>k:square-free,k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のときは</a:t>
            </a:r>
            <a:r>
              <a:rPr lang="en-US" altLang="ja-JP" dirty="0" smtClean="0"/>
              <a:t>k=0)</a:t>
            </a:r>
            <a:r>
              <a:rPr lang="ja-JP" altLang="en-US" dirty="0" smtClean="0"/>
              <a:t>に変形する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r1, r2</a:t>
            </a:r>
            <a:r>
              <a:rPr lang="ja-JP" altLang="en-US" dirty="0" smtClean="0"/>
              <a:t>は適当な</a:t>
            </a:r>
            <a:r>
              <a:rPr lang="en-US" altLang="ja-JP" dirty="0" smtClean="0"/>
              <a:t>Rational</a:t>
            </a:r>
            <a:r>
              <a:rPr lang="ja-JP" altLang="en-US" dirty="0" smtClean="0"/>
              <a:t>型で管理</a:t>
            </a:r>
            <a:endParaRPr lang="en-US" altLang="ja-JP" dirty="0" smtClean="0"/>
          </a:p>
          <a:p>
            <a:r>
              <a:rPr lang="en-US" altLang="ja-JP" dirty="0" smtClean="0"/>
              <a:t>r1+r2</a:t>
            </a:r>
            <a:r>
              <a:rPr lang="ja-JP" altLang="en-US" dirty="0" smtClean="0"/>
              <a:t>√</a:t>
            </a:r>
            <a:r>
              <a:rPr lang="en-US" altLang="ja-JP" dirty="0"/>
              <a:t>k</a:t>
            </a:r>
            <a:r>
              <a:rPr lang="en-US" altLang="ja-JP" dirty="0" smtClean="0"/>
              <a:t>&lt; r1’+r2’</a:t>
            </a:r>
            <a:r>
              <a:rPr lang="ja-JP" altLang="en-US" dirty="0" smtClean="0"/>
              <a:t>√</a:t>
            </a:r>
            <a:r>
              <a:rPr lang="en-US" altLang="ja-JP" dirty="0" smtClean="0"/>
              <a:t>k’</a:t>
            </a:r>
            <a:r>
              <a:rPr lang="ja-JP" altLang="en-US" dirty="0" smtClean="0"/>
              <a:t>を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k!=k’ ? k&lt;k’ : r1 != r1’ ? r1&lt;r1’ : r2&lt;r2’</a:t>
            </a:r>
          </a:p>
          <a:p>
            <a:pPr lvl="1"/>
            <a:r>
              <a:rPr lang="ja-JP" altLang="en-US" dirty="0" smtClean="0"/>
              <a:t>で定義すればよい</a:t>
            </a:r>
            <a:endParaRPr lang="en-US" altLang="ja-JP" dirty="0" smtClean="0"/>
          </a:p>
          <a:p>
            <a:endParaRPr lang="en-US" altLang="ja-JP" dirty="0" smtClean="0"/>
          </a:p>
          <a:p>
            <a:endParaRPr lang="ja-JP" altLang="en-US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4518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スパイス">
  <a:themeElements>
    <a:clrScheme name="スパイス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スパイス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スパイス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185</TotalTime>
  <Words>1024</Words>
  <Application>Microsoft Office PowerPoint</Application>
  <PresentationFormat>画面に合わせる (4:3)</PresentationFormat>
  <Paragraphs>96</Paragraphs>
  <Slides>11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スパイス</vt:lpstr>
      <vt:lpstr>Problem　C Apples</vt:lpstr>
      <vt:lpstr>問題</vt:lpstr>
      <vt:lpstr>考察</vt:lpstr>
      <vt:lpstr>二次方程式</vt:lpstr>
      <vt:lpstr>考察２</vt:lpstr>
      <vt:lpstr>解法１（TLE?)</vt:lpstr>
      <vt:lpstr>解法2-1</vt:lpstr>
      <vt:lpstr>解法2-2</vt:lpstr>
      <vt:lpstr>解法2-3</vt:lpstr>
      <vt:lpstr>おまけ（ロバスト解）</vt:lpstr>
      <vt:lpstr>おまけ（ロバスト解）</vt:lpstr>
    </vt:vector>
  </TitlesOfParts>
  <Company>MouseComputer 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　C Apples</dc:title>
  <dc:creator>it</dc:creator>
  <cp:lastModifiedBy>it</cp:lastModifiedBy>
  <cp:revision>20</cp:revision>
  <dcterms:created xsi:type="dcterms:W3CDTF">2013-09-24T12:36:45Z</dcterms:created>
  <dcterms:modified xsi:type="dcterms:W3CDTF">2013-09-25T05:57:47Z</dcterms:modified>
</cp:coreProperties>
</file>