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グループ化 2"/>
          <p:cNvGrpSpPr/>
          <p:nvPr/>
        </p:nvGrpSpPr>
        <p:grpSpPr>
          <a:xfrm>
            <a:off x="-3461" y="0"/>
            <a:ext cx="9147461" cy="6858000"/>
            <a:chOff x="-3461" y="0"/>
            <a:chExt cx="9147461" cy="6858000"/>
          </a:xfrm>
        </p:grpSpPr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3" name="フリーフォーム 12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4" name="フリーフォーム 13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5" name="フリーフォーム 14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6" name="フリーフォーム 15"/>
          <p:cNvSpPr>
            <a:spLocks/>
          </p:cNvSpPr>
          <p:nvPr/>
        </p:nvSpPr>
        <p:spPr bwMode="auto">
          <a:xfrm>
            <a:off x="0" y="0"/>
            <a:ext cx="9144000" cy="6870700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19" name="フリーフォーム 18"/>
          <p:cNvSpPr>
            <a:spLocks/>
          </p:cNvSpPr>
          <p:nvPr/>
        </p:nvSpPr>
        <p:spPr bwMode="auto">
          <a:xfrm>
            <a:off x="9526" y="5715017"/>
            <a:ext cx="9134475" cy="1133459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rgbClr val="FFFFFF">
              <a:alpha val="5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8" name="サブタイトル 7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9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12" name="日付プレースホルダー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11" name="フッター プレースホルダー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8" name="スライド番号プレースホルダー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フリーフォーム 14"/>
          <p:cNvSpPr>
            <a:spLocks/>
          </p:cNvSpPr>
          <p:nvPr/>
        </p:nvSpPr>
        <p:spPr bwMode="auto">
          <a:xfrm flipV="1">
            <a:off x="9526" y="4295805"/>
            <a:ext cx="9134475" cy="1133459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grpSp>
        <p:nvGrpSpPr>
          <p:cNvPr id="7" name="グループ化 6"/>
          <p:cNvGrpSpPr/>
          <p:nvPr/>
        </p:nvGrpSpPr>
        <p:grpSpPr>
          <a:xfrm>
            <a:off x="-3461" y="0"/>
            <a:ext cx="9147461" cy="6858000"/>
            <a:chOff x="-3461" y="0"/>
            <a:chExt cx="9147461" cy="6858000"/>
          </a:xfrm>
        </p:grpSpPr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2" name="フリーフォーム 11"/>
          <p:cNvSpPr>
            <a:spLocks/>
          </p:cNvSpPr>
          <p:nvPr/>
        </p:nvSpPr>
        <p:spPr bwMode="auto">
          <a:xfrm>
            <a:off x="0" y="0"/>
            <a:ext cx="9144000" cy="6870700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14" name="正方形/長方形 13"/>
          <p:cNvSpPr/>
          <p:nvPr/>
        </p:nvSpPr>
        <p:spPr bwMode="auto">
          <a:xfrm flipV="1">
            <a:off x="0" y="-24"/>
            <a:ext cx="9144000" cy="5143464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7000">
                <a:srgbClr val="FFFFFF"/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5286388"/>
            <a:ext cx="7772400" cy="808050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3286124"/>
            <a:ext cx="7772400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tint val="9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2">
                    <a:tint val="90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2">
                    <a:tint val="90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2">
                    <a:tint val="90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2">
                    <a:tint val="90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8258202" cy="798496"/>
          </a:xfrm>
        </p:spPr>
        <p:txBody>
          <a:bodyPr anchor="b">
            <a:normAutofit/>
          </a:bodyPr>
          <a:lstStyle>
            <a:lvl1pPr algn="l">
              <a:defRPr sz="36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1571613"/>
            <a:ext cx="5111750" cy="45545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2" y="1571613"/>
            <a:ext cx="3008313" cy="45545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0" y="0"/>
            <a:ext cx="9144000" cy="6870700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grpSp>
        <p:nvGrpSpPr>
          <p:cNvPr id="8" name="グループ化 7"/>
          <p:cNvGrpSpPr/>
          <p:nvPr/>
        </p:nvGrpSpPr>
        <p:grpSpPr>
          <a:xfrm>
            <a:off x="-3461" y="0"/>
            <a:ext cx="9147461" cy="6858000"/>
            <a:chOff x="-3461" y="0"/>
            <a:chExt cx="9147461" cy="6858000"/>
          </a:xfrm>
        </p:grpSpPr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pic>
        <p:nvPicPr>
          <p:cNvPr id="14" name="図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43248"/>
            <a:ext cx="9144000" cy="1430123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正方形/長方形 14"/>
          <p:cNvSpPr/>
          <p:nvPr/>
        </p:nvSpPr>
        <p:spPr bwMode="auto">
          <a:xfrm>
            <a:off x="0" y="3857628"/>
            <a:ext cx="9144000" cy="3000372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5000">
                <a:schemeClr val="bg1"/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gradFill>
                  <a:gsLst>
                    <a:gs pos="20000">
                      <a:schemeClr val="accent4"/>
                    </a:gs>
                    <a:gs pos="100000">
                      <a:schemeClr val="bg2"/>
                    </a:gs>
                  </a:gsLst>
                  <a:lin ang="5400000" scaled="1"/>
                </a:gradFill>
                <a:effectLst/>
              </a:defRPr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bg1"/>
          </a:solidFill>
          <a:ln w="76200" cap="sq">
            <a:solidFill>
              <a:srgbClr val="FFFFFF"/>
            </a:solidFill>
            <a:miter lim="800000"/>
          </a:ln>
          <a:effectLst>
            <a:outerShdw blurRad="76200" dist="76200" dir="27000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 rot="5400000">
            <a:off x="3306482" y="2907281"/>
            <a:ext cx="6855280" cy="1038095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 dirty="0"/>
          </a:p>
        </p:txBody>
      </p:sp>
      <p:grpSp>
        <p:nvGrpSpPr>
          <p:cNvPr id="7" name="グループ化 6"/>
          <p:cNvGrpSpPr/>
          <p:nvPr/>
        </p:nvGrpSpPr>
        <p:grpSpPr>
          <a:xfrm>
            <a:off x="-3461" y="0"/>
            <a:ext cx="9147461" cy="6858000"/>
            <a:chOff x="-3461" y="0"/>
            <a:chExt cx="9147461" cy="6858000"/>
          </a:xfrm>
        </p:grpSpPr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2" name="フリーフォーム 11"/>
          <p:cNvSpPr>
            <a:spLocks/>
          </p:cNvSpPr>
          <p:nvPr/>
        </p:nvSpPr>
        <p:spPr bwMode="auto">
          <a:xfrm>
            <a:off x="0" y="0"/>
            <a:ext cx="9144000" cy="6870700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14" name="正方形/長方形 13"/>
          <p:cNvSpPr/>
          <p:nvPr/>
        </p:nvSpPr>
        <p:spPr bwMode="auto">
          <a:xfrm>
            <a:off x="-142908" y="0"/>
            <a:ext cx="7072362" cy="6858000"/>
          </a:xfrm>
          <a:prstGeom prst="rect">
            <a:avLst/>
          </a:prstGeom>
          <a:gradFill>
            <a:gsLst>
              <a:gs pos="93000">
                <a:srgbClr val="FFFFFF"/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143768" y="274640"/>
            <a:ext cx="1543032" cy="5851525"/>
          </a:xfrm>
        </p:spPr>
        <p:txBody>
          <a:bodyPr vert="eaVert"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590075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フリーフォーム 14"/>
          <p:cNvSpPr>
            <a:spLocks/>
          </p:cNvSpPr>
          <p:nvPr/>
        </p:nvSpPr>
        <p:spPr bwMode="auto">
          <a:xfrm>
            <a:off x="2" y="714356"/>
            <a:ext cx="9143999" cy="1133459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13" name="フリーフォーム 12"/>
          <p:cNvSpPr>
            <a:spLocks/>
          </p:cNvSpPr>
          <p:nvPr/>
        </p:nvSpPr>
        <p:spPr bwMode="auto">
          <a:xfrm>
            <a:off x="0" y="0"/>
            <a:ext cx="9144000" cy="6870700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461" y="0"/>
            <a:ext cx="9147461" cy="6858000"/>
            <a:chOff x="-3461" y="0"/>
            <a:chExt cx="9147461" cy="6858000"/>
          </a:xfrm>
        </p:grpSpPr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6" name="正方形/長方形 15"/>
          <p:cNvSpPr/>
          <p:nvPr/>
        </p:nvSpPr>
        <p:spPr bwMode="auto">
          <a:xfrm>
            <a:off x="0" y="1071546"/>
            <a:ext cx="9144000" cy="5786454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7000">
                <a:srgbClr val="FFFFFF"/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2" name="タイトル プレースホルダー 2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785818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8" name="テキスト プレースホルダー 17"/>
          <p:cNvSpPr>
            <a:spLocks noGrp="1"/>
          </p:cNvSpPr>
          <p:nvPr>
            <p:ph type="body" idx="1"/>
          </p:nvPr>
        </p:nvSpPr>
        <p:spPr>
          <a:xfrm>
            <a:off x="457200" y="1500175"/>
            <a:ext cx="8229600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9" name="日付プレースホルダー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rgbClr val="080808"/>
                </a:solidFill>
              </a:defRPr>
            </a:lvl1pPr>
          </a:lstStyle>
          <a:p>
            <a:fld id="{0C7BC569-ADDD-4920-9116-60C462BFA834}" type="datetimeFigureOut">
              <a:rPr kumimoji="1" lang="ja-JP" altLang="en-US" smtClean="0"/>
              <a:t>2011/11/5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rgbClr val="080808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0" name="スライド番号プレースホルダー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rgbClr val="080808"/>
                </a:solidFill>
              </a:defRPr>
            </a:lvl1pPr>
          </a:lstStyle>
          <a:p>
            <a:fld id="{9A0BA417-6081-4292-A030-2894099C766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1" sz="4400" baseline="0">
          <a:ln w="3175">
            <a:noFill/>
            <a:prstDash val="solid"/>
          </a:ln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effectLst>
            <a:outerShdw blurRad="127000" algn="tl" rotWithShape="0">
              <a:schemeClr val="tx1">
                <a:alpha val="7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5000"/>
        <a:buFont typeface="Wingdings"/>
        <a:buChar char="p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"/>
        <a:buChar char="p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"/>
        <a:buChar char="p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65000"/>
        <a:buFont typeface="Wingdings"/>
        <a:buChar char="p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2"/>
        </a:buClr>
        <a:buSzPct val="65000"/>
        <a:buFont typeface="Wingdings"/>
        <a:buChar char="p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bg2"/>
        </a:buClr>
        <a:buSzPct val="55000"/>
        <a:buFont typeface="Wingdings"/>
        <a:buChar char="p"/>
        <a:defRPr kumimoji="1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55000"/>
        <a:buFont typeface="Wingdings"/>
        <a:buChar char="p"/>
        <a:defRPr kumimoji="1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55000"/>
        <a:buFont typeface="Wingdings"/>
        <a:buChar char="p"/>
        <a:defRPr kumimoji="1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bg2">
            <a:tint val="60000"/>
          </a:schemeClr>
        </a:buClr>
        <a:buSzPct val="55000"/>
        <a:buFont typeface="Wingdings"/>
        <a:buChar char="p"/>
        <a:defRPr kumimoji="1"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Chinese Classics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kumimoji="1" lang="ja-JP" altLang="en-US" dirty="0" smtClean="0"/>
              <a:t>原案</a:t>
            </a:r>
            <a:r>
              <a:rPr lang="en-US" altLang="ja-JP" dirty="0" smtClean="0"/>
              <a:t>: </a:t>
            </a:r>
            <a:r>
              <a:rPr lang="ja-JP" altLang="en-US" dirty="0" smtClean="0"/>
              <a:t>野田</a:t>
            </a:r>
            <a:endParaRPr lang="en-US" altLang="ja-JP" dirty="0" smtClean="0"/>
          </a:p>
          <a:p>
            <a:pPr algn="r"/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山口・田山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7732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Tayama\My Documents\Downloads\tsunde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664831"/>
            <a:ext cx="4488498" cy="3672408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1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題意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返り点付きの漢文が与えられる</a:t>
            </a:r>
            <a:endParaRPr lang="en-US" altLang="ja-JP" dirty="0" smtClean="0"/>
          </a:p>
          <a:p>
            <a:r>
              <a:rPr lang="ja-JP" altLang="en-US" dirty="0"/>
              <a:t>訓読のルール</a:t>
            </a:r>
            <a:r>
              <a:rPr lang="ja-JP" altLang="en-US" dirty="0" smtClean="0"/>
              <a:t>に従い、漢字の読み順を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出力せよ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レ点や上中下点</a:t>
            </a:r>
            <a:r>
              <a:rPr lang="ja-JP" altLang="en-US" dirty="0"/>
              <a:t>など</a:t>
            </a:r>
            <a:r>
              <a:rPr lang="ja-JP" altLang="en-US" dirty="0" smtClean="0"/>
              <a:t>を解釈せよ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54013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方針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問題をよく読んで、実装する</a:t>
            </a:r>
            <a:r>
              <a:rPr lang="ja-JP" altLang="en-US" dirty="0" smtClean="0"/>
              <a:t>だけ</a:t>
            </a:r>
            <a:endParaRPr lang="en-US" altLang="ja-JP" dirty="0" smtClean="0"/>
          </a:p>
          <a:p>
            <a:pPr lvl="1"/>
            <a:r>
              <a:rPr lang="ja-JP" altLang="en-US" dirty="0"/>
              <a:t>実装より</a:t>
            </a:r>
            <a:r>
              <a:rPr lang="ja-JP" altLang="en-US" dirty="0" smtClean="0"/>
              <a:t>も問題読解のほうが大変かも</a:t>
            </a:r>
            <a:endParaRPr lang="en-US" altLang="ja-JP" dirty="0" smtClean="0"/>
          </a:p>
          <a:p>
            <a:r>
              <a:rPr lang="ja-JP" altLang="en-US" dirty="0" smtClean="0"/>
              <a:t>間違いやすいと思われるところ</a:t>
            </a:r>
            <a:endParaRPr lang="en-US" altLang="ja-JP" dirty="0" smtClean="0"/>
          </a:p>
          <a:p>
            <a:pPr lvl="1"/>
            <a:r>
              <a:rPr lang="ja-JP" altLang="en-US" dirty="0"/>
              <a:t>一二三</a:t>
            </a:r>
            <a:r>
              <a:rPr lang="ja-JP" altLang="en-US" dirty="0" smtClean="0"/>
              <a:t>点で返った後、次に読むのは一点の次の文字</a:t>
            </a:r>
            <a:r>
              <a:rPr lang="en-US" altLang="ja-JP" dirty="0" smtClean="0"/>
              <a:t> (</a:t>
            </a:r>
            <a:r>
              <a:rPr lang="ja-JP" altLang="en-US" dirty="0" smtClean="0"/>
              <a:t>三点の次ではない</a:t>
            </a:r>
            <a:r>
              <a:rPr lang="en-US" altLang="ja-JP" dirty="0" smtClean="0"/>
              <a:t>)</a:t>
            </a:r>
          </a:p>
          <a:p>
            <a:pPr lvl="1"/>
            <a:r>
              <a:rPr lang="en-US" altLang="ja-JP" dirty="0" smtClean="0"/>
              <a:t>“v foo2 foo1” </a:t>
            </a:r>
            <a:r>
              <a:rPr lang="ja-JP" altLang="en-US" dirty="0" smtClean="0"/>
              <a:t>のように、一二三点の直後にレ点で返ることがある</a:t>
            </a:r>
            <a:endParaRPr lang="en-US" altLang="ja-JP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05330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実装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kumimoji="1" lang="ja-JP" altLang="en-US" dirty="0" smtClean="0"/>
                  <a:t>実装方針の例</a:t>
                </a:r>
                <a:r>
                  <a:rPr lang="en-US" altLang="ja-JP" dirty="0" smtClean="0"/>
                  <a:t>:</a:t>
                </a:r>
              </a:p>
              <a:p>
                <a:pPr lvl="1"/>
                <a:r>
                  <a:rPr kumimoji="1" lang="ja-JP" altLang="en-US" dirty="0"/>
                  <a:t>入力</a:t>
                </a:r>
                <a:r>
                  <a:rPr kumimoji="1" lang="ja-JP" altLang="en-US" dirty="0" smtClean="0"/>
                  <a:t>を上から下まで眺めて、</a:t>
                </a:r>
                <a:endParaRPr kumimoji="1" lang="en-US" altLang="ja-JP" dirty="0" smtClean="0"/>
              </a:p>
              <a:p>
                <a:pPr lvl="2"/>
                <a:r>
                  <a:rPr lang="ja-JP" altLang="en-US" dirty="0"/>
                  <a:t>読み飛ばされない</a:t>
                </a:r>
                <a:r>
                  <a:rPr lang="ja-JP" altLang="en-US" dirty="0" smtClean="0"/>
                  <a:t>文字</a:t>
                </a:r>
                <a:r>
                  <a:rPr lang="en-US" altLang="ja-JP" dirty="0" smtClean="0"/>
                  <a:t> (number != 1 </a:t>
                </a:r>
                <a:r>
                  <a:rPr lang="ja-JP" altLang="en-US" dirty="0" smtClean="0"/>
                  <a:t>の</a:t>
                </a:r>
                <a:r>
                  <a:rPr lang="en-US" altLang="ja-JP" dirty="0" smtClean="0"/>
                  <a:t> jump mark </a:t>
                </a:r>
                <a:r>
                  <a:rPr lang="ja-JP" altLang="en-US" dirty="0" smtClean="0"/>
                  <a:t>もレ点もついていない文字</a:t>
                </a:r>
                <a:r>
                  <a:rPr lang="en-US" altLang="ja-JP" dirty="0" smtClean="0"/>
                  <a:t>) </a:t>
                </a:r>
                <a:r>
                  <a:rPr lang="ja-JP" altLang="en-US" dirty="0" smtClean="0"/>
                  <a:t>を</a:t>
                </a:r>
                <a:r>
                  <a:rPr lang="en-US" altLang="ja-JP" dirty="0" smtClean="0"/>
                  <a:t> </a:t>
                </a:r>
                <a:r>
                  <a:rPr lang="en-US" altLang="ja-JP" dirty="0" err="1" smtClean="0"/>
                  <a:t>TreeSet</a:t>
                </a:r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に入れる</a:t>
                </a:r>
                <a:endParaRPr lang="en-US" altLang="ja-JP" dirty="0" smtClean="0"/>
              </a:p>
              <a:p>
                <a:pPr lvl="2"/>
                <a:r>
                  <a:rPr lang="en-US" altLang="ja-JP" dirty="0" smtClean="0"/>
                  <a:t>Jump mark </a:t>
                </a:r>
                <a:r>
                  <a:rPr lang="ja-JP" altLang="en-US" dirty="0" smtClean="0"/>
                  <a:t>による遷移を</a:t>
                </a:r>
                <a:r>
                  <a:rPr lang="en-US" altLang="ja-JP" dirty="0" smtClean="0"/>
                  <a:t> O(1) </a:t>
                </a:r>
                <a:r>
                  <a:rPr lang="ja-JP" altLang="en-US" dirty="0" smtClean="0"/>
                  <a:t>で引けるように、インデックス列を作成する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この</a:t>
                </a:r>
                <a:r>
                  <a:rPr lang="en-US" altLang="ja-JP" dirty="0" smtClean="0"/>
                  <a:t> </a:t>
                </a:r>
                <a:r>
                  <a:rPr lang="en-US" altLang="ja-JP" dirty="0" err="1" smtClean="0"/>
                  <a:t>TreeSet</a:t>
                </a:r>
                <a:r>
                  <a:rPr lang="en-US" altLang="ja-JP" dirty="0" smtClean="0"/>
                  <a:t> </a:t>
                </a:r>
                <a:r>
                  <a:rPr lang="ja-JP" altLang="en-US" dirty="0" err="1" smtClean="0"/>
                  <a:t>とイン</a:t>
                </a:r>
                <a:r>
                  <a:rPr lang="ja-JP" altLang="en-US" dirty="0" smtClean="0"/>
                  <a:t>デックス列を元に頑張る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1" lang="en-US" altLang="ja-JP" b="0" i="0" dirty="0" smtClean="0">
                        <a:latin typeface="Cambria Math"/>
                      </a:rPr>
                      <m:t>O</m:t>
                    </m:r>
                    <m:r>
                      <a:rPr kumimoji="1" lang="en-US" altLang="ja-JP" i="1" dirty="0" smtClean="0">
                        <a:latin typeface="Cambria Math"/>
                      </a:rPr>
                      <m:t>(</m:t>
                    </m:r>
                    <m:r>
                      <a:rPr kumimoji="1" lang="en-US" altLang="ja-JP" i="1" dirty="0" smtClean="0">
                        <a:latin typeface="Cambria Math"/>
                      </a:rPr>
                      <m:t>𝑛</m:t>
                    </m:r>
                    <m:r>
                      <a:rPr kumimoji="1" lang="en-US" altLang="ja-JP" b="0" i="1" dirty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kumimoji="1" lang="en-US" altLang="ja-JP" i="1" dirty="0" smtClean="0">
                        <a:latin typeface="Cambria Math"/>
                      </a:rPr>
                      <m:t>log</m:t>
                    </m:r>
                    <m:r>
                      <a:rPr kumimoji="1" lang="en-US" altLang="ja-JP" i="1" dirty="0" smtClean="0">
                        <a:latin typeface="Cambria Math"/>
                      </a:rPr>
                      <m:t>⁡(</m:t>
                    </m:r>
                    <m:r>
                      <a:rPr kumimoji="1" lang="en-US" altLang="ja-JP" i="1" dirty="0" smtClean="0">
                        <a:latin typeface="Cambria Math"/>
                      </a:rPr>
                      <m:t>𝑛</m:t>
                    </m:r>
                    <m:r>
                      <a:rPr kumimoji="1" lang="en-US" altLang="ja-JP" i="1" dirty="0" smtClean="0">
                        <a:latin typeface="Cambria Math"/>
                      </a:rPr>
                      <m:t>))</m:t>
                    </m:r>
                  </m:oMath>
                </a14:m>
                <a:endParaRPr kumimoji="1" lang="en-US" altLang="ja-JP" dirty="0" smtClean="0"/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1" lang="en-US" altLang="ja-JP" i="0" dirty="0" smtClean="0">
                        <a:latin typeface="Cambria Math"/>
                      </a:rPr>
                      <m:t>O</m:t>
                    </m:r>
                    <m:r>
                      <a:rPr kumimoji="1" lang="en-US" altLang="ja-JP" i="1" dirty="0" smtClean="0"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kumimoji="1" lang="en-US" altLang="ja-JP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i="1" dirty="0" smtClean="0">
                            <a:latin typeface="Cambria Math"/>
                          </a:rPr>
                          <m:t>𝑛</m:t>
                        </m:r>
                      </m:e>
                      <m:sup>
                        <m:r>
                          <a:rPr kumimoji="1" lang="en-US" altLang="ja-JP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kumimoji="1" lang="en-US" altLang="ja-JP" i="1" dirty="0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にならなければどう書いても</a:t>
                </a:r>
                <a:r>
                  <a:rPr kumimoji="1" lang="en-US" altLang="ja-JP" dirty="0" smtClean="0"/>
                  <a:t>OK</a:t>
                </a:r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815" t="-2240" r="-118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2156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Accept: *** (*** min)</a:t>
            </a:r>
          </a:p>
          <a:p>
            <a:r>
              <a:rPr lang="en-US" altLang="ja-JP" dirty="0" smtClean="0"/>
              <a:t>Total Accept: ***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0000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謝辞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多くの方々に御協力頂きました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問題文検証</a:t>
            </a:r>
            <a:endParaRPr lang="en-US" altLang="ja-JP" dirty="0" smtClean="0"/>
          </a:p>
          <a:p>
            <a:pPr lvl="2"/>
            <a:r>
              <a:rPr kumimoji="1" lang="ja-JP" altLang="en-US" dirty="0"/>
              <a:t>平澤</a:t>
            </a:r>
            <a:r>
              <a:rPr kumimoji="1" lang="ja-JP" altLang="en-US" dirty="0" smtClean="0"/>
              <a:t>さん</a:t>
            </a:r>
            <a:endParaRPr kumimoji="1" lang="en-US" altLang="ja-JP" dirty="0" smtClean="0"/>
          </a:p>
          <a:p>
            <a:pPr lvl="2"/>
            <a:r>
              <a:rPr lang="ja-JP" altLang="en-US" dirty="0"/>
              <a:t>阿部</a:t>
            </a:r>
            <a:r>
              <a:rPr lang="ja-JP" altLang="en-US" dirty="0" smtClean="0"/>
              <a:t>さん</a:t>
            </a:r>
            <a:endParaRPr lang="en-US" altLang="ja-JP" dirty="0" smtClean="0"/>
          </a:p>
          <a:p>
            <a:pPr lvl="1"/>
            <a:r>
              <a:rPr kumimoji="1" lang="ja-JP" altLang="en-US" dirty="0"/>
              <a:t>問題</a:t>
            </a:r>
            <a:r>
              <a:rPr kumimoji="1" lang="ja-JP" altLang="en-US" dirty="0" smtClean="0"/>
              <a:t>文校正</a:t>
            </a:r>
            <a:endParaRPr kumimoji="1" lang="en-US" altLang="ja-JP" dirty="0" smtClean="0"/>
          </a:p>
          <a:p>
            <a:pPr lvl="2"/>
            <a:r>
              <a:rPr lang="ja-JP" altLang="en-US" dirty="0"/>
              <a:t>吉野</a:t>
            </a:r>
            <a:r>
              <a:rPr lang="ja-JP" altLang="en-US" dirty="0" smtClean="0"/>
              <a:t>さん</a:t>
            </a:r>
            <a:endParaRPr lang="en-US" altLang="ja-JP" dirty="0" smtClean="0"/>
          </a:p>
          <a:p>
            <a:pPr lvl="2"/>
            <a:r>
              <a:rPr kumimoji="1" lang="ja-JP" altLang="en-US" dirty="0"/>
              <a:t>稲葉</a:t>
            </a:r>
            <a:r>
              <a:rPr kumimoji="1" lang="ja-JP" altLang="en-US" dirty="0" smtClean="0"/>
              <a:t>さん</a:t>
            </a:r>
            <a:endParaRPr kumimoji="1" lang="en-US" altLang="ja-JP" dirty="0" smtClean="0"/>
          </a:p>
          <a:p>
            <a:r>
              <a:rPr lang="ja-JP" altLang="en-US" dirty="0"/>
              <a:t>ありがとう</a:t>
            </a:r>
            <a:r>
              <a:rPr lang="ja-JP" altLang="en-US" dirty="0" smtClean="0"/>
              <a:t>ございました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4946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松風">
  <a:themeElements>
    <a:clrScheme name="松風">
      <a:dk1>
        <a:sysClr val="windowText" lastClr="000000"/>
      </a:dk1>
      <a:lt1>
        <a:sysClr val="window" lastClr="FFFFFF"/>
      </a:lt1>
      <a:dk2>
        <a:srgbClr val="0F2305"/>
      </a:dk2>
      <a:lt2>
        <a:srgbClr val="7DAA50"/>
      </a:lt2>
      <a:accent1>
        <a:srgbClr val="B94B2D"/>
      </a:accent1>
      <a:accent2>
        <a:srgbClr val="B95F91"/>
      </a:accent2>
      <a:accent3>
        <a:srgbClr val="C8AF3C"/>
      </a:accent3>
      <a:accent4>
        <a:srgbClr val="3C643C"/>
      </a:accent4>
      <a:accent5>
        <a:srgbClr val="8264AA"/>
      </a:accent5>
      <a:accent6>
        <a:srgbClr val="D29B46"/>
      </a:accent6>
      <a:hlink>
        <a:srgbClr val="0000FE"/>
      </a:hlink>
      <a:folHlink>
        <a:srgbClr val="800080"/>
      </a:folHlink>
    </a:clrScheme>
    <a:fontScheme name="松風">
      <a:majorFont>
        <a:latin typeface="Gill Sans MT"/>
        <a:ea typeface=""/>
        <a:cs typeface=""/>
        <a:font script="Jpan" typeface="HGｺﾞｼｯｸE"/>
        <a:font script="Hang" typeface="HY헤드라인 M"/>
        <a:font script="Hans" typeface="方正姚体"/>
        <a:font script="Hant" typeface="標楷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nsolas"/>
        <a:ea typeface=""/>
        <a:cs typeface=""/>
        <a:font script="Jpan" typeface="HGｺﾞｼｯｸE"/>
        <a:font script="Hang" typeface="맑은 고딕"/>
        <a:font script="Hans" typeface="宋体"/>
        <a:font script="Hant" typeface="新細明體"/>
        <a:font script="Arab" typeface="Tahoma"/>
        <a:font script="Hebr" typeface="Tahoma"/>
        <a:font script="Thai" typeface="Dillen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松風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sat val="38000"/>
                <a:lum val="92000"/>
              </a:schemeClr>
            </a:gs>
            <a:gs pos="20000">
              <a:schemeClr val="phClr">
                <a:sat val="44000"/>
                <a:lum val="80000"/>
              </a:schemeClr>
            </a:gs>
            <a:gs pos="100000">
              <a:schemeClr val="phClr">
                <a:sat val="56000"/>
                <a:lum val="54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</a:blipFill>
      </a:fillStyleLst>
      <a:lnStyleLst>
        <a:ln w="6350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857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50800" dir="5400000" algn="tl">
              <a:srgbClr val="000000">
                <a:alpha val="65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50800" dist="50800" dir="5400000" algn="tl" rotWithShape="0">
              <a:srgbClr val="000000">
                <a:alpha val="65000"/>
              </a:srgbClr>
            </a:outerShdw>
          </a:effectLst>
          <a:scene3d>
            <a:camera prst="orthographicFront"/>
            <a:lightRig rig="soft" dir="t">
              <a:rot lat="0" lon="0" rev="17100000"/>
            </a:lightRig>
          </a:scene3d>
          <a:sp3d>
            <a:bevelT w="165100" h="254000"/>
            <a:bevelB w="165100" h="2540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40000"/>
              </a:schemeClr>
            </a:gs>
            <a:gs pos="53000">
              <a:schemeClr val="phClr">
                <a:shade val="50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2">
            <a:duotone>
              <a:schemeClr val="phClr">
                <a:shade val="27000"/>
                <a:satMod val="160000"/>
              </a:schemeClr>
              <a:schemeClr val="phClr">
                <a:tint val="95000"/>
                <a:satMod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Wind in the Pines</Template>
  <TotalTime>56</TotalTime>
  <Words>204</Words>
  <Application>Microsoft Office PowerPoint</Application>
  <PresentationFormat>画面に合わせる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松風</vt:lpstr>
      <vt:lpstr>Chinese Classics</vt:lpstr>
      <vt:lpstr>題意</vt:lpstr>
      <vt:lpstr>方針</vt:lpstr>
      <vt:lpstr>実装</vt:lpstr>
      <vt:lpstr>結果</vt:lpstr>
      <vt:lpstr>謝辞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Chinese Classics</dc:title>
  <dc:creator>Tayama</dc:creator>
  <cp:lastModifiedBy>Tayama</cp:lastModifiedBy>
  <cp:revision>5</cp:revision>
  <dcterms:created xsi:type="dcterms:W3CDTF">2011-11-05T11:47:57Z</dcterms:created>
  <dcterms:modified xsi:type="dcterms:W3CDTF">2011-11-05T12:44:40Z</dcterms:modified>
</cp:coreProperties>
</file>