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59" d="100"/>
          <a:sy n="59" d="100"/>
        </p:scale>
        <p:origin x="-738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FC895-FEBC-49C9-AAC0-921DBE79CB77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C69C5-7362-4796-8658-D9CE7074AEA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388945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FC895-FEBC-49C9-AAC0-921DBE79CB77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C69C5-7362-4796-8658-D9CE7074AEA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41152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FC895-FEBC-49C9-AAC0-921DBE79CB77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C69C5-7362-4796-8658-D9CE7074AEA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407247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FC895-FEBC-49C9-AAC0-921DBE79CB77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C69C5-7362-4796-8658-D9CE7074AEA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06373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FC895-FEBC-49C9-AAC0-921DBE79CB77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C69C5-7362-4796-8658-D9CE7074AEA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41956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FC895-FEBC-49C9-AAC0-921DBE79CB77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C69C5-7362-4796-8658-D9CE7074AEA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497963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FC895-FEBC-49C9-AAC0-921DBE79CB77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C69C5-7362-4796-8658-D9CE7074AEA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967097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FC895-FEBC-49C9-AAC0-921DBE79CB77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C69C5-7362-4796-8658-D9CE7074AEA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77045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FC895-FEBC-49C9-AAC0-921DBE79CB77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C69C5-7362-4796-8658-D9CE7074AEA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933720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FC895-FEBC-49C9-AAC0-921DBE79CB77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C69C5-7362-4796-8658-D9CE7074AEA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69958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FC895-FEBC-49C9-AAC0-921DBE79CB77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C69C5-7362-4796-8658-D9CE7074AEA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98403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FFC895-FEBC-49C9-AAC0-921DBE79CB77}" type="datetimeFigureOut">
              <a:rPr kumimoji="1" lang="ja-JP" altLang="en-US" smtClean="0"/>
              <a:t>2015/4/19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FC69C5-7362-4796-8658-D9CE7074AEA8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63265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 smtClean="0"/>
              <a:t>I: </a:t>
            </a:r>
            <a:r>
              <a:rPr kumimoji="1" lang="en-US" altLang="ja-JP" dirty="0" err="1" smtClean="0"/>
              <a:t>MidPoint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pPr algn="l"/>
            <a:r>
              <a:rPr kumimoji="1" lang="ja-JP" altLang="en-US" dirty="0" smtClean="0"/>
              <a:t>原案：保坂</a:t>
            </a:r>
            <a:endParaRPr kumimoji="1" lang="en-US" altLang="ja-JP" dirty="0" smtClean="0"/>
          </a:p>
          <a:p>
            <a:pPr algn="l"/>
            <a:r>
              <a:rPr lang="ja-JP" altLang="en-US" dirty="0"/>
              <a:t>解答：</a:t>
            </a:r>
            <a:r>
              <a:rPr lang="ja-JP" altLang="en-US" dirty="0" smtClean="0"/>
              <a:t>大坂・澤・森</a:t>
            </a:r>
            <a:endParaRPr lang="en-US" altLang="ja-JP" dirty="0" smtClean="0"/>
          </a:p>
          <a:p>
            <a:pPr algn="l"/>
            <a:r>
              <a:rPr lang="ja-JP" altLang="en-US" dirty="0" smtClean="0"/>
              <a:t>問題</a:t>
            </a:r>
            <a:r>
              <a:rPr lang="ja-JP" altLang="en-US" dirty="0"/>
              <a:t>文：神谷</a:t>
            </a:r>
            <a:endParaRPr lang="en-US" altLang="ja-JP" dirty="0" smtClean="0"/>
          </a:p>
          <a:p>
            <a:pPr algn="l"/>
            <a:r>
              <a:rPr kumimoji="1" lang="ja-JP" altLang="en-US" dirty="0" smtClean="0"/>
              <a:t>解説：大坂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6FD76F-9D4F-4F47-83A0-7606ABE77FC7}" type="slidenum">
              <a:rPr kumimoji="1" lang="ja-JP" altLang="en-US" smtClean="0"/>
              <a:t>1</a:t>
            </a:fld>
            <a:endParaRPr kumimoji="1" lang="ja-JP" altLang="en-US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179512" y="116632"/>
            <a:ext cx="88929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000" dirty="0" smtClean="0">
                <a:latin typeface="helvetica" panose="020B0604020202020204" pitchFamily="34" charset="0"/>
                <a:ea typeface="メイリオ" panose="020B0604030504040204" pitchFamily="50" charset="-128"/>
                <a:cs typeface="helvetica" panose="020B0604020202020204" pitchFamily="34" charset="0"/>
              </a:rPr>
              <a:t>2014/4/19 Japan </a:t>
            </a:r>
            <a:r>
              <a:rPr lang="en-US" altLang="ja-JP" sz="2000" dirty="0">
                <a:latin typeface="helvetica" panose="020B0604020202020204" pitchFamily="34" charset="0"/>
                <a:ea typeface="メイリオ" panose="020B0604030504040204" pitchFamily="50" charset="-128"/>
                <a:cs typeface="helvetica" panose="020B0604020202020204" pitchFamily="34" charset="0"/>
              </a:rPr>
              <a:t>Alumni Group Spring Contest 2015 </a:t>
            </a:r>
            <a:endParaRPr lang="en-US" altLang="ja-JP" sz="2000" dirty="0" smtClean="0">
              <a:latin typeface="helvetica" panose="020B0604020202020204" pitchFamily="34" charset="0"/>
              <a:ea typeface="メイリオ" panose="020B0604030504040204" pitchFamily="50" charset="-128"/>
              <a:cs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951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問題概要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62500" lnSpcReduction="20000"/>
              </a:bodyPr>
              <a:lstStyle/>
              <a:p>
                <a:pPr marL="0" indent="0">
                  <a:buNone/>
                </a:pPr>
                <a:r>
                  <a:rPr kumimoji="1" lang="ja-JP" altLang="en-US" dirty="0" smtClean="0"/>
                  <a:t>タスク</a:t>
                </a:r>
                <a:endParaRPr kumimoji="1" lang="en-US" altLang="ja-JP" dirty="0" smtClean="0"/>
              </a:p>
              <a:p>
                <a:r>
                  <a:rPr kumimoji="1" lang="ja-JP" altLang="en-US" dirty="0" smtClean="0"/>
                  <a:t>平面上にある</a:t>
                </a:r>
                <a:r>
                  <a:rPr kumimoji="1" lang="en-US" altLang="ja-JP" dirty="0" smtClean="0"/>
                  <a:t>3</a:t>
                </a:r>
                <a:r>
                  <a:rPr kumimoji="1" lang="ja-JP" altLang="en-US" dirty="0" err="1" smtClean="0"/>
                  <a:t>つの点</a:t>
                </a:r>
                <a:r>
                  <a:rPr kumimoji="1" lang="ja-JP" altLang="en-US" dirty="0" smtClean="0"/>
                  <a:t>列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𝐶</m:t>
                    </m:r>
                  </m:oMath>
                </a14:m>
                <a:r>
                  <a:rPr kumimoji="1" lang="ja-JP" altLang="en-US" dirty="0" smtClean="0"/>
                  <a:t>が与えられる</a:t>
                </a:r>
                <a:endParaRPr kumimoji="1" lang="en-US" altLang="ja-JP" dirty="0" smtClean="0"/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 ,</m:t>
                    </m:r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,…,</m:t>
                    </m:r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 は同一直線上</a:t>
                </a:r>
                <a:endParaRPr kumimoji="1" lang="en-US" altLang="ja-JP" dirty="0" smtClean="0"/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,…,</m:t>
                    </m:r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 は同一直線上</a:t>
                </a:r>
                <a:endParaRPr kumimoji="1" lang="en-US" altLang="ja-JP" dirty="0" smtClean="0"/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,…,</m:t>
                    </m:r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 は同一直線上</a:t>
                </a:r>
                <a:endParaRPr lang="en-US" altLang="ja-JP" dirty="0"/>
              </a:p>
              <a:p>
                <a:r>
                  <a:rPr kumimoji="1" lang="en-US" altLang="ja-JP" b="0" dirty="0" smtClean="0"/>
                  <a:t>3</a:t>
                </a:r>
                <a:r>
                  <a:rPr kumimoji="1" lang="ja-JP" altLang="en-US" b="0" dirty="0" smtClean="0"/>
                  <a:t>つ組</a:t>
                </a:r>
                <a:r>
                  <a:rPr kumimoji="1" lang="en-US" altLang="ja-JP" b="0" dirty="0" smtClean="0"/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e>
                    </m:d>
                  </m:oMath>
                </a14:m>
                <a:r>
                  <a:rPr kumimoji="1" lang="ja-JP" altLang="en-US" dirty="0" smtClean="0"/>
                  <a:t> であって，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と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を結ぶ線分の中点であるものの個数を計算せよ</a:t>
                </a:r>
                <a:endParaRPr kumimoji="1" lang="en-US" altLang="ja-JP" dirty="0" smtClean="0"/>
              </a:p>
              <a:p>
                <a:endParaRPr lang="en-US" altLang="ja-JP" dirty="0"/>
              </a:p>
              <a:p>
                <a:pPr marL="0" indent="0">
                  <a:buNone/>
                </a:pPr>
                <a:r>
                  <a:rPr kumimoji="1" lang="ja-JP" altLang="en-US" dirty="0" smtClean="0"/>
                  <a:t>制約</a:t>
                </a:r>
                <a:endParaRPr kumimoji="1" lang="en-US" altLang="ja-JP" dirty="0" smtClean="0"/>
              </a:p>
              <a:p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1≤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𝐿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≤</m:t>
                    </m:r>
                    <m:sSup>
                      <m:sSup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sup>
                    </m:sSup>
                  </m:oMath>
                </a14:m>
                <a:endParaRPr kumimoji="1" lang="en-US" altLang="ja-JP" b="0" dirty="0" smtClean="0"/>
              </a:p>
              <a:p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sup>
                    </m:sSup>
                    <m:r>
                      <a:rPr lang="en-US" altLang="ja-JP" i="1">
                        <a:latin typeface="Cambria Math" panose="02040503050406030204" pitchFamily="18" charset="0"/>
                      </a:rPr>
                      <m:t>≤</m:t>
                    </m:r>
                    <m:d>
                      <m:d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ja-JP" altLang="en-US" i="1">
                            <a:latin typeface="Cambria Math" panose="02040503050406030204" pitchFamily="18" charset="0"/>
                          </a:rPr>
                          <m:t>座標</m:t>
                        </m:r>
                        <m:r>
                          <a:rPr lang="ja-JP" altLang="en-US" i="1" smtClean="0">
                            <a:latin typeface="Cambria Math" panose="02040503050406030204" pitchFamily="18" charset="0"/>
                          </a:rPr>
                          <m:t>値</m:t>
                        </m:r>
                      </m:e>
                    </m:d>
                    <m:r>
                      <a:rPr lang="en-US" altLang="ja-JP" i="1">
                        <a:latin typeface="Cambria Math" panose="02040503050406030204" pitchFamily="18" charset="0"/>
                      </a:rPr>
                      <m:t>≤</m:t>
                    </m:r>
                    <m:sSup>
                      <m:sSupPr>
                        <m:ctrlPr>
                          <a:rPr lang="en-US" altLang="ja-JP" i="1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5</m:t>
                        </m:r>
                      </m:sup>
                    </m:sSup>
                  </m:oMath>
                </a14:m>
                <a:endParaRPr kumimoji="1" lang="en-US" altLang="ja-JP" dirty="0" smtClean="0"/>
              </a:p>
              <a:p>
                <a:r>
                  <a:rPr kumimoji="1" lang="ja-JP" altLang="en-US" dirty="0" smtClean="0"/>
                  <a:t>各点の各座標値は整数</a:t>
                </a:r>
                <a:endParaRPr lang="en-US" altLang="ja-JP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altLang="ja-JP" b="0" i="1" smtClean="0">
                                <a:latin typeface="Cambria Math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ja-JP" b="0" i="1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b="0" i="1" smtClean="0">
                                    <a:latin typeface="Cambria Math" panose="02040503050406030204" pitchFamily="18" charset="0"/>
                                  </a:rPr>
                                  <m:t>𝐴</m:t>
                                </m:r>
                              </m:e>
                              <m:sub>
                                <m:r>
                                  <a:rPr lang="en-US" altLang="ja-JP" b="0" i="1" smtClean="0">
                                    <a:latin typeface="Cambria Math" panose="02040503050406030204" pitchFamily="18" charset="0"/>
                                  </a:rPr>
                                  <m:t>𝑖</m:t>
                                </m:r>
                              </m:sub>
                            </m:sSub>
                          </m:e>
                        </m:d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altLang="ja-JP" b="0" i="1" smtClean="0">
                                <a:latin typeface="Cambria Math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ja-JP" b="0" i="1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b="0" i="1" smtClean="0">
                                    <a:latin typeface="Cambria Math" panose="02040503050406030204" pitchFamily="18" charset="0"/>
                                  </a:rPr>
                                  <m:t>𝐵</m:t>
                                </m:r>
                              </m:e>
                              <m:sub>
                                <m:r>
                                  <a:rPr lang="en-US" altLang="ja-JP" b="0" i="1" smtClean="0">
                                    <a:latin typeface="Cambria Math" panose="02040503050406030204" pitchFamily="18" charset="0"/>
                                  </a:rPr>
                                  <m:t>𝑗</m:t>
                                </m:r>
                              </m:sub>
                            </m:sSub>
                          </m:e>
                        </m:d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</m:sub>
                    </m:sSub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d>
                          <m:dPr>
                            <m:ctrlPr>
                              <a:rPr lang="en-US" altLang="ja-JP" b="0" i="1" smtClean="0">
                                <a:latin typeface="Cambria Math"/>
                              </a:rPr>
                            </m:ctrlPr>
                          </m:dPr>
                          <m:e>
                            <m:sSub>
                              <m:sSubPr>
                                <m:ctrlPr>
                                  <a:rPr lang="en-US" altLang="ja-JP" b="0" i="1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en-US" altLang="ja-JP" b="0" i="1" smtClean="0">
                                    <a:latin typeface="Cambria Math" panose="02040503050406030204" pitchFamily="18" charset="0"/>
                                  </a:rPr>
                                  <m:t>𝐶</m:t>
                                </m:r>
                              </m:e>
                              <m:sub>
                                <m:r>
                                  <a:rPr lang="en-US" altLang="ja-JP" b="0" i="1" smtClean="0">
                                    <a:latin typeface="Cambria Math" panose="02040503050406030204" pitchFamily="18" charset="0"/>
                                  </a:rPr>
                                  <m:t>𝑘</m:t>
                                </m:r>
                              </m:sub>
                            </m:sSub>
                          </m:e>
                        </m:d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は各々同一直線上にある</a:t>
                </a:r>
                <a:endParaRPr kumimoji="1" lang="en-US" altLang="ja-JP" dirty="0" smtClean="0"/>
              </a:p>
              <a:p>
                <a:pPr lvl="1"/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918" t="-1761" r="-84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6FD76F-9D4F-4F47-83A0-7606ABE77FC7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859557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サンプル</a:t>
            </a:r>
            <a:r>
              <a:rPr kumimoji="1" lang="en-US" altLang="ja-JP" dirty="0" smtClean="0"/>
              <a:t>1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答え＝</a:t>
            </a:r>
            <a:r>
              <a:rPr lang="en-US" altLang="ja-JP" dirty="0" smtClean="0"/>
              <a:t>3</a:t>
            </a:r>
          </a:p>
          <a:p>
            <a:pPr lvl="1"/>
            <a:r>
              <a:rPr lang="en-US" altLang="ja-JP" dirty="0" smtClean="0"/>
              <a:t>※</a:t>
            </a:r>
            <a:r>
              <a:rPr lang="ja-JP" altLang="en-US" dirty="0" smtClean="0"/>
              <a:t>同じ座標に</a:t>
            </a:r>
            <a:r>
              <a:rPr kumimoji="1" lang="ja-JP" altLang="en-US" dirty="0" smtClean="0"/>
              <a:t>複数頂点がある</a:t>
            </a:r>
            <a:endParaRPr kumimoji="1" lang="en-US" altLang="ja-JP" dirty="0" smtClean="0"/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6FD76F-9D4F-4F47-83A0-7606ABE77FC7}" type="slidenum">
              <a:rPr kumimoji="1" lang="ja-JP" altLang="en-US" smtClean="0"/>
              <a:t>3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1960" y="2813789"/>
            <a:ext cx="4195591" cy="3889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01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サンプル</a:t>
            </a:r>
            <a:r>
              <a:rPr kumimoji="1" lang="en-US" altLang="ja-JP" dirty="0" smtClean="0"/>
              <a:t>2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/>
              <a:t>答え</a:t>
            </a:r>
            <a:r>
              <a:rPr lang="ja-JP" altLang="en-US" dirty="0" smtClean="0"/>
              <a:t>＝</a:t>
            </a:r>
            <a:r>
              <a:rPr lang="en-US" altLang="ja-JP" dirty="0" smtClean="0"/>
              <a:t>8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6FD76F-9D4F-4F47-83A0-7606ABE77FC7}" type="slidenum">
              <a:rPr kumimoji="1" lang="ja-JP" altLang="en-US" smtClean="0"/>
              <a:t>4</a:t>
            </a:fld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2177027"/>
            <a:ext cx="6213794" cy="439602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正方形/長方形 6"/>
              <p:cNvSpPr/>
              <p:nvPr/>
            </p:nvSpPr>
            <p:spPr>
              <a:xfrm>
                <a:off x="5292080" y="2073042"/>
                <a:ext cx="667169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sz="4000" b="1" i="1">
                          <a:latin typeface="Cambria Math" panose="02040503050406030204" pitchFamily="18" charset="0"/>
                        </a:rPr>
                        <m:t>𝑨</m:t>
                      </m:r>
                    </m:oMath>
                  </m:oMathPara>
                </a14:m>
                <a:endParaRPr lang="ja-JP" altLang="en-US" sz="4000" b="1" dirty="0"/>
              </a:p>
            </p:txBody>
          </p:sp>
        </mc:Choice>
        <mc:Fallback xmlns="">
          <p:sp>
            <p:nvSpPr>
              <p:cNvPr id="7" name="正方形/長方形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2080" y="2073042"/>
                <a:ext cx="667169" cy="707886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正方形/長方形 7"/>
              <p:cNvSpPr/>
              <p:nvPr/>
            </p:nvSpPr>
            <p:spPr>
              <a:xfrm>
                <a:off x="6235727" y="4089266"/>
                <a:ext cx="697627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sz="4000" b="1" i="1" smtClean="0">
                          <a:latin typeface="Cambria Math" panose="02040503050406030204" pitchFamily="18" charset="0"/>
                        </a:rPr>
                        <m:t>𝑩</m:t>
                      </m:r>
                    </m:oMath>
                  </m:oMathPara>
                </a14:m>
                <a:endParaRPr lang="ja-JP" altLang="en-US" sz="4000" b="1" dirty="0"/>
              </a:p>
            </p:txBody>
          </p:sp>
        </mc:Choice>
        <mc:Fallback xmlns="">
          <p:sp>
            <p:nvSpPr>
              <p:cNvPr id="8" name="正方形/長方形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35727" y="4089266"/>
                <a:ext cx="697627" cy="707886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正方形/長方形 8"/>
              <p:cNvSpPr/>
              <p:nvPr/>
            </p:nvSpPr>
            <p:spPr>
              <a:xfrm>
                <a:off x="5724128" y="3083972"/>
                <a:ext cx="667169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sz="4000" b="1" i="1" smtClean="0">
                          <a:latin typeface="Cambria Math" panose="02040503050406030204" pitchFamily="18" charset="0"/>
                        </a:rPr>
                        <m:t>𝑪</m:t>
                      </m:r>
                    </m:oMath>
                  </m:oMathPara>
                </a14:m>
                <a:endParaRPr lang="ja-JP" altLang="en-US" sz="4000" b="1" dirty="0"/>
              </a:p>
            </p:txBody>
          </p:sp>
        </mc:Choice>
        <mc:Fallback xmlns="">
          <p:sp>
            <p:nvSpPr>
              <p:cNvPr id="9" name="正方形/長方形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4128" y="3083972"/>
                <a:ext cx="667169" cy="707886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10223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サンプル</a:t>
            </a:r>
            <a:r>
              <a:rPr kumimoji="1" lang="en-US" altLang="ja-JP" dirty="0" smtClean="0"/>
              <a:t>3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/>
              <a:t>答え</a:t>
            </a:r>
            <a:r>
              <a:rPr lang="ja-JP" altLang="en-US" dirty="0" smtClean="0"/>
              <a:t>＝</a:t>
            </a:r>
            <a:r>
              <a:rPr lang="en-US" altLang="ja-JP" dirty="0" smtClean="0"/>
              <a:t>3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6FD76F-9D4F-4F47-83A0-7606ABE77FC7}" type="slidenum">
              <a:rPr kumimoji="1" lang="ja-JP" altLang="en-US" smtClean="0"/>
              <a:t>5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 rotWithShape="1">
          <a:blip r:embed="rId2"/>
          <a:srcRect r="13058"/>
          <a:stretch/>
        </p:blipFill>
        <p:spPr>
          <a:xfrm>
            <a:off x="2712661" y="1084423"/>
            <a:ext cx="5368884" cy="5637051"/>
          </a:xfrm>
          <a:prstGeom prst="rect">
            <a:avLst/>
          </a:prstGeom>
        </p:spPr>
      </p:pic>
      <p:sp>
        <p:nvSpPr>
          <p:cNvPr id="10" name="円/楕円 9"/>
          <p:cNvSpPr/>
          <p:nvPr/>
        </p:nvSpPr>
        <p:spPr>
          <a:xfrm>
            <a:off x="5397103" y="1110906"/>
            <a:ext cx="400361" cy="400361"/>
          </a:xfrm>
          <a:prstGeom prst="ellipse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1" name="円/楕円 10"/>
          <p:cNvSpPr/>
          <p:nvPr/>
        </p:nvSpPr>
        <p:spPr>
          <a:xfrm>
            <a:off x="5750071" y="2577604"/>
            <a:ext cx="400361" cy="374994"/>
          </a:xfrm>
          <a:prstGeom prst="ellipse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円/楕円 11"/>
          <p:cNvSpPr/>
          <p:nvPr/>
        </p:nvSpPr>
        <p:spPr>
          <a:xfrm>
            <a:off x="6103039" y="4036354"/>
            <a:ext cx="400361" cy="400361"/>
          </a:xfrm>
          <a:prstGeom prst="ellipse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正方形/長方形 14"/>
          <p:cNvSpPr/>
          <p:nvPr/>
        </p:nvSpPr>
        <p:spPr>
          <a:xfrm>
            <a:off x="6137329" y="2586112"/>
            <a:ext cx="360040" cy="360040"/>
          </a:xfrm>
          <a:prstGeom prst="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5037063" y="4063975"/>
            <a:ext cx="360040" cy="360040"/>
          </a:xfrm>
          <a:prstGeom prst="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正方形/長方形 16"/>
          <p:cNvSpPr/>
          <p:nvPr/>
        </p:nvSpPr>
        <p:spPr>
          <a:xfrm>
            <a:off x="3930481" y="5517232"/>
            <a:ext cx="360040" cy="360040"/>
          </a:xfrm>
          <a:prstGeom prst="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二等辺三角形 17"/>
          <p:cNvSpPr/>
          <p:nvPr/>
        </p:nvSpPr>
        <p:spPr>
          <a:xfrm>
            <a:off x="2799561" y="6190704"/>
            <a:ext cx="467632" cy="403131"/>
          </a:xfrm>
          <a:prstGeom prst="triangle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二等辺三角形 18"/>
          <p:cNvSpPr/>
          <p:nvPr/>
        </p:nvSpPr>
        <p:spPr>
          <a:xfrm>
            <a:off x="4607531" y="4729807"/>
            <a:ext cx="467632" cy="403131"/>
          </a:xfrm>
          <a:prstGeom prst="triangle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二等辺三角形 19"/>
          <p:cNvSpPr/>
          <p:nvPr/>
        </p:nvSpPr>
        <p:spPr>
          <a:xfrm>
            <a:off x="6440336" y="3245642"/>
            <a:ext cx="467632" cy="403131"/>
          </a:xfrm>
          <a:prstGeom prst="triangle">
            <a:avLst/>
          </a:prstGeom>
          <a:noFill/>
          <a:ln w="38100"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正方形/長方形 20"/>
              <p:cNvSpPr/>
              <p:nvPr/>
            </p:nvSpPr>
            <p:spPr>
              <a:xfrm>
                <a:off x="2699792" y="5438161"/>
                <a:ext cx="667169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sz="4000" b="1" i="1">
                          <a:latin typeface="Cambria Math" panose="02040503050406030204" pitchFamily="18" charset="0"/>
                        </a:rPr>
                        <m:t>𝑨</m:t>
                      </m:r>
                    </m:oMath>
                  </m:oMathPara>
                </a14:m>
                <a:endParaRPr lang="ja-JP" altLang="en-US" sz="4000" b="1" dirty="0"/>
              </a:p>
            </p:txBody>
          </p:sp>
        </mc:Choice>
        <mc:Fallback xmlns="">
          <p:sp>
            <p:nvSpPr>
              <p:cNvPr id="21" name="正方形/長方形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9792" y="5438161"/>
                <a:ext cx="667169" cy="707886"/>
              </a:xfrm>
              <a:prstGeom prst="rect">
                <a:avLst/>
              </a:prstGeom>
              <a:blipFill rotWithShape="0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正方形/長方形 21"/>
              <p:cNvSpPr/>
              <p:nvPr/>
            </p:nvSpPr>
            <p:spPr>
              <a:xfrm>
                <a:off x="7067879" y="5497914"/>
                <a:ext cx="697627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sz="4000" b="1" i="1" smtClean="0">
                          <a:latin typeface="Cambria Math" panose="02040503050406030204" pitchFamily="18" charset="0"/>
                        </a:rPr>
                        <m:t>𝑩</m:t>
                      </m:r>
                    </m:oMath>
                  </m:oMathPara>
                </a14:m>
                <a:endParaRPr lang="ja-JP" altLang="en-US" sz="4000" b="1" dirty="0"/>
              </a:p>
            </p:txBody>
          </p:sp>
        </mc:Choice>
        <mc:Fallback xmlns="">
          <p:sp>
            <p:nvSpPr>
              <p:cNvPr id="22" name="正方形/長方形 2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67879" y="5497914"/>
                <a:ext cx="697627" cy="707886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正方形/長方形 22"/>
              <p:cNvSpPr/>
              <p:nvPr/>
            </p:nvSpPr>
            <p:spPr>
              <a:xfrm>
                <a:off x="4845952" y="3161861"/>
                <a:ext cx="667169" cy="70788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ja-JP" sz="4000" b="1" i="1" smtClean="0">
                          <a:latin typeface="Cambria Math" panose="02040503050406030204" pitchFamily="18" charset="0"/>
                        </a:rPr>
                        <m:t>𝑪</m:t>
                      </m:r>
                    </m:oMath>
                  </m:oMathPara>
                </a14:m>
                <a:endParaRPr lang="ja-JP" altLang="en-US" sz="4000" b="1" dirty="0"/>
              </a:p>
            </p:txBody>
          </p:sp>
        </mc:Choice>
        <mc:Fallback xmlns="">
          <p:sp>
            <p:nvSpPr>
              <p:cNvPr id="23" name="正方形/長方形 2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5952" y="3161861"/>
                <a:ext cx="667169" cy="707886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11297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解法</a:t>
            </a:r>
            <a:endParaRPr kumimoji="1" lang="ja-JP" alt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20000"/>
              </a:bodyPr>
              <a:lstStyle/>
              <a:p>
                <a:r>
                  <a:rPr kumimoji="1" lang="en-US" altLang="ja-JP" dirty="0" smtClean="0"/>
                  <a:t>3</a:t>
                </a:r>
                <a:r>
                  <a:rPr kumimoji="1" lang="ja-JP" altLang="en-US" dirty="0" smtClean="0"/>
                  <a:t>直線を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とする</a:t>
                </a:r>
                <a:endParaRPr kumimoji="1" lang="en-US" altLang="ja-JP" dirty="0" smtClean="0"/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r>
                      <a:rPr lang="en-US" altLang="ja-JP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𝜅</m:t>
                        </m:r>
                        <m:r>
                          <a:rPr lang="en-US" altLang="ja-JP" b="1" i="1">
                            <a:latin typeface="Cambria Math" panose="02040503050406030204" pitchFamily="18" charset="0"/>
                          </a:rPr>
                          <m:t>𝒖</m:t>
                        </m:r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𝑃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∣</m:t>
                        </m:r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𝜅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∈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ℝ</m:t>
                        </m:r>
                      </m:e>
                    </m:d>
                  </m:oMath>
                </a14:m>
                <a:endParaRPr lang="en-US" altLang="ja-JP" i="1" dirty="0" smtClean="0">
                  <a:latin typeface="Cambria Math" panose="02040503050406030204" pitchFamily="18" charset="0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r>
                      <a:rPr lang="en-US" altLang="ja-JP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𝜆</m:t>
                        </m:r>
                        <m:r>
                          <a:rPr lang="en-US" altLang="ja-JP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𝑄</m:t>
                        </m:r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∣</m:t>
                        </m:r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𝜆</m:t>
                        </m:r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∈</m:t>
                        </m:r>
                        <m:r>
                          <a:rPr lang="en-US" altLang="ja-JP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ℝ</m:t>
                        </m:r>
                      </m:e>
                    </m:d>
                  </m:oMath>
                </a14:m>
                <a:endParaRPr lang="en-US" altLang="ja-JP" i="1" dirty="0" smtClean="0">
                  <a:latin typeface="Cambria Math" panose="02040503050406030204" pitchFamily="18" charset="0"/>
                </a:endParaRPr>
              </a:p>
              <a:p>
                <a:pPr lvl="1"/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r>
                      <a:rPr lang="en-US" altLang="ja-JP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{"/>
                        <m:endChr m:val="}"/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𝜇</m:t>
                        </m:r>
                        <m:r>
                          <a:rPr lang="en-US" altLang="ja-JP" b="1" i="1" smtClean="0">
                            <a:latin typeface="Cambria Math" panose="02040503050406030204" pitchFamily="18" charset="0"/>
                          </a:rPr>
                          <m:t>𝒘</m:t>
                        </m:r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∣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𝜇</m:t>
                        </m:r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∈</m:t>
                        </m:r>
                        <m:r>
                          <a:rPr lang="en-US" altLang="ja-JP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ℝ</m:t>
                        </m:r>
                      </m:e>
                    </m:d>
                  </m:oMath>
                </a14:m>
                <a:endParaRPr lang="en-US" altLang="ja-JP" dirty="0"/>
              </a:p>
              <a:p>
                <a:endParaRPr kumimoji="1" lang="en-US" altLang="ja-JP" dirty="0" smtClean="0"/>
              </a:p>
              <a:p>
                <a:pPr lvl="1"/>
                <a:r>
                  <a:rPr lang="en-US" altLang="ja-JP" dirty="0" smtClean="0"/>
                  <a:t>※</a:t>
                </a:r>
                <a:r>
                  <a:rPr lang="ja-JP" altLang="en-US" dirty="0" smtClean="0"/>
                  <a:t>直線が一意に決まらない場合は</a:t>
                </a:r>
                <a:r>
                  <a:rPr lang="en-US" altLang="ja-JP" dirty="0"/>
                  <a:t/>
                </a:r>
                <a:br>
                  <a:rPr lang="en-US" altLang="ja-JP" dirty="0"/>
                </a:br>
                <a:r>
                  <a:rPr lang="en-US" altLang="ja-JP" dirty="0" smtClean="0"/>
                  <a:t>(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 panose="02040503050406030204" pitchFamily="18" charset="0"/>
                      </a:rPr>
                      <m:t>𝐿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US" altLang="ja-JP" dirty="0" smtClean="0"/>
                  <a:t> or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US" altLang="ja-JP" dirty="0" smtClean="0"/>
                  <a:t> or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US" altLang="ja-JP" dirty="0" smtClean="0"/>
                  <a:t>)</a:t>
                </a:r>
              </a:p>
              <a:p>
                <a:pPr lvl="2"/>
                <a:r>
                  <a:rPr lang="ja-JP" altLang="en-US" dirty="0"/>
                  <a:t>適当</a:t>
                </a:r>
                <a:r>
                  <a:rPr lang="ja-JP" altLang="en-US" dirty="0" smtClean="0"/>
                  <a:t>に点を追加する  又は，</a:t>
                </a:r>
                <a:endParaRPr lang="en-US" altLang="ja-JP" dirty="0" smtClean="0"/>
              </a:p>
              <a:p>
                <a:pPr lvl="2"/>
                <a14:m>
                  <m:oMath xmlns:m="http://schemas.openxmlformats.org/officeDocument/2006/math">
                    <m:r>
                      <a:rPr lang="en-US" altLang="ja-JP" i="1">
                        <a:latin typeface="Cambria Math" panose="02040503050406030204" pitchFamily="18" charset="0"/>
                      </a:rPr>
                      <m:t>𝐿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×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𝑀</m:t>
                    </m:r>
                  </m:oMath>
                </a14:m>
                <a:r>
                  <a:rPr lang="ja-JP" altLang="en-US" dirty="0" smtClean="0"/>
                  <a:t>ループ，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×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ja-JP" altLang="en-US" i="1" dirty="0">
                        <a:latin typeface="Cambria Math" panose="02040503050406030204" pitchFamily="18" charset="0"/>
                      </a:rPr>
                      <m:t>ループ</m:t>
                    </m:r>
                  </m:oMath>
                </a14:m>
                <a:r>
                  <a:rPr lang="ja-JP" altLang="en-US" dirty="0" smtClean="0"/>
                  <a:t>，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𝑁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×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𝐿</m:t>
                    </m:r>
                    <m:r>
                      <a:rPr lang="ja-JP" altLang="en-US" i="1" dirty="0">
                        <a:latin typeface="Cambria Math" panose="02040503050406030204" pitchFamily="18" charset="0"/>
                      </a:rPr>
                      <m:t>ループ</m:t>
                    </m:r>
                  </m:oMath>
                </a14:m>
                <a:r>
                  <a:rPr lang="en-US" altLang="ja-JP" i="1" dirty="0" smtClean="0">
                    <a:latin typeface="Cambria Math" panose="02040503050406030204" pitchFamily="18" charset="0"/>
                  </a:rPr>
                  <a:t/>
                </a:r>
                <a:br>
                  <a:rPr lang="en-US" altLang="ja-JP" i="1" dirty="0" smtClean="0">
                    <a:latin typeface="Cambria Math" panose="02040503050406030204" pitchFamily="18" charset="0"/>
                  </a:rPr>
                </a:br>
                <a:r>
                  <a:rPr lang="ja-JP" altLang="en-US" i="1" dirty="0" smtClean="0">
                    <a:latin typeface="Cambria Math" panose="02040503050406030204" pitchFamily="18" charset="0"/>
                  </a:rPr>
                  <a:t>の</a:t>
                </a:r>
                <a:r>
                  <a:rPr lang="ja-JP" altLang="en-US" dirty="0" smtClean="0"/>
                  <a:t>どれかで全探索</a:t>
                </a:r>
                <a:endParaRPr lang="en-US" altLang="ja-JP" dirty="0" smtClean="0"/>
              </a:p>
              <a:p>
                <a:endParaRPr kumimoji="1" lang="en-US" altLang="ja-JP" dirty="0" smtClean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と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が平行／非平行で場合分け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l="-212" t="-2767" b="-126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6FD76F-9D4F-4F47-83A0-7606ABE77FC7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256650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タイトル 1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ja-JP" altLang="en-US" b="0" dirty="0" smtClean="0"/>
                  <a:t>①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と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1" i="1" smtClean="0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が平行でない時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2" name="タイトル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0">
                <a:blip r:embed="rId2"/>
                <a:stretch>
                  <a:fillRect l="-2825" b="-1069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0000" lnSpcReduction="20000"/>
              </a:bodyPr>
              <a:lstStyle/>
              <a:p>
                <a:r>
                  <a:rPr lang="ja-JP" altLang="en-US" dirty="0" smtClean="0"/>
                  <a:t>任意の点</a:t>
                </a:r>
                <a14:m>
                  <m:oMath xmlns:m="http://schemas.openxmlformats.org/officeDocument/2006/math">
                    <m:r>
                      <a:rPr lang="en-US" altLang="ja-JP" b="1" i="1">
                        <a:latin typeface="Cambria Math" panose="02040503050406030204" pitchFamily="18" charset="0"/>
                      </a:rPr>
                      <m:t>𝒄</m:t>
                    </m:r>
                  </m:oMath>
                </a14:m>
                <a:r>
                  <a:rPr lang="ja-JP" altLang="en-US" dirty="0" smtClean="0"/>
                  <a:t>について</a:t>
                </a:r>
                <a:endParaRPr kumimoji="1" lang="en-US" altLang="ja-JP" b="0" i="1" dirty="0" smtClean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kumimoji="1" lang="en-US" altLang="ja-JP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kumimoji="1" lang="en-US" altLang="ja-JP" b="1" i="1" smtClean="0">
                              <a:latin typeface="Cambria Math" panose="02040503050406030204" pitchFamily="18" charset="0"/>
                            </a:rPr>
                            <m:t>𝒂</m:t>
                          </m:r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a:rPr kumimoji="1" lang="en-US" altLang="ja-JP" b="1" i="1" smtClean="0">
                              <a:latin typeface="Cambria Math" panose="02040503050406030204" pitchFamily="18" charset="0"/>
                            </a:rPr>
                            <m:t>𝒃</m:t>
                          </m:r>
                        </m:num>
                        <m:den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kumimoji="1" lang="en-US" altLang="ja-JP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kumimoji="1" lang="en-US" altLang="ja-JP" b="1" i="1" smtClean="0">
                          <a:latin typeface="Cambria Math" panose="02040503050406030204" pitchFamily="18" charset="0"/>
                        </a:rPr>
                        <m:t>𝒄</m:t>
                      </m:r>
                    </m:oMath>
                  </m:oMathPara>
                </a14:m>
                <a:r>
                  <a:rPr kumimoji="1" lang="en-US" altLang="ja-JP" b="1" dirty="0" smtClean="0"/>
                  <a:t/>
                </a:r>
                <a:br>
                  <a:rPr kumimoji="1" lang="en-US" altLang="ja-JP" b="1" dirty="0" smtClean="0"/>
                </a:br>
                <a:r>
                  <a:rPr kumimoji="1" lang="en-US" altLang="ja-JP" b="1" dirty="0" smtClean="0"/>
                  <a:t>    </a:t>
                </a:r>
                <a:r>
                  <a:rPr lang="ja-JP" altLang="en-US" dirty="0" smtClean="0"/>
                  <a:t>なる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ja-JP" altLang="en-US" dirty="0" smtClean="0"/>
                  <a:t>上の点</a:t>
                </a:r>
                <a14:m>
                  <m:oMath xmlns:m="http://schemas.openxmlformats.org/officeDocument/2006/math">
                    <m:r>
                      <a:rPr lang="en-US" altLang="ja-JP" b="1" i="1" smtClean="0">
                        <a:latin typeface="Cambria Math" panose="02040503050406030204" pitchFamily="18" charset="0"/>
                      </a:rPr>
                      <m:t>𝒂</m:t>
                    </m:r>
                  </m:oMath>
                </a14:m>
                <a:r>
                  <a:rPr lang="ja-JP" altLang="en-US" dirty="0" smtClean="0"/>
                  <a:t>と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ja-JP" altLang="en-US" dirty="0" smtClean="0"/>
                  <a:t>上の点</a:t>
                </a:r>
                <a14:m>
                  <m:oMath xmlns:m="http://schemas.openxmlformats.org/officeDocument/2006/math">
                    <m:r>
                      <a:rPr lang="en-US" altLang="ja-JP" b="1" i="1">
                        <a:latin typeface="Cambria Math" panose="02040503050406030204" pitchFamily="18" charset="0"/>
                      </a:rPr>
                      <m:t>𝒃</m:t>
                    </m:r>
                  </m:oMath>
                </a14:m>
                <a:r>
                  <a:rPr kumimoji="1" lang="ja-JP" altLang="en-US" dirty="0" smtClean="0"/>
                  <a:t>は</a:t>
                </a:r>
                <a:r>
                  <a:rPr kumimoji="1" lang="ja-JP" altLang="en-US" b="1" dirty="0" smtClean="0"/>
                  <a:t>唯一</a:t>
                </a:r>
                <a:endParaRPr kumimoji="1" lang="en-US" altLang="ja-JP" dirty="0" smtClean="0"/>
              </a:p>
              <a:p>
                <a:pPr lvl="1"/>
                <a:r>
                  <a:rPr kumimoji="1" lang="en-US" altLang="ja-JP" b="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d>
                      <m:dPr>
                        <m:begChr m:val="["/>
                        <m:endChr m:val="]"/>
                        <m:ctrlPr>
                          <a:rPr kumimoji="1" lang="en-US" altLang="ja-JP" i="1" smtClean="0">
                            <a:latin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kumimoji="1" lang="en-US" altLang="ja-JP" i="1" smtClean="0">
                                <a:latin typeface="Cambria Math"/>
                              </a:rPr>
                            </m:ctrlPr>
                          </m:mPr>
                          <m:mr>
                            <m:e>
                              <m:sSub>
                                <m:sSubPr>
                                  <m:ctrlPr>
                                    <a:rPr kumimoji="1" lang="en-US" altLang="ja-JP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kumimoji="1" lang="en-US" altLang="ja-JP" b="0" i="1" smtClean="0"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e>
                                <m:sub>
                                  <m:r>
                                    <a:rPr kumimoji="1" lang="en-US" altLang="ja-JP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sub>
                              </m:sSub>
                            </m:e>
                            <m:e>
                              <m:sSub>
                                <m:sSubPr>
                                  <m:ctrlPr>
                                    <a:rPr kumimoji="1" lang="en-US" altLang="ja-JP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kumimoji="1" lang="en-US" altLang="ja-JP" b="0" i="1" smtClean="0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  <m:sub>
                                  <m:r>
                                    <a:rPr kumimoji="1" lang="en-US" altLang="ja-JP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sub>
                              </m:sSub>
                            </m:e>
                          </m:mr>
                          <m:mr>
                            <m:e>
                              <m:sSub>
                                <m:sSubPr>
                                  <m:ctrlPr>
                                    <a:rPr kumimoji="1" lang="en-US" altLang="ja-JP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kumimoji="1" lang="en-US" altLang="ja-JP" b="0" i="1" smtClean="0">
                                      <a:latin typeface="Cambria Math" panose="02040503050406030204" pitchFamily="18" charset="0"/>
                                    </a:rPr>
                                    <m:t>𝑢</m:t>
                                  </m:r>
                                </m:e>
                                <m:sub>
                                  <m:r>
                                    <a:rPr kumimoji="1" lang="en-US" altLang="ja-JP" b="0" i="1" smtClean="0"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sub>
                              </m:sSub>
                            </m:e>
                            <m:e>
                              <m:sSub>
                                <m:sSubPr>
                                  <m:ctrlPr>
                                    <a:rPr kumimoji="1" lang="en-US" altLang="ja-JP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kumimoji="1" lang="en-US" altLang="ja-JP" b="0" i="1" smtClean="0">
                                      <a:latin typeface="Cambria Math" panose="02040503050406030204" pitchFamily="18" charset="0"/>
                                    </a:rPr>
                                    <m:t>𝑣</m:t>
                                  </m:r>
                                </m:e>
                                <m:sub>
                                  <m:r>
                                    <a:rPr kumimoji="1" lang="en-US" altLang="ja-JP" b="0" i="1" smtClean="0"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sub>
                              </m:sSub>
                            </m:e>
                          </m:mr>
                        </m:m>
                      </m:e>
                    </m:d>
                    <m:d>
                      <m:dPr>
                        <m:begChr m:val="["/>
                        <m:endChr m:val="]"/>
                        <m:ctrlPr>
                          <a:rPr kumimoji="1" lang="en-US" altLang="ja-JP" i="1" smtClean="0">
                            <a:latin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kumimoji="1" lang="en-US" altLang="ja-JP" i="1" smtClean="0">
                                <a:latin typeface="Cambria Math"/>
                              </a:rPr>
                            </m:ctrlPr>
                          </m:mPr>
                          <m:mr>
                            <m:e>
                              <m:r>
                                <a:rPr kumimoji="1" lang="en-US" altLang="ja-JP" b="0" i="1" smtClean="0">
                                  <a:latin typeface="Cambria Math" panose="02040503050406030204" pitchFamily="18" charset="0"/>
                                </a:rPr>
                                <m:t>𝜅</m:t>
                              </m:r>
                            </m:e>
                          </m:mr>
                          <m:mr>
                            <m:e>
                              <m:r>
                                <a:rPr kumimoji="1" lang="en-US" altLang="ja-JP" b="0" i="1" smtClean="0">
                                  <a:latin typeface="Cambria Math" panose="02040503050406030204" pitchFamily="18" charset="0"/>
                                </a:rPr>
                                <m:t>𝜆</m:t>
                              </m:r>
                            </m:e>
                          </m:mr>
                        </m:m>
                      </m:e>
                    </m:d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+</m:t>
                    </m:r>
                    <m:f>
                      <m:f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d>
                      <m:dPr>
                        <m:begChr m:val="["/>
                        <m:endChr m:val="]"/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kumimoji="1" lang="en-US" altLang="ja-JP" i="1" smtClean="0">
                                <a:latin typeface="Cambria Math"/>
                              </a:rPr>
                            </m:ctrlPr>
                          </m:mPr>
                          <m:mr>
                            <m:e>
                              <m:sSub>
                                <m:sSubPr>
                                  <m:ctrlPr>
                                    <a:rPr kumimoji="1" lang="en-US" altLang="ja-JP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brk m:alnAt="7"/>
                                    </m:rPr>
                                    <a:rPr kumimoji="1" lang="en-US" altLang="ja-JP" b="0" i="1" smtClean="0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m:rPr>
                                      <m:brk m:alnAt="7"/>
                                    </m:rPr>
                                    <a:rPr kumimoji="1" lang="en-US" altLang="ja-JP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sub>
                              </m:sSub>
                              <m:r>
                                <m:rPr>
                                  <m:brk m:alnAt="7"/>
                                </m:rPr>
                                <a:rPr kumimoji="1" lang="en-US" altLang="ja-JP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kumimoji="1" lang="en-US" altLang="ja-JP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brk m:alnAt="7"/>
                                    </m:rPr>
                                    <a:rPr kumimoji="1" lang="en-US" altLang="ja-JP" b="0" i="1" smtClean="0"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m:rPr>
                                      <m:brk m:alnAt="7"/>
                                    </m:rPr>
                                    <a:rPr kumimoji="1" lang="en-US" altLang="ja-JP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sub>
                              </m:sSub>
                            </m:e>
                          </m:mr>
                          <m:mr>
                            <m:e>
                              <m:sSub>
                                <m:sSubPr>
                                  <m:ctrlPr>
                                    <a:rPr kumimoji="1" lang="en-US" altLang="ja-JP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kumimoji="1" lang="en-US" altLang="ja-JP" b="0" i="1" smtClean="0"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kumimoji="1" lang="en-US" altLang="ja-JP" b="0" i="1" smtClean="0"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sub>
                              </m:sSub>
                              <m:r>
                                <a:rPr kumimoji="1" lang="en-US" altLang="ja-JP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  <m:sSub>
                                <m:sSubPr>
                                  <m:ctrlPr>
                                    <a:rPr kumimoji="1" lang="en-US" altLang="ja-JP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kumimoji="1" lang="en-US" altLang="ja-JP" b="0" i="1" smtClean="0">
                                      <a:latin typeface="Cambria Math" panose="02040503050406030204" pitchFamily="18" charset="0"/>
                                    </a:rPr>
                                    <m:t>𝑄</m:t>
                                  </m:r>
                                </m:e>
                                <m:sub>
                                  <m:r>
                                    <a:rPr kumimoji="1" lang="en-US" altLang="ja-JP" b="0" i="1" smtClean="0"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sub>
                              </m:sSub>
                            </m:e>
                          </m:mr>
                        </m:m>
                      </m:e>
                    </m:d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ctrlPr>
                              <a:rPr kumimoji="1" lang="en-US" altLang="ja-JP" b="0" i="1" smtClean="0">
                                <a:latin typeface="Cambria Math"/>
                              </a:rPr>
                            </m:ctrlPr>
                          </m:mPr>
                          <m:mr>
                            <m:e>
                              <m:sSub>
                                <m:sSubPr>
                                  <m:ctrlPr>
                                    <a:rPr kumimoji="1" lang="en-US" altLang="ja-JP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m:rPr>
                                      <m:brk m:alnAt="7"/>
                                    </m:rPr>
                                    <a:rPr kumimoji="1" lang="en-US" altLang="ja-JP" b="0" i="1" smtClean="0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e>
                                <m:sub>
                                  <m:r>
                                    <m:rPr>
                                      <m:brk m:alnAt="7"/>
                                    </m:rPr>
                                    <a:rPr kumimoji="1" lang="en-US" altLang="ja-JP" b="0" i="1" smtClean="0">
                                      <a:latin typeface="Cambria Math" panose="02040503050406030204" pitchFamily="18" charset="0"/>
                                    </a:rPr>
                                    <m:t>𝑥</m:t>
                                  </m:r>
                                </m:sub>
                              </m:sSub>
                            </m:e>
                          </m:mr>
                          <m:mr>
                            <m:e>
                              <m:sSub>
                                <m:sSubPr>
                                  <m:ctrlPr>
                                    <a:rPr kumimoji="1" lang="en-US" altLang="ja-JP" b="0" i="1" smtClean="0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kumimoji="1" lang="en-US" altLang="ja-JP" b="0" i="1" smtClean="0">
                                      <a:latin typeface="Cambria Math" panose="02040503050406030204" pitchFamily="18" charset="0"/>
                                    </a:rPr>
                                    <m:t>𝑐</m:t>
                                  </m:r>
                                </m:e>
                                <m:sub>
                                  <m:r>
                                    <a:rPr kumimoji="1" lang="en-US" altLang="ja-JP" b="0" i="1" smtClean="0">
                                      <a:latin typeface="Cambria Math" panose="02040503050406030204" pitchFamily="18" charset="0"/>
                                    </a:rPr>
                                    <m:t>𝑦</m:t>
                                  </m:r>
                                </m:sub>
                              </m:sSub>
                            </m:e>
                          </m:mr>
                        </m:m>
                      </m:e>
                    </m:d>
                  </m:oMath>
                </a14:m>
                <a:r>
                  <a:rPr kumimoji="1" lang="en-US" altLang="ja-JP" b="0" dirty="0" smtClean="0"/>
                  <a:t> </a:t>
                </a:r>
                <a:r>
                  <a:rPr kumimoji="1" lang="ja-JP" altLang="en-US" b="0" dirty="0" smtClean="0"/>
                  <a:t>を解くだけ</a:t>
                </a:r>
                <a:endParaRPr lang="en-US" altLang="ja-JP" dirty="0"/>
              </a:p>
              <a:p>
                <a:endParaRPr kumimoji="1" lang="en-US" altLang="ja-JP" dirty="0" smtClean="0"/>
              </a:p>
              <a:p>
                <a:r>
                  <a:rPr kumimoji="1" lang="ja-JP" altLang="en-US" dirty="0" smtClean="0"/>
                  <a:t>やること</a:t>
                </a:r>
                <a:endParaRPr kumimoji="1" lang="en-US" altLang="ja-JP" dirty="0" smtClean="0"/>
              </a:p>
              <a:p>
                <a:pPr lvl="1"/>
                <a:r>
                  <a:rPr lang="ja-JP" altLang="en-US" b="0" dirty="0" smtClean="0"/>
                  <a:t>各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について，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ja-JP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ja-JP" b="1" i="1">
                            <a:latin typeface="Cambria Math" panose="02040503050406030204" pitchFamily="18" charset="0"/>
                          </a:rPr>
                          <m:t>𝒂</m:t>
                        </m:r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ja-JP" b="1" i="1">
                            <a:latin typeface="Cambria Math" panose="02040503050406030204" pitchFamily="18" charset="0"/>
                          </a:rPr>
                          <m:t>𝒃</m:t>
                        </m:r>
                      </m:num>
                      <m:den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ja-JP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smtClean="0"/>
                  <a:t>なる点</a:t>
                </a:r>
                <a14:m>
                  <m:oMath xmlns:m="http://schemas.openxmlformats.org/officeDocument/2006/math">
                    <m:r>
                      <a:rPr lang="en-US" altLang="ja-JP" b="1" i="1">
                        <a:latin typeface="Cambria Math" panose="02040503050406030204" pitchFamily="18" charset="0"/>
                      </a:rPr>
                      <m:t>𝒂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ja-JP" b="1" i="1">
                        <a:latin typeface="Cambria Math" panose="02040503050406030204" pitchFamily="18" charset="0"/>
                      </a:rPr>
                      <m:t>𝒃</m:t>
                    </m:r>
                  </m:oMath>
                </a14:m>
                <a:r>
                  <a:rPr kumimoji="1" lang="en-US" altLang="ja-JP" dirty="0" smtClean="0"/>
                  <a:t> </a:t>
                </a:r>
                <a:r>
                  <a:rPr kumimoji="1" lang="ja-JP" altLang="en-US" dirty="0" smtClean="0"/>
                  <a:t>を求め</a:t>
                </a:r>
                <a:r>
                  <a:rPr lang="ja-JP" altLang="en-US" dirty="0"/>
                  <a:t>て</a:t>
                </a:r>
                <a:r>
                  <a:rPr lang="en-US" altLang="ja-JP" dirty="0"/>
                  <a:t/>
                </a:r>
                <a:br>
                  <a:rPr lang="en-US" altLang="ja-JP" dirty="0"/>
                </a:br>
                <a:r>
                  <a:rPr lang="ja-JP" altLang="en-US" dirty="0" smtClean="0"/>
                  <a:t>答 </a:t>
                </a:r>
                <a14:m>
                  <m:oMath xmlns:m="http://schemas.openxmlformats.org/officeDocument/2006/math">
                    <m:r>
                      <a:rPr lang="en-US" altLang="ja-JP" b="0" i="0" smtClean="0">
                        <a:latin typeface="Cambria Math" panose="02040503050406030204" pitchFamily="18" charset="0"/>
                      </a:rPr>
                      <m:t>+=(</m:t>
                    </m:r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altLang="ja-JP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ja-JP" b="1" i="1">
                        <a:latin typeface="Cambria Math" panose="02040503050406030204" pitchFamily="18" charset="0"/>
                      </a:rPr>
                      <m:t>𝒂</m:t>
                    </m:r>
                    <m:r>
                      <a:rPr lang="ja-JP" altLang="en-US" i="1" smtClean="0">
                        <a:latin typeface="Cambria Math" panose="02040503050406030204" pitchFamily="18" charset="0"/>
                      </a:rPr>
                      <m:t>なる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ja-JP" altLang="en-US" i="1">
                        <a:latin typeface="Cambria Math" panose="02040503050406030204" pitchFamily="18" charset="0"/>
                      </a:rPr>
                      <m:t>の</m:t>
                    </m:r>
                    <m:r>
                      <a:rPr lang="ja-JP" altLang="en-US" i="1" smtClean="0">
                        <a:latin typeface="Cambria Math" panose="02040503050406030204" pitchFamily="18" charset="0"/>
                      </a:rPr>
                      <m:t>個数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)× (</m:t>
                    </m:r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</m:sub>
                    </m:sSub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ja-JP" b="1" i="1" smtClean="0">
                        <a:latin typeface="Cambria Math" panose="02040503050406030204" pitchFamily="18" charset="0"/>
                      </a:rPr>
                      <m:t>𝒃</m:t>
                    </m:r>
                    <m:r>
                      <a:rPr lang="ja-JP" altLang="en-US" i="1">
                        <a:latin typeface="Cambria Math" panose="02040503050406030204" pitchFamily="18" charset="0"/>
                      </a:rPr>
                      <m:t>なる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𝑗</m:t>
                    </m:r>
                    <m:r>
                      <a:rPr lang="ja-JP" altLang="en-US" i="1">
                        <a:latin typeface="Cambria Math" panose="02040503050406030204" pitchFamily="18" charset="0"/>
                      </a:rPr>
                      <m:t>の</m:t>
                    </m:r>
                    <m:r>
                      <a:rPr lang="ja-JP" altLang="en-US" i="1" smtClean="0">
                        <a:latin typeface="Cambria Math" panose="02040503050406030204" pitchFamily="18" charset="0"/>
                      </a:rPr>
                      <m:t>個数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altLang="ja-JP" b="0" i="1" dirty="0" smtClean="0">
                  <a:latin typeface="Cambria Math" panose="02040503050406030204" pitchFamily="18" charset="0"/>
                </a:endParaRPr>
              </a:p>
              <a:p>
                <a:pPr lvl="1"/>
                <a:r>
                  <a:rPr lang="en-US" altLang="ja-JP" dirty="0" smtClean="0"/>
                  <a:t>※</a:t>
                </a:r>
                <a:r>
                  <a:rPr lang="ja-JP" altLang="en-US" dirty="0" smtClean="0"/>
                  <a:t>同じ座標の点の個数は予め数えておく</a:t>
                </a:r>
                <a:endParaRPr kumimoji="1" lang="en-US" altLang="ja-JP" dirty="0" smtClean="0"/>
              </a:p>
              <a:p>
                <a:endParaRPr kumimoji="1" lang="en-US" altLang="ja-JP" dirty="0" smtClean="0"/>
              </a:p>
              <a:p>
                <a:r>
                  <a:rPr lang="ja-JP" altLang="en-US" dirty="0" smtClean="0"/>
                  <a:t>計算量 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𝑂</m:t>
                    </m:r>
                    <m:d>
                      <m:d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</m:e>
                    </m:d>
                  </m:oMath>
                </a14:m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3"/>
                <a:stretch>
                  <a:fillRect l="-71" t="-1761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6FD76F-9D4F-4F47-83A0-7606ABE77FC7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086464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タイトル 1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ja-JP" altLang="en-US" b="0" dirty="0" smtClean="0"/>
                  <a:t>②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lang="en-US" altLang="ja-JP" b="0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ja-JP" altLang="en-US" dirty="0"/>
                  <a:t>と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lang="en-US" altLang="ja-JP" b="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ja-JP" altLang="en-US" dirty="0"/>
                  <a:t>が</a:t>
                </a:r>
                <a:r>
                  <a:rPr lang="ja-JP" altLang="en-US" dirty="0" smtClean="0"/>
                  <a:t>平行である時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2" name="タイトル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0">
                <a:blip r:embed="rId2"/>
                <a:stretch>
                  <a:fillRect l="-2825" b="-1069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lang="ja-JP" altLang="en-US" i="1" dirty="0" smtClean="0">
                    <a:latin typeface="Cambria Math" panose="02040503050406030204" pitchFamily="18" charset="0"/>
                  </a:rPr>
                  <a:t>大事なこと</a:t>
                </a:r>
                <a:endParaRPr lang="en-US" altLang="ja-JP" i="1" dirty="0" smtClean="0">
                  <a:latin typeface="Cambria Math" panose="02040503050406030204" pitchFamily="18" charset="0"/>
                </a:endParaRPr>
              </a:p>
              <a:p>
                <a:pPr lvl="1"/>
                <a14:m>
                  <m:oMath xmlns:m="http://schemas.openxmlformats.org/officeDocument/2006/math">
                    <m:f>
                      <m:fPr>
                        <m:ctrlPr>
                          <a:rPr lang="en-US" altLang="ja-JP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altLang="ja-JP" b="1" i="1">
                            <a:latin typeface="Cambria Math" panose="02040503050406030204" pitchFamily="18" charset="0"/>
                          </a:rPr>
                          <m:t>𝒂</m:t>
                        </m:r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ja-JP" b="1" i="1">
                            <a:latin typeface="Cambria Math" panose="02040503050406030204" pitchFamily="18" charset="0"/>
                          </a:rPr>
                          <m:t>𝒃</m:t>
                        </m:r>
                      </m:num>
                      <m:den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altLang="ja-JP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ja-JP" b="1" i="1">
                        <a:latin typeface="Cambria Math" panose="02040503050406030204" pitchFamily="18" charset="0"/>
                      </a:rPr>
                      <m:t>𝒄</m:t>
                    </m:r>
                  </m:oMath>
                </a14:m>
                <a:r>
                  <a:rPr lang="ja-JP" altLang="en-US" dirty="0" smtClean="0"/>
                  <a:t>なる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ja-JP" altLang="en-US" dirty="0"/>
                  <a:t>上の</a:t>
                </a:r>
                <a:r>
                  <a:rPr lang="ja-JP" altLang="en-US" dirty="0" smtClean="0"/>
                  <a:t>点</a:t>
                </a:r>
                <a14:m>
                  <m:oMath xmlns:m="http://schemas.openxmlformats.org/officeDocument/2006/math">
                    <m:r>
                      <a:rPr lang="en-US" altLang="ja-JP" b="1" i="1">
                        <a:latin typeface="Cambria Math" panose="02040503050406030204" pitchFamily="18" charset="0"/>
                      </a:rPr>
                      <m:t>𝒂</m:t>
                    </m:r>
                  </m:oMath>
                </a14:m>
                <a:r>
                  <a:rPr lang="ja-JP" altLang="en-US" dirty="0" smtClean="0"/>
                  <a:t>と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ja-JP" altLang="en-US" dirty="0"/>
                  <a:t>上の点</a:t>
                </a:r>
                <a14:m>
                  <m:oMath xmlns:m="http://schemas.openxmlformats.org/officeDocument/2006/math">
                    <m:r>
                      <a:rPr lang="en-US" altLang="ja-JP" b="1" i="1" smtClean="0">
                        <a:latin typeface="Cambria Math" panose="02040503050406030204" pitchFamily="18" charset="0"/>
                      </a:rPr>
                      <m:t>𝒃</m:t>
                    </m:r>
                  </m:oMath>
                </a14:m>
                <a:r>
                  <a:rPr lang="ja-JP" altLang="en-US" dirty="0" smtClean="0"/>
                  <a:t>は</a:t>
                </a:r>
                <a:r>
                  <a:rPr lang="ja-JP" altLang="en-US" b="1" dirty="0" smtClean="0"/>
                  <a:t>複数</a:t>
                </a:r>
                <a:r>
                  <a:rPr lang="ja-JP" altLang="en-US" dirty="0" smtClean="0"/>
                  <a:t>ある</a:t>
                </a:r>
                <a:endParaRPr lang="en-US" altLang="ja-JP" i="1" dirty="0" smtClean="0">
                  <a:latin typeface="Cambria Math" panose="02040503050406030204" pitchFamily="18" charset="0"/>
                </a:endParaRPr>
              </a:p>
              <a:p>
                <a:pPr lvl="1"/>
                <a:r>
                  <a:rPr lang="ja-JP" altLang="en-US" dirty="0" smtClean="0"/>
                  <a:t>しかし，</a:t>
                </a:r>
                <a:r>
                  <a:rPr lang="en-US" altLang="ja-JP" dirty="0" smtClean="0"/>
                  <a:t/>
                </a:r>
                <a:br>
                  <a:rPr lang="en-US" altLang="ja-JP" dirty="0" smtClean="0"/>
                </a:b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上の点と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上の点の中点はある直線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上にのる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⇨ 中点は高々</a:t>
                </a:r>
                <a:r>
                  <a:rPr lang="en-US" altLang="ja-JP" dirty="0" smtClean="0"/>
                  <a:t>200,001</a:t>
                </a:r>
                <a:r>
                  <a:rPr lang="ja-JP" altLang="en-US" dirty="0" smtClean="0"/>
                  <a:t>種類</a:t>
                </a:r>
                <a:r>
                  <a:rPr lang="en-US" altLang="ja-JP" dirty="0"/>
                  <a:t/>
                </a:r>
                <a:br>
                  <a:rPr lang="en-US" altLang="ja-JP" dirty="0"/>
                </a:br>
                <a:r>
                  <a:rPr lang="ja-JP" altLang="en-US" b="0" dirty="0" smtClean="0"/>
                  <a:t>⇨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ja-JP" altLang="en-US" dirty="0" smtClean="0"/>
                  <a:t>と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ja-JP" altLang="en-US" dirty="0" smtClean="0"/>
                  <a:t>の中点の分布を求める</a:t>
                </a:r>
                <a:endParaRPr lang="en-US" altLang="ja-JP" dirty="0" smtClean="0"/>
              </a:p>
              <a:p>
                <a:endParaRPr kumimoji="1" lang="en-US" altLang="ja-JP" dirty="0" smtClean="0"/>
              </a:p>
              <a:p>
                <a:endParaRPr lang="en-US" altLang="ja-JP" dirty="0"/>
              </a:p>
              <a:p>
                <a:pPr marL="0" indent="0">
                  <a:buNone/>
                </a:pPr>
                <a:r>
                  <a:rPr lang="en-US" altLang="ja-JP" dirty="0" smtClean="0"/>
                  <a:t> </a:t>
                </a:r>
              </a:p>
              <a:p>
                <a:pPr marL="0" indent="0">
                  <a:buNone/>
                </a:pPr>
                <a:endParaRPr lang="en-US" altLang="ja-JP" dirty="0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3"/>
                <a:stretch>
                  <a:fillRect l="-282" t="-1509" r="-353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6FD76F-9D4F-4F47-83A0-7606ABE77FC7}" type="slidenum">
              <a:rPr kumimoji="1" lang="ja-JP" altLang="en-US" smtClean="0"/>
              <a:t>8</a:t>
            </a:fld>
            <a:endParaRPr kumimoji="1" lang="ja-JP" altLang="en-US"/>
          </a:p>
        </p:txBody>
      </p:sp>
      <p:grpSp>
        <p:nvGrpSpPr>
          <p:cNvPr id="20" name="グループ化 19"/>
          <p:cNvGrpSpPr/>
          <p:nvPr/>
        </p:nvGrpSpPr>
        <p:grpSpPr>
          <a:xfrm>
            <a:off x="2699792" y="4477902"/>
            <a:ext cx="3384376" cy="2119449"/>
            <a:chOff x="2699792" y="4477903"/>
            <a:chExt cx="2515322" cy="1560458"/>
          </a:xfrm>
        </p:grpSpPr>
        <p:cxnSp>
          <p:nvCxnSpPr>
            <p:cNvPr id="6" name="直線コネクタ 5"/>
            <p:cNvCxnSpPr/>
            <p:nvPr/>
          </p:nvCxnSpPr>
          <p:spPr>
            <a:xfrm>
              <a:off x="2699792" y="4477903"/>
              <a:ext cx="2515322" cy="576064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7" name="直線コネクタ 6"/>
            <p:cNvCxnSpPr/>
            <p:nvPr/>
          </p:nvCxnSpPr>
          <p:spPr>
            <a:xfrm>
              <a:off x="2699792" y="4970100"/>
              <a:ext cx="2515322" cy="576064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8" name="直線コネクタ 7"/>
            <p:cNvCxnSpPr/>
            <p:nvPr/>
          </p:nvCxnSpPr>
          <p:spPr>
            <a:xfrm>
              <a:off x="2699792" y="5462297"/>
              <a:ext cx="2515322" cy="576064"/>
            </a:xfrm>
            <a:prstGeom prst="line">
              <a:avLst/>
            </a:prstGeom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正方形/長方形 8"/>
              <p:cNvSpPr/>
              <p:nvPr/>
            </p:nvSpPr>
            <p:spPr>
              <a:xfrm>
                <a:off x="3635896" y="4221088"/>
                <a:ext cx="642675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ja-JP" sz="28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ja-JP" sz="2800" i="1">
                              <a:latin typeface="Cambria Math" panose="02040503050406030204" pitchFamily="18" charset="0"/>
                            </a:rPr>
                            <m:t>ℓ</m:t>
                          </m:r>
                        </m:e>
                        <m:sub>
                          <m:r>
                            <a:rPr lang="en-US" altLang="ja-JP" sz="2800" i="1">
                              <a:latin typeface="Cambria Math" panose="02040503050406030204" pitchFamily="18" charset="0"/>
                            </a:rPr>
                            <m:t>𝐴</m:t>
                          </m:r>
                        </m:sub>
                      </m:sSub>
                    </m:oMath>
                  </m:oMathPara>
                </a14:m>
                <a:endParaRPr lang="ja-JP" altLang="en-US" sz="2800" dirty="0"/>
              </a:p>
            </p:txBody>
          </p:sp>
        </mc:Choice>
        <mc:Fallback xmlns="">
          <p:sp>
            <p:nvSpPr>
              <p:cNvPr id="9" name="正方形/長方形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5896" y="4221088"/>
                <a:ext cx="642675" cy="523220"/>
              </a:xfrm>
              <a:prstGeom prst="rect">
                <a:avLst/>
              </a:prstGeom>
              <a:blipFill rotWithShape="0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正方形/長方形 9"/>
              <p:cNvSpPr/>
              <p:nvPr/>
            </p:nvSpPr>
            <p:spPr>
              <a:xfrm>
                <a:off x="3635896" y="5589240"/>
                <a:ext cx="66986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ja-JP" sz="28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ja-JP" sz="2800" i="1">
                              <a:latin typeface="Cambria Math" panose="02040503050406030204" pitchFamily="18" charset="0"/>
                            </a:rPr>
                            <m:t>ℓ</m:t>
                          </m:r>
                        </m:e>
                        <m:sub>
                          <m:r>
                            <a:rPr lang="en-US" altLang="ja-JP" sz="2800" b="0" i="1" smtClean="0">
                              <a:latin typeface="Cambria Math" panose="02040503050406030204" pitchFamily="18" charset="0"/>
                            </a:rPr>
                            <m:t>𝐵</m:t>
                          </m:r>
                        </m:sub>
                      </m:sSub>
                    </m:oMath>
                  </m:oMathPara>
                </a14:m>
                <a:endParaRPr lang="ja-JP" altLang="en-US" sz="2800" dirty="0"/>
              </a:p>
            </p:txBody>
          </p:sp>
        </mc:Choice>
        <mc:Fallback xmlns="">
          <p:sp>
            <p:nvSpPr>
              <p:cNvPr id="10" name="正方形/長方形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5896" y="5589240"/>
                <a:ext cx="669863" cy="523220"/>
              </a:xfrm>
              <a:prstGeom prst="rect">
                <a:avLst/>
              </a:prstGeom>
              <a:blipFill rotWithShape="0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正方形/長方形 10"/>
              <p:cNvSpPr/>
              <p:nvPr/>
            </p:nvSpPr>
            <p:spPr>
              <a:xfrm>
                <a:off x="3643847" y="4922004"/>
                <a:ext cx="7346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ja-JP" sz="28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altLang="ja-JP" sz="2800" i="1">
                              <a:latin typeface="Cambria Math" panose="02040503050406030204" pitchFamily="18" charset="0"/>
                            </a:rPr>
                            <m:t>ℓ</m:t>
                          </m:r>
                        </m:e>
                        <m:sub>
                          <m:r>
                            <a:rPr lang="en-US" altLang="ja-JP" sz="2800" b="0" i="1" smtClean="0">
                              <a:latin typeface="Cambria Math" panose="02040503050406030204" pitchFamily="18" charset="0"/>
                            </a:rPr>
                            <m:t>𝑚</m:t>
                          </m:r>
                        </m:sub>
                      </m:sSub>
                    </m:oMath>
                  </m:oMathPara>
                </a14:m>
                <a:endParaRPr lang="ja-JP" altLang="en-US" sz="2800" dirty="0"/>
              </a:p>
            </p:txBody>
          </p:sp>
        </mc:Choice>
        <mc:Fallback xmlns="">
          <p:sp>
            <p:nvSpPr>
              <p:cNvPr id="11" name="正方形/長方形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3847" y="4922004"/>
                <a:ext cx="734624" cy="523220"/>
              </a:xfrm>
              <a:prstGeom prst="rect">
                <a:avLst/>
              </a:prstGeom>
              <a:blipFill rotWithShape="0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836772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タイトル 1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ja-JP" altLang="en-US" b="0" dirty="0"/>
                  <a:t>②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lang="en-US" altLang="ja-JP" b="0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ja-JP" altLang="en-US" dirty="0"/>
                  <a:t>と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lang="en-US" altLang="ja-JP" b="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ja-JP" altLang="en-US" dirty="0"/>
                  <a:t>が平行である時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2" name="タイトル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0">
                <a:blip r:embed="rId2"/>
                <a:stretch>
                  <a:fillRect l="-2825" b="-1069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ja-JP" altLang="en-US" dirty="0" smtClean="0"/>
                  <a:t>各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dirty="0" smtClean="0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altLang="ja-JP" b="0" i="1" dirty="0" smtClean="0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  <m:r>
                      <a:rPr lang="en-US" altLang="ja-JP" b="0" i="1" dirty="0" smtClean="0">
                        <a:latin typeface="Cambria Math" panose="02040503050406030204" pitchFamily="18" charset="0"/>
                      </a:rPr>
                      <m:t>,</m:t>
                    </m:r>
                    <m:sSub>
                      <m:sSubPr>
                        <m:ctrlPr>
                          <a:rPr lang="en-US" altLang="ja-JP" b="0" i="1" dirty="0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dirty="0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altLang="ja-JP" b="0" i="1" dirty="0" smtClean="0">
                            <a:latin typeface="Cambria Math" panose="02040503050406030204" pitchFamily="18" charset="0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ja-JP" altLang="en-US" dirty="0"/>
                  <a:t>を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ja-JP" altLang="en-US" dirty="0"/>
                  <a:t>軸に射影</a:t>
                </a:r>
                <a:r>
                  <a:rPr lang="ja-JP" altLang="en-US" dirty="0" smtClean="0"/>
                  <a:t>し</a:t>
                </a:r>
                <a:r>
                  <a:rPr lang="ja-JP" altLang="en-US" dirty="0"/>
                  <a:t>て</a:t>
                </a:r>
                <a:r>
                  <a:rPr lang="en-US" altLang="ja-JP" dirty="0"/>
                  <a:t>1</a:t>
                </a:r>
                <a:r>
                  <a:rPr lang="ja-JP" altLang="en-US" dirty="0"/>
                  <a:t>次元で考える</a:t>
                </a:r>
                <a:r>
                  <a:rPr lang="en-US" altLang="ja-JP" dirty="0"/>
                  <a:t/>
                </a:r>
                <a:br>
                  <a:rPr lang="en-US" altLang="ja-JP" dirty="0"/>
                </a:br>
                <a:r>
                  <a:rPr lang="ja-JP" altLang="en-US" dirty="0"/>
                  <a:t>（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ja-JP" altLang="en-US" dirty="0"/>
                  <a:t>が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ja-JP" altLang="en-US" dirty="0"/>
                  <a:t>軸に直交なら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ja-JP" altLang="en-US" dirty="0" smtClean="0"/>
                  <a:t>軸）</a:t>
                </a:r>
                <a:endParaRPr lang="en-US" altLang="ja-JP" dirty="0"/>
              </a:p>
              <a:p>
                <a14:m>
                  <m:oMath xmlns:m="http://schemas.openxmlformats.org/officeDocument/2006/math">
                    <m:r>
                      <a:rPr lang="en-US" altLang="ja-JP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𝑦</m:t>
                    </m:r>
                  </m:oMath>
                </a14:m>
                <a:r>
                  <a:rPr lang="ja-JP" altLang="en-US" dirty="0"/>
                  <a:t>座標値から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/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ja-JP" altLang="en-US" dirty="0"/>
                  <a:t>座標値は</a:t>
                </a:r>
                <a:r>
                  <a:rPr lang="ja-JP" altLang="en-US" dirty="0" smtClean="0"/>
                  <a:t>求まるので，</a:t>
                </a:r>
                <a:r>
                  <a:rPr lang="en-US" altLang="ja-JP" dirty="0" smtClean="0"/>
                  <a:t/>
                </a:r>
                <a:br>
                  <a:rPr lang="en-US" altLang="ja-JP" dirty="0" smtClean="0"/>
                </a:br>
                <a14:m>
                  <m:oMath xmlns:m="http://schemas.openxmlformats.org/officeDocument/2006/math">
                    <m:r>
                      <a:rPr lang="en-US" altLang="ja-JP" i="1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ja-JP" altLang="en-US" dirty="0" smtClean="0"/>
                  <a:t>座標値に関する中点の分布を求める</a:t>
                </a:r>
                <a:endParaRPr lang="en-US" altLang="ja-JP" dirty="0"/>
              </a:p>
              <a:p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3"/>
                <a:stretch>
                  <a:fillRect l="-494" t="-1887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6FD76F-9D4F-4F47-83A0-7606ABE77FC7}" type="slidenum">
              <a:rPr kumimoji="1" lang="ja-JP" altLang="en-US" smtClean="0"/>
              <a:t>9</a:t>
            </a:fld>
            <a:endParaRPr kumimoji="1" lang="ja-JP" altLang="en-US"/>
          </a:p>
        </p:txBody>
      </p:sp>
      <p:cxnSp>
        <p:nvCxnSpPr>
          <p:cNvPr id="5" name="直線コネクタ 4"/>
          <p:cNvCxnSpPr/>
          <p:nvPr/>
        </p:nvCxnSpPr>
        <p:spPr>
          <a:xfrm>
            <a:off x="2486246" y="4907196"/>
            <a:ext cx="3129870" cy="1210582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6" name="直線コネクタ 5"/>
          <p:cNvCxnSpPr/>
          <p:nvPr/>
        </p:nvCxnSpPr>
        <p:spPr>
          <a:xfrm>
            <a:off x="2339752" y="3645024"/>
            <a:ext cx="0" cy="2925133"/>
          </a:xfrm>
          <a:prstGeom prst="line">
            <a:avLst/>
          </a:prstGeom>
          <a:ln>
            <a:headEnd type="arrow" w="lg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直線コネクタ 6"/>
          <p:cNvCxnSpPr/>
          <p:nvPr/>
        </p:nvCxnSpPr>
        <p:spPr>
          <a:xfrm flipH="1" flipV="1">
            <a:off x="2051720" y="6282238"/>
            <a:ext cx="5328592" cy="32120"/>
          </a:xfrm>
          <a:prstGeom prst="line">
            <a:avLst/>
          </a:prstGeom>
          <a:ln>
            <a:headEnd type="arrow" w="lg" len="lg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円/楕円 7"/>
          <p:cNvSpPr/>
          <p:nvPr/>
        </p:nvSpPr>
        <p:spPr>
          <a:xfrm>
            <a:off x="2706404" y="4941168"/>
            <a:ext cx="216024" cy="216024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円/楕円 8"/>
          <p:cNvSpPr/>
          <p:nvPr/>
        </p:nvSpPr>
        <p:spPr>
          <a:xfrm>
            <a:off x="4663767" y="5684853"/>
            <a:ext cx="216024" cy="216024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円/楕円 9"/>
          <p:cNvSpPr/>
          <p:nvPr/>
        </p:nvSpPr>
        <p:spPr>
          <a:xfrm>
            <a:off x="3779912" y="5345920"/>
            <a:ext cx="216024" cy="216024"/>
          </a:xfrm>
          <a:prstGeom prst="ellips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15" name="直線コネクタ 14"/>
          <p:cNvCxnSpPr/>
          <p:nvPr/>
        </p:nvCxnSpPr>
        <p:spPr>
          <a:xfrm>
            <a:off x="3133079" y="3909338"/>
            <a:ext cx="4031209" cy="1559205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7" name="円/楕円 16"/>
          <p:cNvSpPr/>
          <p:nvPr/>
        </p:nvSpPr>
        <p:spPr>
          <a:xfrm>
            <a:off x="3505528" y="4005064"/>
            <a:ext cx="216024" cy="21602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円/楕円 17"/>
          <p:cNvSpPr/>
          <p:nvPr/>
        </p:nvSpPr>
        <p:spPr>
          <a:xfrm>
            <a:off x="4427984" y="4337808"/>
            <a:ext cx="216024" cy="21602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9" name="円/楕円 18"/>
          <p:cNvSpPr/>
          <p:nvPr/>
        </p:nvSpPr>
        <p:spPr>
          <a:xfrm>
            <a:off x="5439864" y="4725144"/>
            <a:ext cx="216024" cy="21602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円/楕円 19"/>
          <p:cNvSpPr/>
          <p:nvPr/>
        </p:nvSpPr>
        <p:spPr>
          <a:xfrm>
            <a:off x="6156176" y="5013176"/>
            <a:ext cx="216024" cy="216024"/>
          </a:xfrm>
          <a:prstGeom prst="ellips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cxnSp>
        <p:nvCxnSpPr>
          <p:cNvPr id="23" name="直線矢印コネクタ 22"/>
          <p:cNvCxnSpPr>
            <a:stCxn id="8" idx="4"/>
          </p:cNvCxnSpPr>
          <p:nvPr/>
        </p:nvCxnSpPr>
        <p:spPr>
          <a:xfrm>
            <a:off x="2814416" y="5157192"/>
            <a:ext cx="0" cy="1125046"/>
          </a:xfrm>
          <a:prstGeom prst="straightConnector1">
            <a:avLst/>
          </a:prstGeom>
          <a:ln w="38100">
            <a:solidFill>
              <a:schemeClr val="tx1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矢印コネクタ 23"/>
          <p:cNvCxnSpPr>
            <a:stCxn id="10" idx="4"/>
          </p:cNvCxnSpPr>
          <p:nvPr/>
        </p:nvCxnSpPr>
        <p:spPr>
          <a:xfrm>
            <a:off x="3887924" y="5561944"/>
            <a:ext cx="0" cy="736354"/>
          </a:xfrm>
          <a:prstGeom prst="straightConnector1">
            <a:avLst/>
          </a:prstGeom>
          <a:ln w="38100">
            <a:solidFill>
              <a:schemeClr val="tx1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矢印コネクタ 26"/>
          <p:cNvCxnSpPr>
            <a:stCxn id="9" idx="4"/>
          </p:cNvCxnSpPr>
          <p:nvPr/>
        </p:nvCxnSpPr>
        <p:spPr>
          <a:xfrm flipH="1">
            <a:off x="4771678" y="5900877"/>
            <a:ext cx="101" cy="397421"/>
          </a:xfrm>
          <a:prstGeom prst="straightConnector1">
            <a:avLst/>
          </a:prstGeom>
          <a:ln w="38100">
            <a:solidFill>
              <a:schemeClr val="tx1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矢印コネクタ 30"/>
          <p:cNvCxnSpPr>
            <a:stCxn id="17" idx="4"/>
          </p:cNvCxnSpPr>
          <p:nvPr/>
        </p:nvCxnSpPr>
        <p:spPr>
          <a:xfrm>
            <a:off x="3613540" y="4221088"/>
            <a:ext cx="0" cy="2077210"/>
          </a:xfrm>
          <a:prstGeom prst="straightConnector1">
            <a:avLst/>
          </a:prstGeom>
          <a:ln w="38100">
            <a:solidFill>
              <a:schemeClr val="tx1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矢印コネクタ 33"/>
          <p:cNvCxnSpPr>
            <a:stCxn id="18" idx="4"/>
          </p:cNvCxnSpPr>
          <p:nvPr/>
        </p:nvCxnSpPr>
        <p:spPr>
          <a:xfrm flipH="1">
            <a:off x="4534758" y="4553832"/>
            <a:ext cx="1238" cy="1728406"/>
          </a:xfrm>
          <a:prstGeom prst="straightConnector1">
            <a:avLst/>
          </a:prstGeom>
          <a:ln w="38100">
            <a:solidFill>
              <a:schemeClr val="tx1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線矢印コネクタ 36"/>
          <p:cNvCxnSpPr>
            <a:stCxn id="19" idx="4"/>
          </p:cNvCxnSpPr>
          <p:nvPr/>
        </p:nvCxnSpPr>
        <p:spPr>
          <a:xfrm>
            <a:off x="5547876" y="4941168"/>
            <a:ext cx="0" cy="1373190"/>
          </a:xfrm>
          <a:prstGeom prst="straightConnector1">
            <a:avLst/>
          </a:prstGeom>
          <a:ln w="38100">
            <a:solidFill>
              <a:schemeClr val="tx1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直線矢印コネクタ 39"/>
          <p:cNvCxnSpPr>
            <a:stCxn id="20" idx="4"/>
          </p:cNvCxnSpPr>
          <p:nvPr/>
        </p:nvCxnSpPr>
        <p:spPr>
          <a:xfrm>
            <a:off x="6264188" y="5229200"/>
            <a:ext cx="134" cy="1076066"/>
          </a:xfrm>
          <a:prstGeom prst="straightConnector1">
            <a:avLst/>
          </a:prstGeom>
          <a:ln w="38100">
            <a:solidFill>
              <a:schemeClr val="tx1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53809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タイトル 1"/>
              <p:cNvSpPr>
                <a:spLocks noGrp="1"/>
              </p:cNvSpPr>
              <p:nvPr>
                <p:ph type="title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ja-JP" altLang="en-US" b="0" dirty="0"/>
                  <a:t>②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lang="en-US" altLang="ja-JP" b="0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ja-JP" altLang="en-US" dirty="0"/>
                  <a:t>と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lang="en-US" altLang="ja-JP" b="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ja-JP" altLang="en-US" dirty="0"/>
                  <a:t>が平行である</a:t>
                </a:r>
                <a:r>
                  <a:rPr lang="ja-JP" altLang="en-US" dirty="0" smtClean="0"/>
                  <a:t>時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2" name="タイトル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0">
                <a:blip r:embed="rId2"/>
                <a:stretch>
                  <a:fillRect l="-2825" b="-1069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7500" lnSpcReduction="20000"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ja-JP" altLang="en-US" dirty="0" smtClean="0"/>
                  <a:t>：「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lang="ja-JP" altLang="en-US" dirty="0" smtClean="0"/>
                  <a:t>の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ja-JP" altLang="en-US" dirty="0" smtClean="0"/>
                  <a:t>座標 </a:t>
                </a:r>
                <a14:m>
                  <m:oMath xmlns:m="http://schemas.openxmlformats.org/officeDocument/2006/math">
                    <m:r>
                      <a:rPr lang="en-US" altLang="ja-JP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ja-JP" altLang="en-US" dirty="0" smtClean="0"/>
                  <a:t>」な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 panose="02040503050406030204" pitchFamily="18" charset="0"/>
                      </a:rPr>
                      <m:t>𝑖</m:t>
                    </m:r>
                  </m:oMath>
                </a14:m>
                <a:r>
                  <a:rPr lang="ja-JP" altLang="en-US" dirty="0" smtClean="0"/>
                  <a:t>の</a:t>
                </a:r>
                <a:r>
                  <a:rPr lang="ja-JP" altLang="en-US" dirty="0"/>
                  <a:t>個数</a:t>
                </a:r>
                <a:endParaRPr lang="en-US" altLang="ja-JP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lang="ja-JP" altLang="en-US" dirty="0" smtClean="0"/>
                  <a:t>：「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𝑗</m:t>
                        </m:r>
                      </m:sub>
                    </m:sSub>
                  </m:oMath>
                </a14:m>
                <a:r>
                  <a:rPr lang="ja-JP" altLang="en-US" dirty="0" smtClean="0"/>
                  <a:t>の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ja-JP" altLang="en-US" dirty="0" smtClean="0"/>
                  <a:t>座標 </a:t>
                </a:r>
                <a14:m>
                  <m:oMath xmlns:m="http://schemas.openxmlformats.org/officeDocument/2006/math">
                    <m:r>
                      <a:rPr lang="en-US" altLang="ja-JP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lang="ja-JP" altLang="en-US" dirty="0" smtClean="0"/>
                  <a:t>」な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𝑗</m:t>
                    </m:r>
                  </m:oMath>
                </a14:m>
                <a:r>
                  <a:rPr lang="ja-JP" altLang="en-US" dirty="0" smtClean="0"/>
                  <a:t>の個数</a:t>
                </a:r>
                <a:endParaRPr lang="en-US" altLang="ja-JP" dirty="0"/>
              </a:p>
              <a:p>
                <a:r>
                  <a:rPr kumimoji="1" lang="ja-JP" altLang="en-US" dirty="0" smtClean="0"/>
                  <a:t>「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𝑖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と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𝐵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𝑗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の中点の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ja-JP" altLang="en-US" dirty="0" smtClean="0"/>
                  <a:t>座標 </a:t>
                </a:r>
                <a14:m>
                  <m:oMath xmlns:m="http://schemas.openxmlformats.org/officeDocument/2006/math">
                    <m:r>
                      <a:rPr lang="en-US" altLang="ja-JP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ja-JP" i="1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kumimoji="1" lang="ja-JP" altLang="en-US" dirty="0" smtClean="0"/>
                  <a:t>」なる</a:t>
                </a:r>
                <a14:m>
                  <m:oMath xmlns:m="http://schemas.openxmlformats.org/officeDocument/2006/math"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𝑖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,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𝑗</m:t>
                    </m:r>
                  </m:oMath>
                </a14:m>
                <a:r>
                  <a:rPr kumimoji="1" lang="ja-JP" altLang="en-US" dirty="0" smtClean="0"/>
                  <a:t>の個数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</m:oMath>
                </a14:m>
                <a:r>
                  <a:rPr kumimoji="1" lang="ja-JP" altLang="en-US" dirty="0" smtClean="0"/>
                  <a:t>は</a:t>
                </a:r>
                <a:endParaRPr kumimoji="1" lang="en-US" altLang="ja-JP" dirty="0" smtClean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kumimoji="1" lang="en-US" altLang="ja-JP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𝑐</m:t>
                          </m:r>
                        </m:e>
                        <m:sub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𝐶</m:t>
                          </m:r>
                        </m:sub>
                      </m:sSub>
                      <m:d>
                        <m:dPr>
                          <m:begChr m:val="["/>
                          <m:endChr m:val="]"/>
                          <m:ctrlPr>
                            <a:rPr kumimoji="1" lang="en-US" altLang="ja-JP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</m:e>
                      </m:d>
                      <m:r>
                        <a:rPr kumimoji="1" lang="en-US" altLang="ja-JP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kumimoji="1" lang="en-US" altLang="ja-JP" i="1" smtClean="0">
                              <a:latin typeface="Cambria Math"/>
                            </a:rPr>
                          </m:ctrlPr>
                        </m:naryPr>
                        <m:sub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kumimoji="1" lang="en-US" altLang="ja-JP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kumimoji="1" lang="en-US" altLang="ja-JP" b="0" i="1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kumimoji="1" lang="en-US" altLang="ja-JP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sub>
                          </m:sSub>
                          <m:d>
                            <m:dPr>
                              <m:begChr m:val="["/>
                              <m:endChr m:val="]"/>
                              <m:ctrlPr>
                                <a:rPr kumimoji="1" lang="en-US" altLang="ja-JP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kumimoji="1" lang="en-US" altLang="ja-JP" b="0" i="1" smtClean="0">
                                  <a:latin typeface="Cambria Math" panose="02040503050406030204" pitchFamily="18" charset="0"/>
                                </a:rPr>
                                <m:t>𝑖</m:t>
                              </m:r>
                            </m:e>
                          </m:d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⋅</m:t>
                          </m:r>
                          <m:sSub>
                            <m:sSubPr>
                              <m:ctrlPr>
                                <a:rPr kumimoji="1" lang="en-US" altLang="ja-JP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kumimoji="1" lang="en-US" altLang="ja-JP" b="0" i="1" smtClean="0">
                                  <a:latin typeface="Cambria Math" panose="02040503050406030204" pitchFamily="18" charset="0"/>
                                </a:rPr>
                                <m:t>𝑐</m:t>
                              </m:r>
                            </m:e>
                            <m:sub>
                              <m:r>
                                <a:rPr kumimoji="1" lang="en-US" altLang="ja-JP" b="0" i="1" smtClean="0">
                                  <a:latin typeface="Cambria Math" panose="02040503050406030204" pitchFamily="18" charset="0"/>
                                </a:rPr>
                                <m:t>𝐵</m:t>
                              </m:r>
                            </m:sub>
                          </m:sSub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[2</m:t>
                          </m:r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𝑖</m:t>
                          </m:r>
                          <m:r>
                            <a:rPr kumimoji="1" lang="en-US" altLang="ja-JP" b="0" i="1" smtClean="0">
                              <a:latin typeface="Cambria Math" panose="02040503050406030204" pitchFamily="18" charset="0"/>
                            </a:rPr>
                            <m:t>]</m:t>
                          </m:r>
                        </m:e>
                      </m:nary>
                    </m:oMath>
                  </m:oMathPara>
                </a14:m>
                <a:endParaRPr kumimoji="1" lang="en-US" altLang="ja-JP" dirty="0" smtClean="0"/>
              </a:p>
              <a:p>
                <a:pPr marL="0" indent="0" algn="ctr">
                  <a:buNone/>
                </a:pPr>
                <a:r>
                  <a:rPr lang="ja-JP" altLang="en-US" dirty="0" smtClean="0"/>
                  <a:t>⇧ </a:t>
                </a:r>
                <a:r>
                  <a:rPr lang="ja-JP" altLang="en-US" b="1" dirty="0" smtClean="0"/>
                  <a:t>畳込み</a:t>
                </a:r>
                <a:endParaRPr kumimoji="1" lang="en-US" altLang="ja-JP" b="1" dirty="0" smtClean="0"/>
              </a:p>
              <a:p>
                <a:r>
                  <a:rPr kumimoji="1" lang="en-US" altLang="ja-JP" dirty="0" smtClean="0"/>
                  <a:t>FFT</a:t>
                </a:r>
                <a:r>
                  <a:rPr kumimoji="1" lang="ja-JP" altLang="en-US" dirty="0" smtClean="0"/>
                  <a:t>等で畳込む</a:t>
                </a:r>
                <a:endParaRPr kumimoji="1" lang="en-US" altLang="ja-JP" dirty="0" smtClean="0"/>
              </a:p>
              <a:p>
                <a:r>
                  <a:rPr lang="ja-JP" altLang="en-US" dirty="0"/>
                  <a:t>やること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/>
                  <a:t>各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kumimoji="1" lang="ja-JP" altLang="en-US" dirty="0" smtClean="0"/>
                  <a:t>について</a:t>
                </a:r>
                <a:endParaRPr kumimoji="1" lang="en-US" altLang="ja-JP" dirty="0" smtClean="0"/>
              </a:p>
              <a:p>
                <a:pPr lvl="1"/>
                <a:r>
                  <a:rPr lang="en-US" altLang="ja-JP" dirty="0" smtClean="0"/>
                  <a:t> </a:t>
                </a:r>
                <a:r>
                  <a:rPr lang="ja-JP" altLang="en-US" dirty="0" smtClean="0"/>
                  <a:t>「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kumimoji="1" lang="ja-JP" altLang="en-US" dirty="0" smtClean="0"/>
                  <a:t>座標 </a:t>
                </a:r>
                <a14:m>
                  <m:oMath xmlns:m="http://schemas.openxmlformats.org/officeDocument/2006/math">
                    <m:r>
                      <a:rPr lang="en-US" altLang="ja-JP" b="0" i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𝑡</m:t>
                    </m:r>
                  </m:oMath>
                </a14:m>
                <a:r>
                  <a:rPr kumimoji="1" lang="ja-JP" altLang="en-US" dirty="0" smtClean="0"/>
                  <a:t>」な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r>
                  <a:rPr kumimoji="1" lang="ja-JP" altLang="en-US" dirty="0" smtClean="0"/>
                  <a:t>上の点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b="1" i="1" smtClean="0">
                            <a:latin typeface="Cambria Math" panose="02040503050406030204" pitchFamily="18" charset="0"/>
                          </a:rPr>
                          <m:t>𝒄</m:t>
                        </m:r>
                      </m:e>
                      <m:sup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</m:oMath>
                </a14:m>
                <a:r>
                  <a:rPr kumimoji="1" lang="ja-JP" altLang="en-US" dirty="0" smtClean="0"/>
                  <a:t>を計算</a:t>
                </a:r>
                <a:endParaRPr kumimoji="1" lang="en-US" altLang="ja-JP" dirty="0" smtClean="0"/>
              </a:p>
              <a:p>
                <a:pPr lvl="1"/>
                <a:r>
                  <a:rPr lang="ja-JP" altLang="en-US" dirty="0" smtClean="0"/>
                  <a:t>答</a:t>
                </a:r>
                <a14:m>
                  <m:oMath xmlns:m="http://schemas.openxmlformats.org/officeDocument/2006/math">
                    <m:r>
                      <a:rPr lang="en-US" altLang="ja-JP" b="0" i="0" smtClean="0">
                        <a:latin typeface="Cambria Math" panose="02040503050406030204" pitchFamily="18" charset="0"/>
                      </a:rPr>
                      <m:t>+=</m:t>
                    </m:r>
                    <m:sSub>
                      <m:sSubPr>
                        <m:ctrlPr>
                          <a:rPr lang="en-US" altLang="ja-JP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𝐶</m:t>
                        </m:r>
                      </m:sub>
                    </m:sSub>
                    <m:d>
                      <m:dPr>
                        <m:begChr m:val="["/>
                        <m:endChr m:val="]"/>
                        <m:ctrlPr>
                          <a:rPr lang="en-US" altLang="ja-JP" i="1">
                            <a:latin typeface="Cambria Math"/>
                          </a:rPr>
                        </m:ctrlPr>
                      </m:d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𝑡</m:t>
                        </m:r>
                      </m:e>
                    </m:d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×(</m:t>
                    </m:r>
                    <m:sSub>
                      <m:sSub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altLang="ja-JP" b="0" i="1" smtClean="0">
                            <a:latin typeface="Cambria Math"/>
                          </a:rPr>
                        </m:ctrlPr>
                      </m:sSupPr>
                      <m:e>
                        <m:r>
                          <a:rPr lang="en-US" altLang="ja-JP" b="1" i="1" smtClean="0">
                            <a:latin typeface="Cambria Math" panose="02040503050406030204" pitchFamily="18" charset="0"/>
                          </a:rPr>
                          <m:t>𝒄</m:t>
                        </m:r>
                      </m:e>
                      <m:sup>
                        <m:r>
                          <a:rPr lang="en-US" altLang="ja-JP" b="0" i="1" smtClean="0">
                            <a:latin typeface="Cambria Math" panose="02040503050406030204" pitchFamily="18" charset="0"/>
                          </a:rPr>
                          <m:t>′</m:t>
                        </m:r>
                      </m:sup>
                    </m:sSup>
                    <m:r>
                      <a:rPr lang="ja-JP" altLang="en-US" i="1">
                        <a:latin typeface="Cambria Math" panose="02040503050406030204" pitchFamily="18" charset="0"/>
                      </a:rPr>
                      <m:t>なる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ja-JP" altLang="en-US" i="1">
                        <a:latin typeface="Cambria Math" panose="02040503050406030204" pitchFamily="18" charset="0"/>
                      </a:rPr>
                      <m:t>の</m:t>
                    </m:r>
                    <m:r>
                      <a:rPr lang="ja-JP" altLang="en-US" i="1" smtClean="0">
                        <a:latin typeface="Cambria Math" panose="02040503050406030204" pitchFamily="18" charset="0"/>
                      </a:rPr>
                      <m:t>個数</m:t>
                    </m:r>
                    <m:r>
                      <a:rPr lang="en-US" altLang="ja-JP" b="0" i="1" smtClean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kumimoji="1" lang="en-US" altLang="ja-JP" dirty="0" smtClean="0"/>
              </a:p>
              <a:p>
                <a:endParaRPr kumimoji="1" lang="en-US" altLang="ja-JP" dirty="0" smtClean="0"/>
              </a:p>
              <a:p>
                <a:endParaRPr kumimoji="1" lang="en-US" altLang="ja-JP" dirty="0" smtClean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3"/>
                <a:stretch>
                  <a:fillRect l="-282" t="-2264" b="-2516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6FD76F-9D4F-4F47-83A0-7606ABE77FC7}" type="slidenum">
              <a:rPr kumimoji="1" lang="ja-JP" altLang="en-US" smtClean="0"/>
              <a:t>10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559199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タイトル 1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r>
                  <a:rPr lang="ja-JP" altLang="en-US" b="0" dirty="0"/>
                  <a:t>②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b="0" i="1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lang="en-US" altLang="ja-JP" b="0" i="1">
                            <a:latin typeface="Cambria Math" panose="02040503050406030204" pitchFamily="18" charset="0"/>
                          </a:rPr>
                          <m:t>𝐴</m:t>
                        </m:r>
                      </m:sub>
                    </m:sSub>
                  </m:oMath>
                </a14:m>
                <a:r>
                  <a:rPr lang="ja-JP" altLang="en-US" dirty="0"/>
                  <a:t>と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ja-JP" b="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altLang="ja-JP" i="1">
                            <a:latin typeface="Cambria Math" panose="02040503050406030204" pitchFamily="18" charset="0"/>
                          </a:rPr>
                          <m:t>ℓ</m:t>
                        </m:r>
                      </m:e>
                      <m:sub>
                        <m:r>
                          <a:rPr lang="en-US" altLang="ja-JP" b="0" i="1">
                            <a:latin typeface="Cambria Math" panose="02040503050406030204" pitchFamily="18" charset="0"/>
                          </a:rPr>
                          <m:t>𝐵</m:t>
                        </m:r>
                      </m:sub>
                    </m:sSub>
                  </m:oMath>
                </a14:m>
                <a:r>
                  <a:rPr lang="ja-JP" altLang="en-US" dirty="0"/>
                  <a:t>が平行である時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2" name="タイトル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0">
                <a:blip r:embed="rId2"/>
                <a:stretch>
                  <a:fillRect l="-2825" b="-10695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コンテンツ プレースホルダー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kumimoji="1" lang="ja-JP" altLang="en-US" dirty="0" smtClean="0"/>
                  <a:t>計算量：</a:t>
                </a:r>
                <a14:m>
                  <m:oMath xmlns:m="http://schemas.openxmlformats.org/officeDocument/2006/math">
                    <m:r>
                      <a:rPr kumimoji="1" lang="en-US" altLang="ja-JP" b="0" i="1" smtClean="0">
                        <a:latin typeface="Cambria Math" panose="02040503050406030204" pitchFamily="18" charset="0"/>
                      </a:rPr>
                      <m:t>𝑂</m:t>
                    </m:r>
                    <m:d>
                      <m:dPr>
                        <m:ctrlPr>
                          <a:rPr kumimoji="1" lang="en-US" altLang="ja-JP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𝐿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𝑀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𝑁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kumimoji="1" lang="en-US" altLang="ja-JP" b="0" i="1" smtClean="0">
                            <a:latin typeface="Cambria Math" panose="02040503050406030204" pitchFamily="18" charset="0"/>
                          </a:rPr>
                          <m:t>𝑅</m:t>
                        </m:r>
                        <m:func>
                          <m:funcPr>
                            <m:ctrlPr>
                              <a:rPr kumimoji="1" lang="en-US" altLang="ja-JP" b="0" i="1" smtClean="0">
                                <a:latin typeface="Cambria Math"/>
                              </a:rPr>
                            </m:ctrlPr>
                          </m:funcPr>
                          <m:fName>
                            <m:r>
                              <m:rPr>
                                <m:sty m:val="p"/>
                              </m:rPr>
                              <a:rPr kumimoji="1" lang="en-US" altLang="ja-JP" b="0" i="0" smtClean="0">
                                <a:latin typeface="Cambria Math" panose="02040503050406030204" pitchFamily="18" charset="0"/>
                              </a:rPr>
                              <m:t>log</m:t>
                            </m:r>
                          </m:fName>
                          <m:e>
                            <m:r>
                              <a:rPr lang="en-US" altLang="ja-JP" i="1">
                                <a:latin typeface="Cambria Math" panose="02040503050406030204" pitchFamily="18" charset="0"/>
                              </a:rPr>
                              <m:t>𝑅</m:t>
                            </m:r>
                          </m:e>
                        </m:func>
                      </m:e>
                    </m:d>
                  </m:oMath>
                </a14:m>
                <a:endParaRPr kumimoji="1" lang="en-US" altLang="ja-JP" b="0" dirty="0" smtClean="0"/>
              </a:p>
              <a:p>
                <a:pPr lvl="1"/>
                <a:r>
                  <a:rPr kumimoji="1" lang="en-US" altLang="ja-JP" dirty="0" smtClean="0"/>
                  <a:t>※ </a:t>
                </a:r>
                <a14:m>
                  <m:oMath xmlns:m="http://schemas.openxmlformats.org/officeDocument/2006/math">
                    <m:r>
                      <a:rPr lang="en-US" altLang="ja-JP" i="1">
                        <a:latin typeface="Cambria Math" panose="02040503050406030204" pitchFamily="18" charset="0"/>
                      </a:rPr>
                      <m:t>𝑅</m:t>
                    </m:r>
                  </m:oMath>
                </a14:m>
                <a:r>
                  <a:rPr kumimoji="1" lang="ja-JP" altLang="en-US" dirty="0" smtClean="0"/>
                  <a:t>は座標のとる値の範囲</a:t>
                </a:r>
                <a:endParaRPr kumimoji="1" lang="ja-JP" altLang="en-US" dirty="0"/>
              </a:p>
            </p:txBody>
          </p:sp>
        </mc:Choice>
        <mc:Fallback xmlns="">
          <p:sp>
            <p:nvSpPr>
              <p:cNvPr id="3" name="コンテンツ プレースホルダー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3"/>
                <a:stretch>
                  <a:fillRect l="-494" t="-1384"/>
                </a:stretch>
              </a:blipFill>
            </p:spPr>
            <p:txBody>
              <a:bodyPr/>
              <a:lstStyle/>
              <a:p>
                <a:r>
                  <a:rPr lang="ja-JP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6FD76F-9D4F-4F47-83A0-7606ABE77FC7}" type="slidenum">
              <a:rPr kumimoji="1" lang="ja-JP" altLang="en-US" smtClean="0"/>
              <a:t>11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501676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ジャッジ解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大坂</a:t>
            </a:r>
            <a:r>
              <a:rPr lang="ja-JP" altLang="en-US" dirty="0" smtClean="0"/>
              <a:t>：</a:t>
            </a:r>
            <a:r>
              <a:rPr lang="en-US" altLang="ja-JP" dirty="0" smtClean="0"/>
              <a:t>6480 bytes, 296 lines, Java</a:t>
            </a:r>
            <a:endParaRPr kumimoji="1" lang="en-US" altLang="ja-JP" dirty="0" smtClean="0"/>
          </a:p>
          <a:p>
            <a:r>
              <a:rPr lang="ja-JP" altLang="en-US" dirty="0" smtClean="0"/>
              <a:t>澤：</a:t>
            </a:r>
            <a:r>
              <a:rPr lang="en-US" altLang="ja-JP" dirty="0" smtClean="0"/>
              <a:t>5972 bytes, 190 lines, C++</a:t>
            </a:r>
          </a:p>
          <a:p>
            <a:r>
              <a:rPr lang="ja-JP" altLang="en-US" dirty="0" smtClean="0"/>
              <a:t>森：</a:t>
            </a:r>
            <a:r>
              <a:rPr lang="en-US" altLang="ja-JP" dirty="0" smtClean="0"/>
              <a:t>5950 bytes, 208 lines, C++</a:t>
            </a:r>
          </a:p>
          <a:p>
            <a:endParaRPr lang="en-US" altLang="ja-JP" dirty="0" smtClean="0"/>
          </a:p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6FD76F-9D4F-4F47-83A0-7606ABE77FC7}" type="slidenum">
              <a:rPr kumimoji="1" lang="ja-JP" altLang="en-US" smtClean="0"/>
              <a:t>12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184827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dirty="0" smtClean="0"/>
              <a:t>結果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AC / Submission</a:t>
            </a:r>
          </a:p>
          <a:p>
            <a:pPr lvl="1"/>
            <a:r>
              <a:rPr lang="en-US" altLang="ja-JP" dirty="0" smtClean="0"/>
              <a:t>3 / 40 (7.5%)</a:t>
            </a:r>
            <a:endParaRPr kumimoji="1" lang="en-US" altLang="ja-JP" dirty="0" smtClean="0"/>
          </a:p>
          <a:p>
            <a:r>
              <a:rPr kumimoji="1" lang="en-US" altLang="ja-JP" dirty="0" smtClean="0"/>
              <a:t>AC / Trying</a:t>
            </a:r>
          </a:p>
          <a:p>
            <a:pPr lvl="1"/>
            <a:r>
              <a:rPr lang="en-US" altLang="ja-JP" dirty="0" smtClean="0"/>
              <a:t>3 / 6 (50.0%)</a:t>
            </a:r>
            <a:endParaRPr kumimoji="1" lang="en-US" altLang="ja-JP" dirty="0" smtClean="0"/>
          </a:p>
          <a:p>
            <a:r>
              <a:rPr lang="en-US" altLang="ja-JP" dirty="0" smtClean="0"/>
              <a:t>First AC</a:t>
            </a:r>
          </a:p>
          <a:p>
            <a:pPr lvl="1"/>
            <a:r>
              <a:rPr lang="ja-JP" altLang="en-US" dirty="0"/>
              <a:t> 	続∂苔の王</a:t>
            </a:r>
            <a:r>
              <a:rPr lang="ja-JP" altLang="en-US" dirty="0" err="1"/>
              <a:t>〄</a:t>
            </a:r>
            <a:r>
              <a:rPr lang="ja-JP" altLang="en-US" dirty="0"/>
              <a:t> </a:t>
            </a:r>
            <a:r>
              <a:rPr lang="en-US" altLang="ja-JP" dirty="0"/>
              <a:t>(team) (76:41</a:t>
            </a:r>
            <a:r>
              <a:rPr lang="en-US" altLang="ja-JP" dirty="0" smtClean="0"/>
              <a:t>)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96FD76F-9D4F-4F47-83A0-7606ABE77FC7}" type="slidenum">
              <a:rPr kumimoji="1" lang="ja-JP" altLang="en-US" smtClean="0"/>
              <a:t>13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253724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707</Words>
  <Application>Microsoft Office PowerPoint</Application>
  <PresentationFormat>画面に合わせる (4:3)</PresentationFormat>
  <Paragraphs>105</Paragraphs>
  <Slides>13</Slides>
  <Notes>0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13</vt:i4>
      </vt:variant>
    </vt:vector>
  </HeadingPairs>
  <TitlesOfParts>
    <vt:vector size="14" baseType="lpstr">
      <vt:lpstr>Office ​​テーマ</vt:lpstr>
      <vt:lpstr>I: MidPoint</vt:lpstr>
      <vt:lpstr>問題概要</vt:lpstr>
      <vt:lpstr>サンプル1</vt:lpstr>
      <vt:lpstr>サンプル2</vt:lpstr>
      <vt:lpstr>サンプル3</vt:lpstr>
      <vt:lpstr>解法</vt:lpstr>
      <vt:lpstr>①ℓ_Aとℓ_Bが平行でない時</vt:lpstr>
      <vt:lpstr>②ℓ_Aとℓ_Bが平行である時</vt:lpstr>
      <vt:lpstr>②ℓ_Aとℓ_Bが平行である時</vt:lpstr>
      <vt:lpstr>②ℓ_Aとℓ_Bが平行である時</vt:lpstr>
      <vt:lpstr>②ℓ_Aとℓ_Bが平行である時</vt:lpstr>
      <vt:lpstr>ジャッジ解</vt:lpstr>
      <vt:lpstr>結果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I: MidPoint</dc:title>
  <dc:creator>todo</dc:creator>
  <cp:lastModifiedBy>todo</cp:lastModifiedBy>
  <cp:revision>2</cp:revision>
  <dcterms:created xsi:type="dcterms:W3CDTF">2015-04-19T10:29:30Z</dcterms:created>
  <dcterms:modified xsi:type="dcterms:W3CDTF">2015-04-19T10:30:42Z</dcterms:modified>
</cp:coreProperties>
</file>