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99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gray">
          <a:xfrm>
            <a:off x="-14288" y="0"/>
            <a:ext cx="9158288" cy="141287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8824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ctrTitle"/>
          </p:nvPr>
        </p:nvSpPr>
        <p:spPr>
          <a:xfrm>
            <a:off x="395288" y="2852738"/>
            <a:ext cx="8424862" cy="936625"/>
          </a:xfrm>
        </p:spPr>
        <p:txBody>
          <a:bodyPr/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ja-JP" dirty="0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857760"/>
            <a:ext cx="8064500" cy="574675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2800" b="0">
                <a:solidFill>
                  <a:schemeClr val="tx2"/>
                </a:solidFill>
              </a:defRPr>
            </a:lvl1pPr>
          </a:lstStyle>
          <a:p>
            <a:r>
              <a:rPr lang="ja-JP" altLang="en-US" smtClean="0"/>
              <a:t>マスター サブタイトルの書式設定</a:t>
            </a:r>
            <a:endParaRPr lang="ja-JP" altLang="ja-JP" dirty="0"/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gray">
          <a:xfrm>
            <a:off x="2195513" y="0"/>
            <a:ext cx="6948487" cy="333375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grpSp>
        <p:nvGrpSpPr>
          <p:cNvPr id="4106" name="Group 10"/>
          <p:cNvGrpSpPr>
            <a:grpSpLocks/>
          </p:cNvGrpSpPr>
          <p:nvPr/>
        </p:nvGrpSpPr>
        <p:grpSpPr bwMode="auto">
          <a:xfrm>
            <a:off x="7391400" y="0"/>
            <a:ext cx="1143000" cy="304800"/>
            <a:chOff x="4704" y="0"/>
            <a:chExt cx="720" cy="336"/>
          </a:xfrm>
        </p:grpSpPr>
        <p:sp>
          <p:nvSpPr>
            <p:cNvPr id="4107" name="Rectangle 11"/>
            <p:cNvSpPr>
              <a:spLocks noChangeArrowheads="1"/>
            </p:cNvSpPr>
            <p:nvPr userDrawn="1"/>
          </p:nvSpPr>
          <p:spPr bwMode="gray">
            <a:xfrm>
              <a:off x="4704" y="0"/>
              <a:ext cx="48" cy="3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4108" name="Rectangle 12"/>
            <p:cNvSpPr>
              <a:spLocks noChangeArrowheads="1"/>
            </p:cNvSpPr>
            <p:nvPr userDrawn="1"/>
          </p:nvSpPr>
          <p:spPr bwMode="gray">
            <a:xfrm>
              <a:off x="5040" y="0"/>
              <a:ext cx="48" cy="33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4109" name="Rectangle 13"/>
            <p:cNvSpPr>
              <a:spLocks noChangeArrowheads="1"/>
            </p:cNvSpPr>
            <p:nvPr userDrawn="1"/>
          </p:nvSpPr>
          <p:spPr bwMode="gray">
            <a:xfrm>
              <a:off x="5376" y="0"/>
              <a:ext cx="48" cy="33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</p:grpSp>
      <p:sp>
        <p:nvSpPr>
          <p:cNvPr id="4110" name="Rectangle 14"/>
          <p:cNvSpPr>
            <a:spLocks noChangeArrowheads="1"/>
          </p:cNvSpPr>
          <p:nvPr/>
        </p:nvSpPr>
        <p:spPr bwMode="gray">
          <a:xfrm>
            <a:off x="0" y="0"/>
            <a:ext cx="2209800" cy="152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4111" name="Rectangle 15"/>
          <p:cNvSpPr>
            <a:spLocks noChangeArrowheads="1"/>
          </p:cNvSpPr>
          <p:nvPr/>
        </p:nvSpPr>
        <p:spPr bwMode="gray">
          <a:xfrm>
            <a:off x="0" y="1384300"/>
            <a:ext cx="9144000" cy="21590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4112" name="Rectangle 16"/>
          <p:cNvSpPr>
            <a:spLocks noChangeArrowheads="1"/>
          </p:cNvSpPr>
          <p:nvPr/>
        </p:nvSpPr>
        <p:spPr bwMode="gray">
          <a:xfrm>
            <a:off x="0" y="1219200"/>
            <a:ext cx="9144000" cy="2286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4116" name="Line 20"/>
          <p:cNvSpPr>
            <a:spLocks noChangeShapeType="1"/>
          </p:cNvSpPr>
          <p:nvPr/>
        </p:nvSpPr>
        <p:spPr bwMode="gray">
          <a:xfrm flipH="1">
            <a:off x="0" y="1219200"/>
            <a:ext cx="91440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ja-JP" altLang="en-US"/>
          </a:p>
        </p:txBody>
      </p:sp>
      <p:grpSp>
        <p:nvGrpSpPr>
          <p:cNvPr id="32" name="Group 3"/>
          <p:cNvGrpSpPr>
            <a:grpSpLocks/>
          </p:cNvGrpSpPr>
          <p:nvPr/>
        </p:nvGrpSpPr>
        <p:grpSpPr bwMode="auto">
          <a:xfrm>
            <a:off x="152400" y="260350"/>
            <a:ext cx="1981200" cy="927100"/>
            <a:chOff x="96" y="0"/>
            <a:chExt cx="1248" cy="912"/>
          </a:xfrm>
        </p:grpSpPr>
        <p:sp>
          <p:nvSpPr>
            <p:cNvPr id="33" name="Oval 4" descr="80%"/>
            <p:cNvSpPr>
              <a:spLocks noChangeArrowheads="1"/>
            </p:cNvSpPr>
            <p:nvPr userDrawn="1"/>
          </p:nvSpPr>
          <p:spPr bwMode="gray">
            <a:xfrm>
              <a:off x="96" y="0"/>
              <a:ext cx="1248" cy="912"/>
            </a:xfrm>
            <a:prstGeom prst="ellipse">
              <a:avLst/>
            </a:prstGeom>
            <a:pattFill prst="pct80">
              <a:fgClr>
                <a:schemeClr val="accent2"/>
              </a:fgClr>
              <a:bgClr>
                <a:schemeClr val="tx2"/>
              </a:bgClr>
            </a:patt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34" name="Oval 5" descr="75%"/>
            <p:cNvSpPr>
              <a:spLocks noChangeArrowheads="1"/>
            </p:cNvSpPr>
            <p:nvPr userDrawn="1"/>
          </p:nvSpPr>
          <p:spPr bwMode="gray">
            <a:xfrm>
              <a:off x="288" y="104"/>
              <a:ext cx="816" cy="672"/>
            </a:xfrm>
            <a:prstGeom prst="ellipse">
              <a:avLst/>
            </a:prstGeom>
            <a:pattFill prst="pct75">
              <a:fgClr>
                <a:schemeClr val="accent2"/>
              </a:fgClr>
              <a:bgClr>
                <a:schemeClr val="tx1"/>
              </a:bgClr>
            </a:patt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35" name="Oval 6" descr="80%"/>
            <p:cNvSpPr>
              <a:spLocks noChangeArrowheads="1"/>
            </p:cNvSpPr>
            <p:nvPr userDrawn="1"/>
          </p:nvSpPr>
          <p:spPr bwMode="gray">
            <a:xfrm>
              <a:off x="440" y="248"/>
              <a:ext cx="480" cy="384"/>
            </a:xfrm>
            <a:prstGeom prst="ellipse">
              <a:avLst/>
            </a:prstGeom>
            <a:pattFill prst="pct80">
              <a:fgClr>
                <a:schemeClr val="accent2"/>
              </a:fgClr>
              <a:bgClr>
                <a:schemeClr val="tx1"/>
              </a:bgClr>
            </a:patt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</p:grpSp>
      <p:sp>
        <p:nvSpPr>
          <p:cNvPr id="22" name="Rectangle 2"/>
          <p:cNvSpPr>
            <a:spLocks noChangeArrowheads="1"/>
          </p:cNvSpPr>
          <p:nvPr/>
        </p:nvSpPr>
        <p:spPr bwMode="gray">
          <a:xfrm>
            <a:off x="2057400" y="6500835"/>
            <a:ext cx="7086600" cy="357165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6980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grpSp>
        <p:nvGrpSpPr>
          <p:cNvPr id="23" name="Group 21"/>
          <p:cNvGrpSpPr>
            <a:grpSpLocks/>
          </p:cNvGrpSpPr>
          <p:nvPr/>
        </p:nvGrpSpPr>
        <p:grpSpPr bwMode="auto">
          <a:xfrm>
            <a:off x="0" y="6500830"/>
            <a:ext cx="2700338" cy="357170"/>
            <a:chOff x="0" y="4168"/>
            <a:chExt cx="1701" cy="225"/>
          </a:xfrm>
        </p:grpSpPr>
        <p:sp>
          <p:nvSpPr>
            <p:cNvPr id="24" name="Rectangle 22"/>
            <p:cNvSpPr>
              <a:spLocks noChangeArrowheads="1"/>
            </p:cNvSpPr>
            <p:nvPr/>
          </p:nvSpPr>
          <p:spPr bwMode="gray">
            <a:xfrm>
              <a:off x="0" y="4168"/>
              <a:ext cx="1350" cy="225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 dirty="0"/>
            </a:p>
          </p:txBody>
        </p:sp>
        <p:sp>
          <p:nvSpPr>
            <p:cNvPr id="25" name="AutoShape 23"/>
            <p:cNvSpPr>
              <a:spLocks noChangeArrowheads="1"/>
            </p:cNvSpPr>
            <p:nvPr userDrawn="1"/>
          </p:nvSpPr>
          <p:spPr bwMode="gray">
            <a:xfrm>
              <a:off x="930" y="4168"/>
              <a:ext cx="771" cy="225"/>
            </a:xfrm>
            <a:prstGeom prst="parallelogram">
              <a:avLst>
                <a:gd name="adj" fmla="val 122771"/>
              </a:avLst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 b="0"/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gray">
          <a:xfrm>
            <a:off x="2057400" y="6500835"/>
            <a:ext cx="7086600" cy="357165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6980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grpSp>
        <p:nvGrpSpPr>
          <p:cNvPr id="13" name="Group 21"/>
          <p:cNvGrpSpPr>
            <a:grpSpLocks/>
          </p:cNvGrpSpPr>
          <p:nvPr/>
        </p:nvGrpSpPr>
        <p:grpSpPr bwMode="auto">
          <a:xfrm>
            <a:off x="0" y="6500830"/>
            <a:ext cx="2700338" cy="357170"/>
            <a:chOff x="0" y="4168"/>
            <a:chExt cx="1701" cy="225"/>
          </a:xfrm>
        </p:grpSpPr>
        <p:sp>
          <p:nvSpPr>
            <p:cNvPr id="14" name="Rectangle 22"/>
            <p:cNvSpPr>
              <a:spLocks noChangeArrowheads="1"/>
            </p:cNvSpPr>
            <p:nvPr/>
          </p:nvSpPr>
          <p:spPr bwMode="gray">
            <a:xfrm>
              <a:off x="0" y="4168"/>
              <a:ext cx="1350" cy="225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5" name="AutoShape 23"/>
            <p:cNvSpPr>
              <a:spLocks noChangeArrowheads="1"/>
            </p:cNvSpPr>
            <p:nvPr userDrawn="1"/>
          </p:nvSpPr>
          <p:spPr bwMode="gray">
            <a:xfrm>
              <a:off x="930" y="4168"/>
              <a:ext cx="771" cy="225"/>
            </a:xfrm>
            <a:prstGeom prst="parallelogram">
              <a:avLst>
                <a:gd name="adj" fmla="val 122771"/>
              </a:avLst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</p:grpSp>
      <p:sp>
        <p:nvSpPr>
          <p:cNvPr id="21" name="日付プレースホルダ 20"/>
          <p:cNvSpPr>
            <a:spLocks noGrp="1"/>
          </p:cNvSpPr>
          <p:nvPr>
            <p:ph type="dt" sz="half" idx="10"/>
          </p:nvPr>
        </p:nvSpPr>
        <p:spPr>
          <a:xfrm>
            <a:off x="457200" y="6492899"/>
            <a:ext cx="2133600" cy="365125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fld id="{3BCA0C28-320E-4760-BF69-6A523960C4BE}" type="datetimeFigureOut">
              <a:rPr kumimoji="1" lang="ja-JP" altLang="en-US" smtClean="0"/>
              <a:t>2011/11/8</a:t>
            </a:fld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11"/>
          </p:nvPr>
        </p:nvSpPr>
        <p:spPr>
          <a:xfrm>
            <a:off x="6553200" y="6492899"/>
            <a:ext cx="2133600" cy="365125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fld id="{4CAC7CC3-99CA-492E-B1AE-2B17CE2E3A2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23" name="フッター プレースホルダ 22"/>
          <p:cNvSpPr>
            <a:spLocks noGrp="1"/>
          </p:cNvSpPr>
          <p:nvPr>
            <p:ph type="ftr" sz="quarter" idx="12"/>
          </p:nvPr>
        </p:nvSpPr>
        <p:spPr>
          <a:xfrm>
            <a:off x="3124200" y="6492899"/>
            <a:ext cx="2895600" cy="365125"/>
          </a:xfr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BCA0C28-320E-4760-BF69-6A523960C4BE}" type="datetimeFigureOut">
              <a:rPr kumimoji="1" lang="ja-JP" altLang="en-US" smtClean="0"/>
              <a:t>2011/11/8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5940425" y="6453188"/>
            <a:ext cx="2895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32766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AC7CC3-99CA-492E-B1AE-2B17CE2E3A2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4213" y="1412875"/>
            <a:ext cx="3848100" cy="48974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84713" y="1412875"/>
            <a:ext cx="3848100" cy="48974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BCA0C28-320E-4760-BF69-6A523960C4BE}" type="datetimeFigureOut">
              <a:rPr kumimoji="1" lang="ja-JP" altLang="en-US" smtClean="0"/>
              <a:t>2011/11/8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5940425" y="6453188"/>
            <a:ext cx="2895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32766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AC7CC3-99CA-492E-B1AE-2B17CE2E3A2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BCA0C28-320E-4760-BF69-6A523960C4BE}" type="datetimeFigureOut">
              <a:rPr kumimoji="1" lang="ja-JP" altLang="en-US" smtClean="0"/>
              <a:t>2011/11/8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>
          <a:xfrm>
            <a:off x="5940425" y="6453188"/>
            <a:ext cx="2895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>
          <a:xfrm>
            <a:off x="32766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AC7CC3-99CA-492E-B1AE-2B17CE2E3A2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BCA0C28-320E-4760-BF69-6A523960C4BE}" type="datetimeFigureOut">
              <a:rPr kumimoji="1" lang="ja-JP" altLang="en-US" smtClean="0"/>
              <a:t>2011/11/8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>
          <a:xfrm>
            <a:off x="5940425" y="6453188"/>
            <a:ext cx="2895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>
          <a:xfrm>
            <a:off x="32766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AC7CC3-99CA-492E-B1AE-2B17CE2E3A2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BCA0C28-320E-4760-BF69-6A523960C4BE}" type="datetimeFigureOut">
              <a:rPr kumimoji="1" lang="ja-JP" altLang="en-US" smtClean="0"/>
              <a:t>2011/11/8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>
          <a:xfrm>
            <a:off x="5940425" y="6453188"/>
            <a:ext cx="2895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>
          <a:xfrm>
            <a:off x="32766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AC7CC3-99CA-492E-B1AE-2B17CE2E3A2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BCA0C28-320E-4760-BF69-6A523960C4BE}" type="datetimeFigureOut">
              <a:rPr kumimoji="1" lang="ja-JP" altLang="en-US" smtClean="0"/>
              <a:t>2011/11/8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5940425" y="6453188"/>
            <a:ext cx="2895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32766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AC7CC3-99CA-492E-B1AE-2B17CE2E3A2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BCA0C28-320E-4760-BF69-6A523960C4BE}" type="datetimeFigureOut">
              <a:rPr kumimoji="1" lang="ja-JP" altLang="en-US" smtClean="0"/>
              <a:t>2011/11/8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5940425" y="6453188"/>
            <a:ext cx="2895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32766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AC7CC3-99CA-492E-B1AE-2B17CE2E3A2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BCA0C28-320E-4760-BF69-6A523960C4BE}" type="datetimeFigureOut">
              <a:rPr kumimoji="1" lang="ja-JP" altLang="en-US" smtClean="0"/>
              <a:t>2011/11/8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5940425" y="6453188"/>
            <a:ext cx="2895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32766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AC7CC3-99CA-492E-B1AE-2B17CE2E3A2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70663" y="333375"/>
            <a:ext cx="1962150" cy="59769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4213" y="333375"/>
            <a:ext cx="5734050" cy="59769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BCA0C28-320E-4760-BF69-6A523960C4BE}" type="datetimeFigureOut">
              <a:rPr kumimoji="1" lang="ja-JP" altLang="en-US" smtClean="0"/>
              <a:t>2011/11/8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5940425" y="6453188"/>
            <a:ext cx="2895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3276600" y="6453188"/>
            <a:ext cx="2133600" cy="2682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AC7CC3-99CA-492E-B1AE-2B17CE2E3A2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gray">
          <a:xfrm>
            <a:off x="-14288" y="0"/>
            <a:ext cx="9158288" cy="1268413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8824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grpSp>
        <p:nvGrpSpPr>
          <p:cNvPr id="3075" name="Group 3"/>
          <p:cNvGrpSpPr>
            <a:grpSpLocks/>
          </p:cNvGrpSpPr>
          <p:nvPr/>
        </p:nvGrpSpPr>
        <p:grpSpPr bwMode="auto">
          <a:xfrm>
            <a:off x="152400" y="260350"/>
            <a:ext cx="1981200" cy="927100"/>
            <a:chOff x="96" y="0"/>
            <a:chExt cx="1248" cy="912"/>
          </a:xfrm>
        </p:grpSpPr>
        <p:sp>
          <p:nvSpPr>
            <p:cNvPr id="3076" name="Oval 4" descr="80%"/>
            <p:cNvSpPr>
              <a:spLocks noChangeArrowheads="1"/>
            </p:cNvSpPr>
            <p:nvPr userDrawn="1"/>
          </p:nvSpPr>
          <p:spPr bwMode="gray">
            <a:xfrm>
              <a:off x="96" y="0"/>
              <a:ext cx="1248" cy="912"/>
            </a:xfrm>
            <a:prstGeom prst="ellipse">
              <a:avLst/>
            </a:prstGeom>
            <a:pattFill prst="pct80">
              <a:fgClr>
                <a:schemeClr val="accent2"/>
              </a:fgClr>
              <a:bgClr>
                <a:schemeClr val="tx2"/>
              </a:bgClr>
            </a:patt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3077" name="Oval 5" descr="75%"/>
            <p:cNvSpPr>
              <a:spLocks noChangeArrowheads="1"/>
            </p:cNvSpPr>
            <p:nvPr userDrawn="1"/>
          </p:nvSpPr>
          <p:spPr bwMode="gray">
            <a:xfrm>
              <a:off x="288" y="104"/>
              <a:ext cx="816" cy="672"/>
            </a:xfrm>
            <a:prstGeom prst="ellipse">
              <a:avLst/>
            </a:prstGeom>
            <a:pattFill prst="pct75">
              <a:fgClr>
                <a:schemeClr val="accent2"/>
              </a:fgClr>
              <a:bgClr>
                <a:schemeClr val="tx1"/>
              </a:bgClr>
            </a:patt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3078" name="Oval 6" descr="80%"/>
            <p:cNvSpPr>
              <a:spLocks noChangeArrowheads="1"/>
            </p:cNvSpPr>
            <p:nvPr userDrawn="1"/>
          </p:nvSpPr>
          <p:spPr bwMode="gray">
            <a:xfrm>
              <a:off x="440" y="248"/>
              <a:ext cx="480" cy="384"/>
            </a:xfrm>
            <a:prstGeom prst="ellipse">
              <a:avLst/>
            </a:prstGeom>
            <a:pattFill prst="pct80">
              <a:fgClr>
                <a:schemeClr val="accent2"/>
              </a:fgClr>
              <a:bgClr>
                <a:schemeClr val="tx1"/>
              </a:bgClr>
            </a:patt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</p:grpSp>
      <p:sp>
        <p:nvSpPr>
          <p:cNvPr id="3079" name="Rectangle 7"/>
          <p:cNvSpPr>
            <a:spLocks noChangeArrowheads="1"/>
          </p:cNvSpPr>
          <p:nvPr/>
        </p:nvSpPr>
        <p:spPr bwMode="gray">
          <a:xfrm>
            <a:off x="0" y="0"/>
            <a:ext cx="9144000" cy="333375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grpSp>
        <p:nvGrpSpPr>
          <p:cNvPr id="3080" name="Group 8"/>
          <p:cNvGrpSpPr>
            <a:grpSpLocks/>
          </p:cNvGrpSpPr>
          <p:nvPr/>
        </p:nvGrpSpPr>
        <p:grpSpPr bwMode="auto">
          <a:xfrm>
            <a:off x="395288" y="0"/>
            <a:ext cx="1143000" cy="304800"/>
            <a:chOff x="4704" y="0"/>
            <a:chExt cx="720" cy="336"/>
          </a:xfrm>
        </p:grpSpPr>
        <p:sp>
          <p:nvSpPr>
            <p:cNvPr id="3081" name="Rectangle 9"/>
            <p:cNvSpPr>
              <a:spLocks noChangeArrowheads="1"/>
            </p:cNvSpPr>
            <p:nvPr userDrawn="1"/>
          </p:nvSpPr>
          <p:spPr bwMode="gray">
            <a:xfrm>
              <a:off x="4704" y="0"/>
              <a:ext cx="48" cy="3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3082" name="Rectangle 10"/>
            <p:cNvSpPr>
              <a:spLocks noChangeArrowheads="1"/>
            </p:cNvSpPr>
            <p:nvPr userDrawn="1"/>
          </p:nvSpPr>
          <p:spPr bwMode="gray">
            <a:xfrm>
              <a:off x="5040" y="0"/>
              <a:ext cx="48" cy="33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3083" name="Rectangle 11"/>
            <p:cNvSpPr>
              <a:spLocks noChangeArrowheads="1"/>
            </p:cNvSpPr>
            <p:nvPr userDrawn="1"/>
          </p:nvSpPr>
          <p:spPr bwMode="gray">
            <a:xfrm>
              <a:off x="5376" y="0"/>
              <a:ext cx="48" cy="33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</p:grpSp>
      <p:sp>
        <p:nvSpPr>
          <p:cNvPr id="3085" name="Rectangle 13"/>
          <p:cNvSpPr>
            <a:spLocks noGrp="1" noChangeArrowheads="1"/>
          </p:cNvSpPr>
          <p:nvPr>
            <p:ph type="body" idx="1"/>
          </p:nvPr>
        </p:nvSpPr>
        <p:spPr bwMode="gray">
          <a:xfrm>
            <a:off x="684213" y="1412875"/>
            <a:ext cx="7848600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ja-JP" altLang="ja-JP" dirty="0" smtClean="0"/>
          </a:p>
        </p:txBody>
      </p:sp>
      <p:grpSp>
        <p:nvGrpSpPr>
          <p:cNvPr id="3089" name="Group 17"/>
          <p:cNvGrpSpPr>
            <a:grpSpLocks/>
          </p:cNvGrpSpPr>
          <p:nvPr/>
        </p:nvGrpSpPr>
        <p:grpSpPr bwMode="auto">
          <a:xfrm>
            <a:off x="0" y="892175"/>
            <a:ext cx="9144000" cy="400050"/>
            <a:chOff x="0" y="562"/>
            <a:chExt cx="5760" cy="252"/>
          </a:xfrm>
        </p:grpSpPr>
        <p:sp>
          <p:nvSpPr>
            <p:cNvPr id="3090" name="Rectangle 18"/>
            <p:cNvSpPr>
              <a:spLocks noChangeArrowheads="1"/>
            </p:cNvSpPr>
            <p:nvPr/>
          </p:nvSpPr>
          <p:spPr bwMode="gray">
            <a:xfrm>
              <a:off x="0" y="678"/>
              <a:ext cx="5760" cy="136"/>
            </a:xfrm>
            <a:prstGeom prst="rect">
              <a:avLst/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ja-JP" altLang="en-US"/>
            </a:p>
          </p:txBody>
        </p:sp>
        <p:grpSp>
          <p:nvGrpSpPr>
            <p:cNvPr id="3091" name="Group 19"/>
            <p:cNvGrpSpPr>
              <a:grpSpLocks/>
            </p:cNvGrpSpPr>
            <p:nvPr/>
          </p:nvGrpSpPr>
          <p:grpSpPr bwMode="auto">
            <a:xfrm>
              <a:off x="0" y="562"/>
              <a:ext cx="5760" cy="138"/>
              <a:chOff x="0" y="576"/>
              <a:chExt cx="5760" cy="138"/>
            </a:xfrm>
          </p:grpSpPr>
          <p:sp>
            <p:nvSpPr>
              <p:cNvPr id="3092" name="Rectangle 20"/>
              <p:cNvSpPr>
                <a:spLocks noChangeArrowheads="1"/>
              </p:cNvSpPr>
              <p:nvPr/>
            </p:nvSpPr>
            <p:spPr bwMode="gray">
              <a:xfrm flipH="1" flipV="1">
                <a:off x="0" y="666"/>
                <a:ext cx="5760" cy="4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3093" name="Rectangle 21"/>
              <p:cNvSpPr>
                <a:spLocks noChangeArrowheads="1"/>
              </p:cNvSpPr>
              <p:nvPr/>
            </p:nvSpPr>
            <p:spPr bwMode="gray">
              <a:xfrm flipH="1" flipV="1">
                <a:off x="4656" y="576"/>
                <a:ext cx="1104" cy="96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3094" name="Freeform 22"/>
              <p:cNvSpPr>
                <a:spLocks/>
              </p:cNvSpPr>
              <p:nvPr/>
            </p:nvSpPr>
            <p:spPr bwMode="gray">
              <a:xfrm flipH="1" flipV="1">
                <a:off x="4560" y="576"/>
                <a:ext cx="96" cy="96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0" y="0"/>
                  </a:cxn>
                  <a:cxn ang="0">
                    <a:pos x="0" y="192"/>
                  </a:cxn>
                  <a:cxn ang="0">
                    <a:pos x="192" y="0"/>
                  </a:cxn>
                </a:cxnLst>
                <a:rect l="0" t="0" r="r" b="b"/>
                <a:pathLst>
                  <a:path w="192" h="192">
                    <a:moveTo>
                      <a:pt x="192" y="0"/>
                    </a:moveTo>
                    <a:lnTo>
                      <a:pt x="0" y="0"/>
                    </a:lnTo>
                    <a:lnTo>
                      <a:pt x="0" y="192"/>
                    </a:lnTo>
                    <a:lnTo>
                      <a:pt x="19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ja-JP" altLang="en-US"/>
              </a:p>
            </p:txBody>
          </p:sp>
        </p:grpSp>
        <p:grpSp>
          <p:nvGrpSpPr>
            <p:cNvPr id="3095" name="Group 23"/>
            <p:cNvGrpSpPr>
              <a:grpSpLocks/>
            </p:cNvGrpSpPr>
            <p:nvPr userDrawn="1"/>
          </p:nvGrpSpPr>
          <p:grpSpPr bwMode="auto">
            <a:xfrm>
              <a:off x="0" y="571"/>
              <a:ext cx="5760" cy="138"/>
              <a:chOff x="0" y="576"/>
              <a:chExt cx="5760" cy="138"/>
            </a:xfrm>
          </p:grpSpPr>
          <p:sp>
            <p:nvSpPr>
              <p:cNvPr id="3096" name="Rectangle 24"/>
              <p:cNvSpPr>
                <a:spLocks noChangeArrowheads="1"/>
              </p:cNvSpPr>
              <p:nvPr/>
            </p:nvSpPr>
            <p:spPr bwMode="gray">
              <a:xfrm flipH="1" flipV="1">
                <a:off x="0" y="666"/>
                <a:ext cx="5760" cy="48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3097" name="Rectangle 25"/>
              <p:cNvSpPr>
                <a:spLocks noChangeArrowheads="1"/>
              </p:cNvSpPr>
              <p:nvPr/>
            </p:nvSpPr>
            <p:spPr bwMode="gray">
              <a:xfrm flipH="1" flipV="1">
                <a:off x="4656" y="576"/>
                <a:ext cx="1104" cy="96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3098" name="Freeform 26"/>
              <p:cNvSpPr>
                <a:spLocks/>
              </p:cNvSpPr>
              <p:nvPr/>
            </p:nvSpPr>
            <p:spPr bwMode="gray">
              <a:xfrm flipH="1" flipV="1">
                <a:off x="4560" y="576"/>
                <a:ext cx="96" cy="96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0" y="0"/>
                  </a:cxn>
                  <a:cxn ang="0">
                    <a:pos x="0" y="192"/>
                  </a:cxn>
                  <a:cxn ang="0">
                    <a:pos x="192" y="0"/>
                  </a:cxn>
                </a:cxnLst>
                <a:rect l="0" t="0" r="r" b="b"/>
                <a:pathLst>
                  <a:path w="192" h="192">
                    <a:moveTo>
                      <a:pt x="192" y="0"/>
                    </a:moveTo>
                    <a:lnTo>
                      <a:pt x="0" y="0"/>
                    </a:lnTo>
                    <a:lnTo>
                      <a:pt x="0" y="192"/>
                    </a:lnTo>
                    <a:lnTo>
                      <a:pt x="19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ja-JP" altLang="en-US"/>
              </a:p>
            </p:txBody>
          </p:sp>
        </p:grpSp>
      </p:grpSp>
      <p:sp>
        <p:nvSpPr>
          <p:cNvPr id="3099" name="Rectangle 27"/>
          <p:cNvSpPr>
            <a:spLocks noGrp="1" noChangeArrowheads="1"/>
          </p:cNvSpPr>
          <p:nvPr>
            <p:ph type="title"/>
          </p:nvPr>
        </p:nvSpPr>
        <p:spPr bwMode="gray">
          <a:xfrm>
            <a:off x="642910" y="425433"/>
            <a:ext cx="7200900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ja-JP" altLang="ja-JP" dirty="0" smtClean="0"/>
          </a:p>
        </p:txBody>
      </p:sp>
      <p:sp>
        <p:nvSpPr>
          <p:cNvPr id="30" name="日付プレースホルダ 2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A0C28-320E-4760-BF69-6A523960C4BE}" type="datetimeFigureOut">
              <a:rPr kumimoji="1" lang="ja-JP" altLang="en-US" smtClean="0"/>
              <a:t>2011/11/8</a:t>
            </a:fld>
            <a:endParaRPr kumimoji="1" lang="ja-JP" altLang="en-US"/>
          </a:p>
        </p:txBody>
      </p:sp>
      <p:sp>
        <p:nvSpPr>
          <p:cNvPr id="31" name="フッター プレースホルダ 30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32" name="スライド番号プレースホルダ 3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C7CC3-99CA-492E-B1AE-2B17CE2E3A2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ＭＳ Ｐゴシック" pitchFamily="50" charset="-128"/>
          <a:ea typeface="ＭＳ Ｐゴシック" pitchFamily="50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ＭＳ Ｐゴシック" pitchFamily="50" charset="-128"/>
          <a:ea typeface="ＭＳ Ｐゴシック" pitchFamily="50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ＭＳ Ｐゴシック" pitchFamily="50" charset="-128"/>
          <a:ea typeface="ＭＳ Ｐゴシック" pitchFamily="50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ＭＳ Ｐゴシック" pitchFamily="50" charset="-128"/>
          <a:ea typeface="ＭＳ Ｐゴシック" pitchFamily="50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ＭＳ Ｐゴシック" pitchFamily="50" charset="-128"/>
          <a:ea typeface="ＭＳ Ｐゴシック" pitchFamily="50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ＭＳ Ｐゴシック" pitchFamily="50" charset="-128"/>
          <a:ea typeface="ＭＳ Ｐゴシック" pitchFamily="50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ＭＳ Ｐゴシック" pitchFamily="50" charset="-128"/>
          <a:ea typeface="ＭＳ Ｐゴシック" pitchFamily="50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ＭＳ Ｐゴシック" pitchFamily="50" charset="-128"/>
          <a:ea typeface="ＭＳ Ｐゴシック" pitchFamily="50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1"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95288" y="2636912"/>
            <a:ext cx="8424862" cy="936625"/>
          </a:xfrm>
        </p:spPr>
        <p:txBody>
          <a:bodyPr/>
          <a:lstStyle/>
          <a:p>
            <a:r>
              <a:rPr kumimoji="1" lang="en-US" altLang="ja-JP" dirty="0" smtClean="0"/>
              <a:t>Problem A</a:t>
            </a:r>
            <a:r>
              <a:rPr lang="en-US" altLang="ja-JP" dirty="0"/>
              <a:t>: Infinity </a:t>
            </a:r>
            <a:r>
              <a:rPr lang="en-US" altLang="ja-JP" dirty="0" smtClean="0"/>
              <a:t>Maze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11188" y="4221088"/>
            <a:ext cx="8064500" cy="2160240"/>
          </a:xfrm>
        </p:spPr>
        <p:txBody>
          <a:bodyPr/>
          <a:lstStyle/>
          <a:p>
            <a:pPr algn="l"/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		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解答</a:t>
            </a:r>
            <a:r>
              <a:rPr lang="en-US" altLang="ja-JP" dirty="0" smtClean="0"/>
              <a:t>		</a:t>
            </a:r>
            <a:r>
              <a:rPr lang="ja-JP" altLang="en-US" dirty="0" smtClean="0"/>
              <a:t>水野，</a:t>
            </a:r>
            <a:r>
              <a:rPr lang="ja-JP" altLang="en-US" dirty="0" smtClean="0"/>
              <a:t>橋本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英文</a:t>
            </a:r>
            <a:r>
              <a:rPr kumimoji="1" lang="en-US" altLang="ja-JP" dirty="0" smtClean="0"/>
              <a:t>		</a:t>
            </a:r>
            <a:r>
              <a:rPr lang="ja-JP" altLang="en-US" dirty="0" smtClean="0"/>
              <a:t>橋本</a:t>
            </a:r>
            <a:r>
              <a:rPr lang="ja-JP" altLang="en-US" dirty="0"/>
              <a:t>，泉，稲葉，吉野</a:t>
            </a:r>
            <a:endParaRPr kumimoji="1" lang="en-US" altLang="ja-JP" dirty="0" smtClean="0"/>
          </a:p>
          <a:p>
            <a:pPr algn="l"/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		</a:t>
            </a:r>
            <a:r>
              <a:rPr kumimoji="1" lang="ja-JP" altLang="en-US" dirty="0" smtClean="0"/>
              <a:t>橋本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41970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二次元迷路が与えられる</a:t>
            </a:r>
          </a:p>
          <a:p>
            <a:r>
              <a:rPr lang="ja-JP" altLang="en-US" dirty="0"/>
              <a:t>ロボットが初期位置から前進していく</a:t>
            </a:r>
          </a:p>
          <a:p>
            <a:pPr lvl="1"/>
            <a:r>
              <a:rPr lang="ja-JP" altLang="en-US" dirty="0" smtClean="0"/>
              <a:t>前方が進入</a:t>
            </a:r>
            <a:r>
              <a:rPr lang="ja-JP" altLang="en-US" dirty="0"/>
              <a:t>不可能</a:t>
            </a:r>
            <a:r>
              <a:rPr lang="ja-JP" altLang="en-US" dirty="0" smtClean="0"/>
              <a:t>なマスの場合は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右</a:t>
            </a:r>
            <a:r>
              <a:rPr lang="ja-JP" altLang="en-US" dirty="0"/>
              <a:t>方向に</a:t>
            </a:r>
            <a:r>
              <a:rPr lang="en-US" altLang="ja-JP" dirty="0"/>
              <a:t>90</a:t>
            </a:r>
            <a:r>
              <a:rPr lang="ja-JP" altLang="en-US" dirty="0"/>
              <a:t>度回転する</a:t>
            </a:r>
          </a:p>
          <a:p>
            <a:r>
              <a:rPr lang="en-US" altLang="ja-JP" b="1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ja-JP" altLang="en-US" dirty="0"/>
              <a:t>マス</a:t>
            </a:r>
            <a:r>
              <a:rPr lang="ja-JP" altLang="en-US" dirty="0" smtClean="0"/>
              <a:t>前進</a:t>
            </a:r>
            <a:r>
              <a:rPr lang="ja-JP" altLang="en-US" dirty="0"/>
              <a:t>した直後の座標と向きを</a:t>
            </a:r>
            <a:r>
              <a:rPr lang="ja-JP" altLang="en-US" dirty="0" smtClean="0"/>
              <a:t>求める</a:t>
            </a:r>
            <a:endParaRPr lang="ja-JP" altLang="en-US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37291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b="1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が大き</a:t>
            </a:r>
            <a:r>
              <a:rPr lang="ja-JP" altLang="en-US" dirty="0">
                <a:latin typeface="Times New Roman" pitchFamily="18" charset="0"/>
                <a:cs typeface="Times New Roman" pitchFamily="18" charset="0"/>
              </a:rPr>
              <a:t>くて</a:t>
            </a:r>
            <a:r>
              <a:rPr lang="ja-JP" altLang="en-US" dirty="0" smtClean="0">
                <a:latin typeface="Times New Roman" pitchFamily="18" charset="0"/>
                <a:cs typeface="Times New Roman" pitchFamily="18" charset="0"/>
              </a:rPr>
              <a:t>も、</a:t>
            </a:r>
            <a:r>
              <a:rPr lang="ja-JP" altLang="en-US" dirty="0" smtClean="0"/>
              <a:t>ロボットは周期的に動く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座標と向きの組合せは</a:t>
            </a:r>
            <a:r>
              <a:rPr lang="en-US" altLang="ja-JP" dirty="0" smtClean="0"/>
              <a:t>100*100*4</a:t>
            </a:r>
            <a:r>
              <a:rPr lang="ja-JP" altLang="en-US" dirty="0" smtClean="0"/>
              <a:t>通り以下</a:t>
            </a:r>
            <a:endParaRPr lang="en-US" altLang="ja-JP" dirty="0" smtClean="0"/>
          </a:p>
        </p:txBody>
      </p:sp>
      <p:sp>
        <p:nvSpPr>
          <p:cNvPr id="4" name="円/楕円 3"/>
          <p:cNvSpPr/>
          <p:nvPr/>
        </p:nvSpPr>
        <p:spPr>
          <a:xfrm>
            <a:off x="1539032" y="4212456"/>
            <a:ext cx="584696" cy="58469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3131840" y="4212456"/>
            <a:ext cx="584696" cy="58469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4607396" y="4212456"/>
            <a:ext cx="584696" cy="58469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7384628" y="4203303"/>
            <a:ext cx="584696" cy="58469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直線矢印コネクタ 8"/>
          <p:cNvCxnSpPr>
            <a:stCxn id="4" idx="6"/>
            <a:endCxn id="5" idx="2"/>
          </p:cNvCxnSpPr>
          <p:nvPr/>
        </p:nvCxnSpPr>
        <p:spPr>
          <a:xfrm>
            <a:off x="2123728" y="4504804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1" name="直線矢印コネクタ 10"/>
          <p:cNvCxnSpPr>
            <a:stCxn id="5" idx="6"/>
            <a:endCxn id="6" idx="2"/>
          </p:cNvCxnSpPr>
          <p:nvPr/>
        </p:nvCxnSpPr>
        <p:spPr>
          <a:xfrm>
            <a:off x="3716536" y="4504804"/>
            <a:ext cx="89086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3" name="直線矢印コネクタ 12"/>
          <p:cNvCxnSpPr>
            <a:stCxn id="6" idx="6"/>
            <a:endCxn id="31" idx="2"/>
          </p:cNvCxnSpPr>
          <p:nvPr/>
        </p:nvCxnSpPr>
        <p:spPr>
          <a:xfrm flipV="1">
            <a:off x="5192092" y="4495650"/>
            <a:ext cx="820068" cy="91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5" name="曲線コネクタ 14"/>
          <p:cNvCxnSpPr>
            <a:stCxn id="7" idx="4"/>
            <a:endCxn id="5" idx="4"/>
          </p:cNvCxnSpPr>
          <p:nvPr/>
        </p:nvCxnSpPr>
        <p:spPr>
          <a:xfrm rot="5400000">
            <a:off x="5546006" y="2666181"/>
            <a:ext cx="9153" cy="4252788"/>
          </a:xfrm>
          <a:prstGeom prst="curvedConnector3">
            <a:avLst>
              <a:gd name="adj1" fmla="val 11755195"/>
            </a:avLst>
          </a:prstGeom>
          <a:ln>
            <a:tailEnd type="arrow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31" name="円/楕円 30"/>
          <p:cNvSpPr/>
          <p:nvPr/>
        </p:nvSpPr>
        <p:spPr>
          <a:xfrm>
            <a:off x="6012160" y="4203302"/>
            <a:ext cx="584696" cy="58469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3" name="直線矢印コネクタ 32"/>
          <p:cNvCxnSpPr>
            <a:stCxn id="31" idx="6"/>
            <a:endCxn id="7" idx="2"/>
          </p:cNvCxnSpPr>
          <p:nvPr/>
        </p:nvCxnSpPr>
        <p:spPr>
          <a:xfrm>
            <a:off x="6596856" y="4495650"/>
            <a:ext cx="787772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99" name="テキスト ボックス 98"/>
          <p:cNvSpPr txBox="1"/>
          <p:nvPr/>
        </p:nvSpPr>
        <p:spPr>
          <a:xfrm>
            <a:off x="1547664" y="3280353"/>
            <a:ext cx="5533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latin typeface="Courier New" pitchFamily="49" charset="0"/>
                <a:cs typeface="Courier New" pitchFamily="49" charset="0"/>
              </a:rPr>
              <a:t>..</a:t>
            </a:r>
          </a:p>
          <a:p>
            <a:r>
              <a:rPr lang="en-US" altLang="ja-JP" sz="2400" dirty="0" smtClean="0">
                <a:latin typeface="Courier New" pitchFamily="49" charset="0"/>
                <a:cs typeface="Courier New" pitchFamily="49" charset="0"/>
              </a:rPr>
              <a:t>N.</a:t>
            </a:r>
            <a:endParaRPr kumimoji="1" lang="ja-JP" altLang="en-US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00" name="テキスト ボックス 99"/>
          <p:cNvSpPr txBox="1"/>
          <p:nvPr/>
        </p:nvSpPr>
        <p:spPr>
          <a:xfrm>
            <a:off x="3154547" y="3352362"/>
            <a:ext cx="5533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latin typeface="Courier New" pitchFamily="49" charset="0"/>
                <a:cs typeface="Courier New" pitchFamily="49" charset="0"/>
              </a:rPr>
              <a:t>N.</a:t>
            </a:r>
          </a:p>
          <a:p>
            <a:r>
              <a:rPr lang="en-US" altLang="ja-JP" sz="2400" dirty="0" smtClean="0">
                <a:latin typeface="Courier New" pitchFamily="49" charset="0"/>
                <a:cs typeface="Courier New" pitchFamily="49" charset="0"/>
              </a:rPr>
              <a:t>..</a:t>
            </a:r>
            <a:endParaRPr kumimoji="1" lang="ja-JP" altLang="en-US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01" name="テキスト ボックス 100"/>
          <p:cNvSpPr txBox="1"/>
          <p:nvPr/>
        </p:nvSpPr>
        <p:spPr>
          <a:xfrm>
            <a:off x="4607396" y="3352361"/>
            <a:ext cx="5533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latin typeface="Courier New" pitchFamily="49" charset="0"/>
                <a:cs typeface="Courier New" pitchFamily="49" charset="0"/>
              </a:rPr>
              <a:t>.E</a:t>
            </a:r>
          </a:p>
          <a:p>
            <a:r>
              <a:rPr lang="en-US" altLang="ja-JP" sz="2400" dirty="0" smtClean="0">
                <a:latin typeface="Courier New" pitchFamily="49" charset="0"/>
                <a:cs typeface="Courier New" pitchFamily="49" charset="0"/>
              </a:rPr>
              <a:t>..</a:t>
            </a:r>
            <a:endParaRPr kumimoji="1" lang="ja-JP" altLang="en-US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02" name="テキスト ボックス 101"/>
          <p:cNvSpPr txBox="1"/>
          <p:nvPr/>
        </p:nvSpPr>
        <p:spPr>
          <a:xfrm>
            <a:off x="6012160" y="3352363"/>
            <a:ext cx="5533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latin typeface="Courier New" pitchFamily="49" charset="0"/>
                <a:cs typeface="Courier New" pitchFamily="49" charset="0"/>
              </a:rPr>
              <a:t>..</a:t>
            </a:r>
          </a:p>
          <a:p>
            <a:r>
              <a:rPr lang="en-US" altLang="ja-JP" sz="2400" dirty="0" smtClean="0">
                <a:latin typeface="Courier New" pitchFamily="49" charset="0"/>
                <a:cs typeface="Courier New" pitchFamily="49" charset="0"/>
              </a:rPr>
              <a:t>.S</a:t>
            </a:r>
            <a:endParaRPr kumimoji="1" lang="ja-JP" altLang="en-US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03" name="テキスト ボックス 102"/>
          <p:cNvSpPr txBox="1"/>
          <p:nvPr/>
        </p:nvSpPr>
        <p:spPr>
          <a:xfrm>
            <a:off x="7384628" y="3352363"/>
            <a:ext cx="5533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latin typeface="Courier New" pitchFamily="49" charset="0"/>
                <a:cs typeface="Courier New" pitchFamily="49" charset="0"/>
              </a:rPr>
              <a:t>..</a:t>
            </a:r>
          </a:p>
          <a:p>
            <a:r>
              <a:rPr lang="en-US" altLang="ja-JP" sz="2400" dirty="0" smtClean="0">
                <a:latin typeface="Courier New" pitchFamily="49" charset="0"/>
                <a:cs typeface="Courier New" pitchFamily="49" charset="0"/>
              </a:rPr>
              <a:t>W.</a:t>
            </a:r>
            <a:endParaRPr kumimoji="1" lang="ja-JP" altLang="en-US" sz="2400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100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多かった誤答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b="1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ja-JP" altLang="en-US" dirty="0" smtClean="0"/>
              <a:t>の最大値</a:t>
            </a:r>
            <a:r>
              <a:rPr lang="ja-JP" altLang="en-US" dirty="0"/>
              <a:t>は</a:t>
            </a:r>
            <a:r>
              <a:rPr lang="en-US" altLang="ja-JP" dirty="0" smtClean="0"/>
              <a:t>10</a:t>
            </a:r>
            <a:r>
              <a:rPr lang="en-US" altLang="ja-JP" baseline="30000" dirty="0" smtClean="0"/>
              <a:t>18</a:t>
            </a:r>
            <a:r>
              <a:rPr lang="ja-JP" altLang="en-US" dirty="0" err="1" smtClean="0"/>
              <a:t>です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64bit</a:t>
            </a:r>
            <a:r>
              <a:rPr lang="ja-JP" altLang="en-US" dirty="0" smtClean="0"/>
              <a:t>整数型で</a:t>
            </a:r>
            <a:r>
              <a:rPr lang="ja-JP" altLang="en-US" dirty="0"/>
              <a:t>入力を受けましょう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long long(C),  long(Java)</a:t>
            </a:r>
          </a:p>
          <a:p>
            <a:pPr lvl="2"/>
            <a:r>
              <a:rPr kumimoji="1" lang="en-US" altLang="ja-JP" dirty="0" err="1" smtClean="0"/>
              <a:t>scanf</a:t>
            </a:r>
            <a:r>
              <a:rPr kumimoji="1" lang="ja-JP" altLang="en-US" dirty="0" smtClean="0"/>
              <a:t>では</a:t>
            </a:r>
            <a:r>
              <a:rPr kumimoji="1" lang="en-US" altLang="ja-JP" dirty="0" smtClean="0">
                <a:latin typeface="Courier New" pitchFamily="49" charset="0"/>
                <a:cs typeface="Courier New" pitchFamily="49" charset="0"/>
              </a:rPr>
              <a:t>%d</a:t>
            </a:r>
            <a:r>
              <a:rPr kumimoji="1" lang="ja-JP" altLang="en-US" dirty="0" smtClean="0"/>
              <a:t>ではなく、</a:t>
            </a:r>
            <a:r>
              <a:rPr kumimoji="1" lang="en-US" altLang="ja-JP" dirty="0" smtClean="0">
                <a:latin typeface="Courier New" pitchFamily="49" charset="0"/>
                <a:cs typeface="Courier New" pitchFamily="49" charset="0"/>
              </a:rPr>
              <a:t>%</a:t>
            </a:r>
            <a:r>
              <a:rPr kumimoji="1" lang="en-US" altLang="ja-JP" dirty="0" err="1" smtClean="0">
                <a:latin typeface="Courier New" pitchFamily="49" charset="0"/>
                <a:cs typeface="Courier New" pitchFamily="49" charset="0"/>
              </a:rPr>
              <a:t>lld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や </a:t>
            </a:r>
            <a:r>
              <a:rPr lang="en-US" altLang="ja-JP" dirty="0" smtClean="0">
                <a:latin typeface="Courier New" pitchFamily="49" charset="0"/>
                <a:cs typeface="Courier New" pitchFamily="49" charset="0"/>
              </a:rPr>
              <a:t>%I64d</a:t>
            </a:r>
          </a:p>
          <a:p>
            <a:pPr lvl="1"/>
            <a:r>
              <a:rPr kumimoji="1" lang="ja-JP" altLang="en-US" dirty="0" smtClean="0"/>
              <a:t>サンプルが不親切でした。すみません</a:t>
            </a:r>
            <a:endParaRPr kumimoji="1" lang="en-US" altLang="ja-JP" dirty="0" smtClean="0"/>
          </a:p>
          <a:p>
            <a:r>
              <a:rPr lang="ja-JP" altLang="en-US" dirty="0"/>
              <a:t>ちょうど</a:t>
            </a:r>
            <a:r>
              <a:rPr lang="en-US" altLang="ja-JP" dirty="0"/>
              <a:t>n</a:t>
            </a:r>
            <a:r>
              <a:rPr lang="ja-JP" altLang="en-US" dirty="0"/>
              <a:t>周するケースでの</a:t>
            </a:r>
            <a:r>
              <a:rPr lang="ja-JP" altLang="en-US" dirty="0" smtClean="0"/>
              <a:t>誤答</a:t>
            </a:r>
            <a:endParaRPr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709020" y="4581128"/>
            <a:ext cx="12907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>
                <a:latin typeface="Courier New" pitchFamily="49" charset="0"/>
                <a:cs typeface="Courier New" pitchFamily="49" charset="0"/>
              </a:rPr>
              <a:t>3 3 16</a:t>
            </a:r>
          </a:p>
          <a:p>
            <a:r>
              <a:rPr lang="en-US" altLang="ja-JP" sz="2400" dirty="0">
                <a:latin typeface="Courier New" pitchFamily="49" charset="0"/>
                <a:cs typeface="Courier New" pitchFamily="49" charset="0"/>
              </a:rPr>
              <a:t>E..</a:t>
            </a:r>
          </a:p>
          <a:p>
            <a:r>
              <a:rPr lang="en-US" altLang="ja-JP" sz="2400" dirty="0">
                <a:latin typeface="Courier New" pitchFamily="49" charset="0"/>
                <a:cs typeface="Courier New" pitchFamily="49" charset="0"/>
              </a:rPr>
              <a:t>.#.</a:t>
            </a:r>
          </a:p>
          <a:p>
            <a:r>
              <a:rPr lang="en-US" altLang="ja-JP" sz="2400" dirty="0" smtClean="0">
                <a:latin typeface="Courier New" pitchFamily="49" charset="0"/>
                <a:cs typeface="Courier New" pitchFamily="49" charset="0"/>
              </a:rPr>
              <a:t>...</a:t>
            </a:r>
            <a:endParaRPr lang="en-US" altLang="ja-JP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3797252" y="4581128"/>
            <a:ext cx="17828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latin typeface="Courier New" pitchFamily="49" charset="0"/>
                <a:cs typeface="Courier New" pitchFamily="49" charset="0"/>
              </a:rPr>
              <a:t>正</a:t>
            </a:r>
            <a:r>
              <a:rPr lang="en-US" altLang="ja-JP" sz="2400" dirty="0" smtClean="0">
                <a:latin typeface="Courier New" pitchFamily="49" charset="0"/>
                <a:cs typeface="Courier New" pitchFamily="49" charset="0"/>
              </a:rPr>
              <a:t>:</a:t>
            </a:r>
            <a:r>
              <a:rPr lang="ja-JP" altLang="en-US" sz="24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ja-JP" sz="2400" dirty="0">
                <a:latin typeface="Courier New" pitchFamily="49" charset="0"/>
                <a:cs typeface="Courier New" pitchFamily="49" charset="0"/>
              </a:rPr>
              <a:t>1 1 </a:t>
            </a:r>
            <a:r>
              <a:rPr lang="en-US" altLang="ja-JP" sz="2400" dirty="0" smtClean="0">
                <a:latin typeface="Courier New" pitchFamily="49" charset="0"/>
                <a:cs typeface="Courier New" pitchFamily="49" charset="0"/>
              </a:rPr>
              <a:t>N</a:t>
            </a:r>
          </a:p>
          <a:p>
            <a:r>
              <a:rPr lang="ja-JP" altLang="en-US" sz="2400" dirty="0" smtClean="0">
                <a:latin typeface="Courier New" pitchFamily="49" charset="0"/>
                <a:cs typeface="Courier New" pitchFamily="49" charset="0"/>
              </a:rPr>
              <a:t>誤</a:t>
            </a:r>
            <a:r>
              <a:rPr lang="en-US" altLang="ja-JP" sz="2400" dirty="0" smtClean="0">
                <a:latin typeface="Courier New" pitchFamily="49" charset="0"/>
                <a:cs typeface="Courier New" pitchFamily="49" charset="0"/>
              </a:rPr>
              <a:t>:</a:t>
            </a:r>
            <a:r>
              <a:rPr lang="ja-JP" altLang="en-US" sz="2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ja-JP" sz="2400" dirty="0">
                <a:latin typeface="Courier New" pitchFamily="49" charset="0"/>
                <a:cs typeface="Courier New" pitchFamily="49" charset="0"/>
              </a:rPr>
              <a:t>1 1 </a:t>
            </a:r>
            <a:r>
              <a:rPr lang="en-US" altLang="ja-JP" sz="2400" dirty="0" smtClean="0">
                <a:latin typeface="Courier New" pitchFamily="49" charset="0"/>
                <a:cs typeface="Courier New" pitchFamily="49" charset="0"/>
              </a:rPr>
              <a:t>E</a:t>
            </a:r>
            <a:endParaRPr lang="en-US" altLang="ja-JP" sz="2400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151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提出状況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Submissions: 42 teams</a:t>
            </a:r>
          </a:p>
          <a:p>
            <a:r>
              <a:rPr lang="en-US" altLang="ja-JP" dirty="0"/>
              <a:t>Accepts: 35 teams</a:t>
            </a:r>
          </a:p>
          <a:p>
            <a:r>
              <a:rPr lang="en-US" altLang="ja-JP" dirty="0"/>
              <a:t>First Accept: __________ (18min)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90842532"/>
      </p:ext>
    </p:extLst>
  </p:cSld>
  <p:clrMapOvr>
    <a:masterClrMapping/>
  </p:clrMapOvr>
</p:sld>
</file>

<file path=ppt/theme/theme1.xml><?xml version="1.0" encoding="utf-8"?>
<a:theme xmlns:a="http://schemas.openxmlformats.org/drawingml/2006/main" name="テーマ1">
  <a:themeElements>
    <a:clrScheme name="TG-kiosk1 2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FFB727"/>
      </a:accent1>
      <a:accent2>
        <a:srgbClr val="4F78BA"/>
      </a:accent2>
      <a:accent3>
        <a:srgbClr val="FFFFFF"/>
      </a:accent3>
      <a:accent4>
        <a:srgbClr val="000000"/>
      </a:accent4>
      <a:accent5>
        <a:srgbClr val="FFD8AC"/>
      </a:accent5>
      <a:accent6>
        <a:srgbClr val="476CA8"/>
      </a:accent6>
      <a:hlink>
        <a:srgbClr val="93CE4C"/>
      </a:hlink>
      <a:folHlink>
        <a:srgbClr val="FF9999"/>
      </a:folHlink>
    </a:clrScheme>
    <a:fontScheme name="Office クラシック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G-kiosk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BCEB1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F3E3D5"/>
        </a:accent5>
        <a:accent6>
          <a:srgbClr val="2D5CB9"/>
        </a:accent6>
        <a:hlink>
          <a:srgbClr val="99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G-kiosk1 2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FFB727"/>
        </a:accent1>
        <a:accent2>
          <a:srgbClr val="4F78BA"/>
        </a:accent2>
        <a:accent3>
          <a:srgbClr val="FFFFFF"/>
        </a:accent3>
        <a:accent4>
          <a:srgbClr val="000000"/>
        </a:accent4>
        <a:accent5>
          <a:srgbClr val="FFD8AC"/>
        </a:accent5>
        <a:accent6>
          <a:srgbClr val="476CA8"/>
        </a:accent6>
        <a:hlink>
          <a:srgbClr val="93CE4C"/>
        </a:hlink>
        <a:folHlink>
          <a:srgbClr val="FF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G-kiosk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63DDD7"/>
        </a:accent1>
        <a:accent2>
          <a:srgbClr val="4454CE"/>
        </a:accent2>
        <a:accent3>
          <a:srgbClr val="FFFFFF"/>
        </a:accent3>
        <a:accent4>
          <a:srgbClr val="000000"/>
        </a:accent4>
        <a:accent5>
          <a:srgbClr val="B7EBE8"/>
        </a:accent5>
        <a:accent6>
          <a:srgbClr val="3D4BBA"/>
        </a:accent6>
        <a:hlink>
          <a:srgbClr val="9999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テーマ1</Template>
  <TotalTime>132</TotalTime>
  <Words>143</Words>
  <Application>Microsoft Office PowerPoint</Application>
  <PresentationFormat>画面に合わせる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テーマ1</vt:lpstr>
      <vt:lpstr>Problem A: Infinity Maze</vt:lpstr>
      <vt:lpstr>問題概要</vt:lpstr>
      <vt:lpstr>解法</vt:lpstr>
      <vt:lpstr>多かった誤答</vt:lpstr>
      <vt:lpstr>提出状況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A: Infinity Maze</dc:title>
  <dc:creator>Takuya</dc:creator>
  <cp:lastModifiedBy>Takuya</cp:lastModifiedBy>
  <cp:revision>38</cp:revision>
  <dcterms:created xsi:type="dcterms:W3CDTF">2011-11-04T19:23:03Z</dcterms:created>
  <dcterms:modified xsi:type="dcterms:W3CDTF">2011-11-07T21:45:03Z</dcterms:modified>
</cp:coreProperties>
</file>