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0" r:id="rId3"/>
    <p:sldId id="257" r:id="rId4"/>
    <p:sldId id="265" r:id="rId5"/>
    <p:sldId id="258" r:id="rId6"/>
    <p:sldId id="259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51AB2-8210-4B1E-91E4-348CBC33C6F4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EAE11-001F-40DD-9A5D-8EB67127D420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FC284FF-76CB-4222-8569-C5BC1CFF7912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866B97D-9FE0-4A32-864C-73BDC141F4D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z="3200" dirty="0" smtClean="0"/>
              <a:t>Problem E: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Magical Island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Yusuke Izumi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クレジット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</a:p>
          <a:p>
            <a:pPr lvl="1"/>
            <a:r>
              <a:rPr lang="ja-JP" altLang="en-US" dirty="0" smtClean="0"/>
              <a:t>松本</a:t>
            </a:r>
          </a:p>
          <a:p>
            <a:r>
              <a:rPr lang="ja-JP" altLang="en-US" dirty="0" smtClean="0"/>
              <a:t>解答例</a:t>
            </a:r>
          </a:p>
          <a:p>
            <a:pPr lvl="1"/>
            <a:r>
              <a:rPr kumimoji="1" lang="ja-JP" altLang="en-US" dirty="0" smtClean="0"/>
              <a:t>牟田，泉</a:t>
            </a:r>
          </a:p>
          <a:p>
            <a:r>
              <a:rPr lang="ja-JP" altLang="en-US" dirty="0" smtClean="0"/>
              <a:t>入出力</a:t>
            </a:r>
          </a:p>
          <a:p>
            <a:pPr lvl="1"/>
            <a:r>
              <a:rPr kumimoji="1" lang="ja-JP" altLang="en-US" dirty="0" smtClean="0"/>
              <a:t>牟田，泉</a:t>
            </a:r>
          </a:p>
          <a:p>
            <a:r>
              <a:rPr lang="ja-JP" altLang="en-US" dirty="0" smtClean="0"/>
              <a:t>英文</a:t>
            </a:r>
          </a:p>
          <a:p>
            <a:pPr lvl="1"/>
            <a:r>
              <a:rPr kumimoji="1" lang="ja-JP" altLang="en-US" dirty="0" smtClean="0"/>
              <a:t>松本，黄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長方形の幅と高さが与えられる．</a:t>
            </a:r>
            <a:endParaRPr kumimoji="1" lang="en-US" altLang="ja-JP" dirty="0" smtClean="0"/>
          </a:p>
          <a:p>
            <a:r>
              <a:rPr kumimoji="1" lang="ja-JP" altLang="en-US" dirty="0" smtClean="0"/>
              <a:t>長方形の各頂点を中心とする半径 </a:t>
            </a:r>
            <a:r>
              <a:rPr kumimoji="1" lang="en-US" altLang="ja-JP" dirty="0" smtClean="0"/>
              <a:t>R </a:t>
            </a:r>
            <a:r>
              <a:rPr kumimoji="1" lang="ja-JP" altLang="en-US" dirty="0" smtClean="0"/>
              <a:t>の円を考える．</a:t>
            </a:r>
            <a:endParaRPr kumimoji="1" lang="en-US" altLang="ja-JP" dirty="0" smtClean="0"/>
          </a:p>
          <a:p>
            <a:r>
              <a:rPr kumimoji="1" lang="ja-JP" altLang="en-US" dirty="0" smtClean="0"/>
              <a:t>長方形の内部および </a:t>
            </a:r>
            <a:r>
              <a:rPr kumimoji="1" lang="en-US" altLang="ja-JP" dirty="0" smtClean="0"/>
              <a:t>4 </a:t>
            </a:r>
            <a:r>
              <a:rPr kumimoji="1" lang="ja-JP" altLang="en-US" dirty="0" err="1" smtClean="0"/>
              <a:t>つの</a:t>
            </a:r>
            <a:r>
              <a:rPr kumimoji="1" lang="ja-JP" altLang="en-US" dirty="0" smtClean="0"/>
              <a:t>円の内部の全部に含まれる領域を安全</a:t>
            </a:r>
            <a:r>
              <a:rPr lang="ja-JP" altLang="en-US" dirty="0" smtClean="0"/>
              <a:t>領域</a:t>
            </a:r>
            <a:r>
              <a:rPr kumimoji="1" lang="ja-JP" altLang="en-US" dirty="0" smtClean="0"/>
              <a:t>という．</a:t>
            </a:r>
            <a:endParaRPr kumimoji="1" lang="en-US" altLang="ja-JP" dirty="0" smtClean="0"/>
          </a:p>
          <a:p>
            <a:r>
              <a:rPr lang="ja-JP" altLang="en-US" dirty="0" smtClean="0"/>
              <a:t>安全領域</a:t>
            </a:r>
            <a:r>
              <a:rPr kumimoji="1" lang="ja-JP" altLang="en-US" dirty="0" smtClean="0"/>
              <a:t>の面積が </a:t>
            </a:r>
            <a:r>
              <a:rPr kumimoji="1" lang="en-US" altLang="ja-JP" dirty="0" smtClean="0"/>
              <a:t>S </a:t>
            </a:r>
            <a:r>
              <a:rPr kumimoji="1" lang="ja-JP" altLang="en-US" dirty="0" smtClean="0"/>
              <a:t>以上になるような半径 </a:t>
            </a:r>
            <a:r>
              <a:rPr kumimoji="1" lang="en-US" altLang="ja-JP" dirty="0" smtClean="0"/>
              <a:t>R </a:t>
            </a:r>
            <a:r>
              <a:rPr kumimoji="1" lang="ja-JP" altLang="en-US" dirty="0" smtClean="0"/>
              <a:t>の最小値を求めなさい．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/>
          <a:lstStyle/>
          <a:p>
            <a:r>
              <a:rPr kumimoji="1" lang="ja-JP" altLang="en-US" dirty="0" smtClean="0"/>
              <a:t>参考図</a:t>
            </a:r>
            <a:endParaRPr kumimoji="1" lang="ja-JP" altLang="en-US" dirty="0"/>
          </a:p>
        </p:txBody>
      </p:sp>
      <p:grpSp>
        <p:nvGrpSpPr>
          <p:cNvPr id="60" name="グループ化 59"/>
          <p:cNvGrpSpPr/>
          <p:nvPr/>
        </p:nvGrpSpPr>
        <p:grpSpPr>
          <a:xfrm>
            <a:off x="2857488" y="1588889"/>
            <a:ext cx="4455403" cy="4518423"/>
            <a:chOff x="2857488" y="1588889"/>
            <a:chExt cx="4455403" cy="4518423"/>
          </a:xfrm>
        </p:grpSpPr>
        <p:cxnSp>
          <p:nvCxnSpPr>
            <p:cNvPr id="58" name="直線矢印コネクタ 57"/>
            <p:cNvCxnSpPr>
              <a:stCxn id="52" idx="1"/>
              <a:endCxn id="53" idx="0"/>
            </p:cNvCxnSpPr>
            <p:nvPr/>
          </p:nvCxnSpPr>
          <p:spPr>
            <a:xfrm rot="16200000" flipV="1">
              <a:off x="1496714" y="3358979"/>
              <a:ext cx="3424650" cy="297984"/>
            </a:xfrm>
            <a:prstGeom prst="straightConnector1">
              <a:avLst/>
            </a:prstGeom>
            <a:ln w="19050">
              <a:prstDash val="dash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48" name="Freeform 7"/>
            <p:cNvSpPr>
              <a:spLocks/>
            </p:cNvSpPr>
            <p:nvPr/>
          </p:nvSpPr>
          <p:spPr bwMode="auto">
            <a:xfrm>
              <a:off x="3868015" y="2475905"/>
              <a:ext cx="2633266" cy="2744391"/>
            </a:xfrm>
            <a:custGeom>
              <a:avLst/>
              <a:gdLst/>
              <a:ahLst/>
              <a:cxnLst>
                <a:cxn ang="0">
                  <a:pos x="2654" y="1383"/>
                </a:cxn>
                <a:cxn ang="0">
                  <a:pos x="2585" y="1236"/>
                </a:cxn>
                <a:cxn ang="0">
                  <a:pos x="2510" y="1092"/>
                </a:cxn>
                <a:cxn ang="0">
                  <a:pos x="2427" y="952"/>
                </a:cxn>
                <a:cxn ang="0">
                  <a:pos x="2339" y="817"/>
                </a:cxn>
                <a:cxn ang="0">
                  <a:pos x="2244" y="686"/>
                </a:cxn>
                <a:cxn ang="0">
                  <a:pos x="2144" y="558"/>
                </a:cxn>
                <a:cxn ang="0">
                  <a:pos x="2038" y="436"/>
                </a:cxn>
                <a:cxn ang="0">
                  <a:pos x="1926" y="320"/>
                </a:cxn>
                <a:cxn ang="0">
                  <a:pos x="1809" y="206"/>
                </a:cxn>
                <a:cxn ang="0">
                  <a:pos x="1687" y="100"/>
                </a:cxn>
                <a:cxn ang="0">
                  <a:pos x="1560" y="0"/>
                </a:cxn>
                <a:cxn ang="0">
                  <a:pos x="1095" y="0"/>
                </a:cxn>
                <a:cxn ang="0">
                  <a:pos x="968" y="100"/>
                </a:cxn>
                <a:cxn ang="0">
                  <a:pos x="845" y="206"/>
                </a:cxn>
                <a:cxn ang="0">
                  <a:pos x="728" y="320"/>
                </a:cxn>
                <a:cxn ang="0">
                  <a:pos x="616" y="436"/>
                </a:cxn>
                <a:cxn ang="0">
                  <a:pos x="510" y="558"/>
                </a:cxn>
                <a:cxn ang="0">
                  <a:pos x="409" y="686"/>
                </a:cxn>
                <a:cxn ang="0">
                  <a:pos x="316" y="817"/>
                </a:cxn>
                <a:cxn ang="0">
                  <a:pos x="228" y="952"/>
                </a:cxn>
                <a:cxn ang="0">
                  <a:pos x="145" y="1092"/>
                </a:cxn>
                <a:cxn ang="0">
                  <a:pos x="70" y="1236"/>
                </a:cxn>
                <a:cxn ang="0">
                  <a:pos x="1" y="1383"/>
                </a:cxn>
                <a:cxn ang="0">
                  <a:pos x="0" y="1383"/>
                </a:cxn>
                <a:cxn ang="0">
                  <a:pos x="68" y="1529"/>
                </a:cxn>
                <a:cxn ang="0">
                  <a:pos x="144" y="1673"/>
                </a:cxn>
                <a:cxn ang="0">
                  <a:pos x="226" y="1813"/>
                </a:cxn>
                <a:cxn ang="0">
                  <a:pos x="316" y="1948"/>
                </a:cxn>
                <a:cxn ang="0">
                  <a:pos x="409" y="2080"/>
                </a:cxn>
                <a:cxn ang="0">
                  <a:pos x="510" y="2207"/>
                </a:cxn>
                <a:cxn ang="0">
                  <a:pos x="616" y="2330"/>
                </a:cxn>
                <a:cxn ang="0">
                  <a:pos x="728" y="2445"/>
                </a:cxn>
                <a:cxn ang="0">
                  <a:pos x="845" y="2559"/>
                </a:cxn>
                <a:cxn ang="0">
                  <a:pos x="968" y="2665"/>
                </a:cxn>
                <a:cxn ang="0">
                  <a:pos x="1095" y="2765"/>
                </a:cxn>
                <a:cxn ang="0">
                  <a:pos x="1560" y="2765"/>
                </a:cxn>
                <a:cxn ang="0">
                  <a:pos x="1687" y="2665"/>
                </a:cxn>
                <a:cxn ang="0">
                  <a:pos x="1809" y="2559"/>
                </a:cxn>
                <a:cxn ang="0">
                  <a:pos x="1926" y="2445"/>
                </a:cxn>
                <a:cxn ang="0">
                  <a:pos x="2038" y="2330"/>
                </a:cxn>
                <a:cxn ang="0">
                  <a:pos x="2144" y="2207"/>
                </a:cxn>
                <a:cxn ang="0">
                  <a:pos x="2244" y="2080"/>
                </a:cxn>
                <a:cxn ang="0">
                  <a:pos x="2339" y="1948"/>
                </a:cxn>
                <a:cxn ang="0">
                  <a:pos x="2427" y="1813"/>
                </a:cxn>
                <a:cxn ang="0">
                  <a:pos x="2510" y="1673"/>
                </a:cxn>
                <a:cxn ang="0">
                  <a:pos x="2585" y="1529"/>
                </a:cxn>
                <a:cxn ang="0">
                  <a:pos x="2654" y="1383"/>
                </a:cxn>
              </a:cxnLst>
              <a:rect l="0" t="0" r="r" b="b"/>
              <a:pathLst>
                <a:path w="2654" h="2765">
                  <a:moveTo>
                    <a:pt x="2654" y="1383"/>
                  </a:moveTo>
                  <a:lnTo>
                    <a:pt x="2585" y="1236"/>
                  </a:lnTo>
                  <a:lnTo>
                    <a:pt x="2510" y="1092"/>
                  </a:lnTo>
                  <a:lnTo>
                    <a:pt x="2427" y="952"/>
                  </a:lnTo>
                  <a:lnTo>
                    <a:pt x="2339" y="817"/>
                  </a:lnTo>
                  <a:lnTo>
                    <a:pt x="2244" y="686"/>
                  </a:lnTo>
                  <a:lnTo>
                    <a:pt x="2144" y="558"/>
                  </a:lnTo>
                  <a:lnTo>
                    <a:pt x="2038" y="436"/>
                  </a:lnTo>
                  <a:lnTo>
                    <a:pt x="1926" y="320"/>
                  </a:lnTo>
                  <a:lnTo>
                    <a:pt x="1809" y="206"/>
                  </a:lnTo>
                  <a:lnTo>
                    <a:pt x="1687" y="100"/>
                  </a:lnTo>
                  <a:lnTo>
                    <a:pt x="1560" y="0"/>
                  </a:lnTo>
                  <a:lnTo>
                    <a:pt x="1095" y="0"/>
                  </a:lnTo>
                  <a:lnTo>
                    <a:pt x="968" y="100"/>
                  </a:lnTo>
                  <a:lnTo>
                    <a:pt x="845" y="206"/>
                  </a:lnTo>
                  <a:lnTo>
                    <a:pt x="728" y="320"/>
                  </a:lnTo>
                  <a:lnTo>
                    <a:pt x="616" y="436"/>
                  </a:lnTo>
                  <a:lnTo>
                    <a:pt x="510" y="558"/>
                  </a:lnTo>
                  <a:lnTo>
                    <a:pt x="409" y="686"/>
                  </a:lnTo>
                  <a:lnTo>
                    <a:pt x="316" y="817"/>
                  </a:lnTo>
                  <a:lnTo>
                    <a:pt x="228" y="952"/>
                  </a:lnTo>
                  <a:lnTo>
                    <a:pt x="145" y="1092"/>
                  </a:lnTo>
                  <a:lnTo>
                    <a:pt x="70" y="1236"/>
                  </a:lnTo>
                  <a:lnTo>
                    <a:pt x="1" y="1383"/>
                  </a:lnTo>
                  <a:lnTo>
                    <a:pt x="0" y="1383"/>
                  </a:lnTo>
                  <a:lnTo>
                    <a:pt x="68" y="1529"/>
                  </a:lnTo>
                  <a:lnTo>
                    <a:pt x="144" y="1673"/>
                  </a:lnTo>
                  <a:lnTo>
                    <a:pt x="226" y="1813"/>
                  </a:lnTo>
                  <a:lnTo>
                    <a:pt x="316" y="1948"/>
                  </a:lnTo>
                  <a:lnTo>
                    <a:pt x="409" y="2080"/>
                  </a:lnTo>
                  <a:lnTo>
                    <a:pt x="510" y="2207"/>
                  </a:lnTo>
                  <a:lnTo>
                    <a:pt x="616" y="2330"/>
                  </a:lnTo>
                  <a:lnTo>
                    <a:pt x="728" y="2445"/>
                  </a:lnTo>
                  <a:lnTo>
                    <a:pt x="845" y="2559"/>
                  </a:lnTo>
                  <a:lnTo>
                    <a:pt x="968" y="2665"/>
                  </a:lnTo>
                  <a:lnTo>
                    <a:pt x="1095" y="2765"/>
                  </a:lnTo>
                  <a:lnTo>
                    <a:pt x="1560" y="2765"/>
                  </a:lnTo>
                  <a:lnTo>
                    <a:pt x="1687" y="2665"/>
                  </a:lnTo>
                  <a:lnTo>
                    <a:pt x="1809" y="2559"/>
                  </a:lnTo>
                  <a:lnTo>
                    <a:pt x="1926" y="2445"/>
                  </a:lnTo>
                  <a:lnTo>
                    <a:pt x="2038" y="2330"/>
                  </a:lnTo>
                  <a:lnTo>
                    <a:pt x="2144" y="2207"/>
                  </a:lnTo>
                  <a:lnTo>
                    <a:pt x="2244" y="2080"/>
                  </a:lnTo>
                  <a:lnTo>
                    <a:pt x="2339" y="1948"/>
                  </a:lnTo>
                  <a:lnTo>
                    <a:pt x="2427" y="1813"/>
                  </a:lnTo>
                  <a:lnTo>
                    <a:pt x="2510" y="1673"/>
                  </a:lnTo>
                  <a:lnTo>
                    <a:pt x="2585" y="1529"/>
                  </a:lnTo>
                  <a:lnTo>
                    <a:pt x="2654" y="1383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ja-JP" sz="2400" dirty="0" smtClean="0">
                  <a:solidFill>
                    <a:schemeClr val="accent3"/>
                  </a:solidFill>
                </a:rPr>
                <a:t>S</a:t>
              </a:r>
              <a:endParaRPr lang="ja-JP" altLang="en-US" sz="2400" dirty="0">
                <a:solidFill>
                  <a:schemeClr val="accent3"/>
                </a:solidFill>
              </a:endParaRPr>
            </a:p>
          </p:txBody>
        </p:sp>
        <p:sp>
          <p:nvSpPr>
            <p:cNvPr id="49" name="Line 8"/>
            <p:cNvSpPr>
              <a:spLocks noChangeShapeType="1"/>
            </p:cNvSpPr>
            <p:nvPr/>
          </p:nvSpPr>
          <p:spPr bwMode="auto">
            <a:xfrm>
              <a:off x="3356047" y="5220296"/>
              <a:ext cx="3657204" cy="1984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0" name="Line 9"/>
            <p:cNvSpPr>
              <a:spLocks noChangeShapeType="1"/>
            </p:cNvSpPr>
            <p:nvPr/>
          </p:nvSpPr>
          <p:spPr bwMode="auto">
            <a:xfrm flipV="1">
              <a:off x="7013250" y="2475905"/>
              <a:ext cx="1984" cy="274439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" name="Line 10"/>
            <p:cNvSpPr>
              <a:spLocks noChangeShapeType="1"/>
            </p:cNvSpPr>
            <p:nvPr/>
          </p:nvSpPr>
          <p:spPr bwMode="auto">
            <a:xfrm flipH="1">
              <a:off x="3356047" y="2475905"/>
              <a:ext cx="3657204" cy="1984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2" name="Line 11"/>
            <p:cNvSpPr>
              <a:spLocks noChangeShapeType="1"/>
            </p:cNvSpPr>
            <p:nvPr/>
          </p:nvSpPr>
          <p:spPr bwMode="auto">
            <a:xfrm>
              <a:off x="3356047" y="2475905"/>
              <a:ext cx="1984" cy="274439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3" name="Freeform 12"/>
            <p:cNvSpPr>
              <a:spLocks/>
            </p:cNvSpPr>
            <p:nvPr/>
          </p:nvSpPr>
          <p:spPr bwMode="auto">
            <a:xfrm>
              <a:off x="3056406" y="1791295"/>
              <a:ext cx="3730626" cy="4316017"/>
            </a:xfrm>
            <a:custGeom>
              <a:avLst/>
              <a:gdLst/>
              <a:ahLst/>
              <a:cxnLst>
                <a:cxn ang="0">
                  <a:pos x="3641" y="4351"/>
                </a:cxn>
                <a:cxn ang="0">
                  <a:pos x="3683" y="4178"/>
                </a:cxn>
                <a:cxn ang="0">
                  <a:pos x="3715" y="4005"/>
                </a:cxn>
                <a:cxn ang="0">
                  <a:pos x="3738" y="3832"/>
                </a:cxn>
                <a:cxn ang="0">
                  <a:pos x="3754" y="3661"/>
                </a:cxn>
                <a:cxn ang="0">
                  <a:pos x="3761" y="3491"/>
                </a:cxn>
                <a:cxn ang="0">
                  <a:pos x="3758" y="3322"/>
                </a:cxn>
                <a:cxn ang="0">
                  <a:pos x="3748" y="3156"/>
                </a:cxn>
                <a:cxn ang="0">
                  <a:pos x="3730" y="2991"/>
                </a:cxn>
                <a:cxn ang="0">
                  <a:pos x="3703" y="2827"/>
                </a:cxn>
                <a:cxn ang="0">
                  <a:pos x="3670" y="2667"/>
                </a:cxn>
                <a:cxn ang="0">
                  <a:pos x="3628" y="2509"/>
                </a:cxn>
                <a:cxn ang="0">
                  <a:pos x="3579" y="2352"/>
                </a:cxn>
                <a:cxn ang="0">
                  <a:pos x="3523" y="2200"/>
                </a:cxn>
                <a:cxn ang="0">
                  <a:pos x="3460" y="2051"/>
                </a:cxn>
                <a:cxn ang="0">
                  <a:pos x="3392" y="1906"/>
                </a:cxn>
                <a:cxn ang="0">
                  <a:pos x="3315" y="1763"/>
                </a:cxn>
                <a:cxn ang="0">
                  <a:pos x="3233" y="1625"/>
                </a:cxn>
                <a:cxn ang="0">
                  <a:pos x="3145" y="1491"/>
                </a:cxn>
                <a:cxn ang="0">
                  <a:pos x="3050" y="1361"/>
                </a:cxn>
                <a:cxn ang="0">
                  <a:pos x="2949" y="1235"/>
                </a:cxn>
                <a:cxn ang="0">
                  <a:pos x="2843" y="1115"/>
                </a:cxn>
                <a:cxn ang="0">
                  <a:pos x="2731" y="999"/>
                </a:cxn>
                <a:cxn ang="0">
                  <a:pos x="2614" y="887"/>
                </a:cxn>
                <a:cxn ang="0">
                  <a:pos x="2493" y="782"/>
                </a:cxn>
                <a:cxn ang="0">
                  <a:pos x="2365" y="683"/>
                </a:cxn>
                <a:cxn ang="0">
                  <a:pos x="2234" y="590"/>
                </a:cxn>
                <a:cxn ang="0">
                  <a:pos x="2099" y="502"/>
                </a:cxn>
                <a:cxn ang="0">
                  <a:pos x="1958" y="421"/>
                </a:cxn>
                <a:cxn ang="0">
                  <a:pos x="1812" y="345"/>
                </a:cxn>
                <a:cxn ang="0">
                  <a:pos x="1664" y="277"/>
                </a:cxn>
                <a:cxn ang="0">
                  <a:pos x="1512" y="215"/>
                </a:cxn>
                <a:cxn ang="0">
                  <a:pos x="1356" y="162"/>
                </a:cxn>
                <a:cxn ang="0">
                  <a:pos x="1196" y="115"/>
                </a:cxn>
                <a:cxn ang="0">
                  <a:pos x="1033" y="76"/>
                </a:cxn>
                <a:cxn ang="0">
                  <a:pos x="868" y="45"/>
                </a:cxn>
                <a:cxn ang="0">
                  <a:pos x="699" y="21"/>
                </a:cxn>
                <a:cxn ang="0">
                  <a:pos x="527" y="6"/>
                </a:cxn>
                <a:cxn ang="0">
                  <a:pos x="354" y="0"/>
                </a:cxn>
                <a:cxn ang="0">
                  <a:pos x="178" y="2"/>
                </a:cxn>
                <a:cxn ang="0">
                  <a:pos x="0" y="13"/>
                </a:cxn>
              </a:cxnLst>
              <a:rect l="0" t="0" r="r" b="b"/>
              <a:pathLst>
                <a:path w="3761" h="4351">
                  <a:moveTo>
                    <a:pt x="3641" y="4351"/>
                  </a:moveTo>
                  <a:lnTo>
                    <a:pt x="3683" y="4178"/>
                  </a:lnTo>
                  <a:lnTo>
                    <a:pt x="3715" y="4005"/>
                  </a:lnTo>
                  <a:lnTo>
                    <a:pt x="3738" y="3832"/>
                  </a:lnTo>
                  <a:lnTo>
                    <a:pt x="3754" y="3661"/>
                  </a:lnTo>
                  <a:lnTo>
                    <a:pt x="3761" y="3491"/>
                  </a:lnTo>
                  <a:lnTo>
                    <a:pt x="3758" y="3322"/>
                  </a:lnTo>
                  <a:lnTo>
                    <a:pt x="3748" y="3156"/>
                  </a:lnTo>
                  <a:lnTo>
                    <a:pt x="3730" y="2991"/>
                  </a:lnTo>
                  <a:lnTo>
                    <a:pt x="3703" y="2827"/>
                  </a:lnTo>
                  <a:lnTo>
                    <a:pt x="3670" y="2667"/>
                  </a:lnTo>
                  <a:lnTo>
                    <a:pt x="3628" y="2509"/>
                  </a:lnTo>
                  <a:lnTo>
                    <a:pt x="3579" y="2352"/>
                  </a:lnTo>
                  <a:lnTo>
                    <a:pt x="3523" y="2200"/>
                  </a:lnTo>
                  <a:lnTo>
                    <a:pt x="3460" y="2051"/>
                  </a:lnTo>
                  <a:lnTo>
                    <a:pt x="3392" y="1906"/>
                  </a:lnTo>
                  <a:lnTo>
                    <a:pt x="3315" y="1763"/>
                  </a:lnTo>
                  <a:lnTo>
                    <a:pt x="3233" y="1625"/>
                  </a:lnTo>
                  <a:lnTo>
                    <a:pt x="3145" y="1491"/>
                  </a:lnTo>
                  <a:lnTo>
                    <a:pt x="3050" y="1361"/>
                  </a:lnTo>
                  <a:lnTo>
                    <a:pt x="2949" y="1235"/>
                  </a:lnTo>
                  <a:lnTo>
                    <a:pt x="2843" y="1115"/>
                  </a:lnTo>
                  <a:lnTo>
                    <a:pt x="2731" y="999"/>
                  </a:lnTo>
                  <a:lnTo>
                    <a:pt x="2614" y="887"/>
                  </a:lnTo>
                  <a:lnTo>
                    <a:pt x="2493" y="782"/>
                  </a:lnTo>
                  <a:lnTo>
                    <a:pt x="2365" y="683"/>
                  </a:lnTo>
                  <a:lnTo>
                    <a:pt x="2234" y="590"/>
                  </a:lnTo>
                  <a:lnTo>
                    <a:pt x="2099" y="502"/>
                  </a:lnTo>
                  <a:lnTo>
                    <a:pt x="1958" y="421"/>
                  </a:lnTo>
                  <a:lnTo>
                    <a:pt x="1812" y="345"/>
                  </a:lnTo>
                  <a:lnTo>
                    <a:pt x="1664" y="277"/>
                  </a:lnTo>
                  <a:lnTo>
                    <a:pt x="1512" y="215"/>
                  </a:lnTo>
                  <a:lnTo>
                    <a:pt x="1356" y="162"/>
                  </a:lnTo>
                  <a:lnTo>
                    <a:pt x="1196" y="115"/>
                  </a:lnTo>
                  <a:lnTo>
                    <a:pt x="1033" y="76"/>
                  </a:lnTo>
                  <a:lnTo>
                    <a:pt x="868" y="45"/>
                  </a:lnTo>
                  <a:lnTo>
                    <a:pt x="699" y="21"/>
                  </a:lnTo>
                  <a:lnTo>
                    <a:pt x="527" y="6"/>
                  </a:lnTo>
                  <a:lnTo>
                    <a:pt x="354" y="0"/>
                  </a:lnTo>
                  <a:lnTo>
                    <a:pt x="178" y="2"/>
                  </a:lnTo>
                  <a:lnTo>
                    <a:pt x="0" y="13"/>
                  </a:ln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4" name="Freeform 13"/>
            <p:cNvSpPr>
              <a:spLocks/>
            </p:cNvSpPr>
            <p:nvPr/>
          </p:nvSpPr>
          <p:spPr bwMode="auto">
            <a:xfrm>
              <a:off x="3582265" y="1791295"/>
              <a:ext cx="3730626" cy="4316017"/>
            </a:xfrm>
            <a:custGeom>
              <a:avLst/>
              <a:gdLst/>
              <a:ahLst/>
              <a:cxnLst>
                <a:cxn ang="0">
                  <a:pos x="3760" y="13"/>
                </a:cxn>
                <a:cxn ang="0">
                  <a:pos x="3581" y="2"/>
                </a:cxn>
                <a:cxn ang="0">
                  <a:pos x="3405" y="0"/>
                </a:cxn>
                <a:cxn ang="0">
                  <a:pos x="3232" y="6"/>
                </a:cxn>
                <a:cxn ang="0">
                  <a:pos x="3060" y="21"/>
                </a:cxn>
                <a:cxn ang="0">
                  <a:pos x="2893" y="45"/>
                </a:cxn>
                <a:cxn ang="0">
                  <a:pos x="2727" y="76"/>
                </a:cxn>
                <a:cxn ang="0">
                  <a:pos x="2563" y="115"/>
                </a:cxn>
                <a:cxn ang="0">
                  <a:pos x="2404" y="162"/>
                </a:cxn>
                <a:cxn ang="0">
                  <a:pos x="2249" y="215"/>
                </a:cxn>
                <a:cxn ang="0">
                  <a:pos x="2095" y="277"/>
                </a:cxn>
                <a:cxn ang="0">
                  <a:pos x="1947" y="345"/>
                </a:cxn>
                <a:cxn ang="0">
                  <a:pos x="1802" y="421"/>
                </a:cxn>
                <a:cxn ang="0">
                  <a:pos x="1662" y="502"/>
                </a:cxn>
                <a:cxn ang="0">
                  <a:pos x="1525" y="590"/>
                </a:cxn>
                <a:cxn ang="0">
                  <a:pos x="1394" y="683"/>
                </a:cxn>
                <a:cxn ang="0">
                  <a:pos x="1267" y="782"/>
                </a:cxn>
                <a:cxn ang="0">
                  <a:pos x="1146" y="887"/>
                </a:cxn>
                <a:cxn ang="0">
                  <a:pos x="1028" y="999"/>
                </a:cxn>
                <a:cxn ang="0">
                  <a:pos x="916" y="1115"/>
                </a:cxn>
                <a:cxn ang="0">
                  <a:pos x="810" y="1235"/>
                </a:cxn>
                <a:cxn ang="0">
                  <a:pos x="711" y="1361"/>
                </a:cxn>
                <a:cxn ang="0">
                  <a:pos x="616" y="1491"/>
                </a:cxn>
                <a:cxn ang="0">
                  <a:pos x="527" y="1625"/>
                </a:cxn>
                <a:cxn ang="0">
                  <a:pos x="444" y="1763"/>
                </a:cxn>
                <a:cxn ang="0">
                  <a:pos x="369" y="1906"/>
                </a:cxn>
                <a:cxn ang="0">
                  <a:pos x="299" y="2051"/>
                </a:cxn>
                <a:cxn ang="0">
                  <a:pos x="236" y="2200"/>
                </a:cxn>
                <a:cxn ang="0">
                  <a:pos x="180" y="2352"/>
                </a:cxn>
                <a:cxn ang="0">
                  <a:pos x="132" y="2509"/>
                </a:cxn>
                <a:cxn ang="0">
                  <a:pos x="91" y="2667"/>
                </a:cxn>
                <a:cxn ang="0">
                  <a:pos x="58" y="2827"/>
                </a:cxn>
                <a:cxn ang="0">
                  <a:pos x="31" y="2991"/>
                </a:cxn>
                <a:cxn ang="0">
                  <a:pos x="13" y="3156"/>
                </a:cxn>
                <a:cxn ang="0">
                  <a:pos x="2" y="3322"/>
                </a:cxn>
                <a:cxn ang="0">
                  <a:pos x="0" y="3491"/>
                </a:cxn>
                <a:cxn ang="0">
                  <a:pos x="7" y="3661"/>
                </a:cxn>
                <a:cxn ang="0">
                  <a:pos x="21" y="3832"/>
                </a:cxn>
                <a:cxn ang="0">
                  <a:pos x="45" y="4005"/>
                </a:cxn>
                <a:cxn ang="0">
                  <a:pos x="78" y="4178"/>
                </a:cxn>
                <a:cxn ang="0">
                  <a:pos x="120" y="4351"/>
                </a:cxn>
              </a:cxnLst>
              <a:rect l="0" t="0" r="r" b="b"/>
              <a:pathLst>
                <a:path w="3760" h="4351">
                  <a:moveTo>
                    <a:pt x="3760" y="13"/>
                  </a:moveTo>
                  <a:lnTo>
                    <a:pt x="3581" y="2"/>
                  </a:lnTo>
                  <a:lnTo>
                    <a:pt x="3405" y="0"/>
                  </a:lnTo>
                  <a:lnTo>
                    <a:pt x="3232" y="6"/>
                  </a:lnTo>
                  <a:lnTo>
                    <a:pt x="3060" y="21"/>
                  </a:lnTo>
                  <a:lnTo>
                    <a:pt x="2893" y="45"/>
                  </a:lnTo>
                  <a:lnTo>
                    <a:pt x="2727" y="76"/>
                  </a:lnTo>
                  <a:lnTo>
                    <a:pt x="2563" y="115"/>
                  </a:lnTo>
                  <a:lnTo>
                    <a:pt x="2404" y="162"/>
                  </a:lnTo>
                  <a:lnTo>
                    <a:pt x="2249" y="215"/>
                  </a:lnTo>
                  <a:lnTo>
                    <a:pt x="2095" y="277"/>
                  </a:lnTo>
                  <a:lnTo>
                    <a:pt x="1947" y="345"/>
                  </a:lnTo>
                  <a:lnTo>
                    <a:pt x="1802" y="421"/>
                  </a:lnTo>
                  <a:lnTo>
                    <a:pt x="1662" y="502"/>
                  </a:lnTo>
                  <a:lnTo>
                    <a:pt x="1525" y="590"/>
                  </a:lnTo>
                  <a:lnTo>
                    <a:pt x="1394" y="683"/>
                  </a:lnTo>
                  <a:lnTo>
                    <a:pt x="1267" y="782"/>
                  </a:lnTo>
                  <a:lnTo>
                    <a:pt x="1146" y="887"/>
                  </a:lnTo>
                  <a:lnTo>
                    <a:pt x="1028" y="999"/>
                  </a:lnTo>
                  <a:lnTo>
                    <a:pt x="916" y="1115"/>
                  </a:lnTo>
                  <a:lnTo>
                    <a:pt x="810" y="1235"/>
                  </a:lnTo>
                  <a:lnTo>
                    <a:pt x="711" y="1361"/>
                  </a:lnTo>
                  <a:lnTo>
                    <a:pt x="616" y="1491"/>
                  </a:lnTo>
                  <a:lnTo>
                    <a:pt x="527" y="1625"/>
                  </a:lnTo>
                  <a:lnTo>
                    <a:pt x="444" y="1763"/>
                  </a:lnTo>
                  <a:lnTo>
                    <a:pt x="369" y="1906"/>
                  </a:lnTo>
                  <a:lnTo>
                    <a:pt x="299" y="2051"/>
                  </a:lnTo>
                  <a:lnTo>
                    <a:pt x="236" y="2200"/>
                  </a:lnTo>
                  <a:lnTo>
                    <a:pt x="180" y="2352"/>
                  </a:lnTo>
                  <a:lnTo>
                    <a:pt x="132" y="2509"/>
                  </a:lnTo>
                  <a:lnTo>
                    <a:pt x="91" y="2667"/>
                  </a:lnTo>
                  <a:lnTo>
                    <a:pt x="58" y="2827"/>
                  </a:lnTo>
                  <a:lnTo>
                    <a:pt x="31" y="2991"/>
                  </a:lnTo>
                  <a:lnTo>
                    <a:pt x="13" y="3156"/>
                  </a:lnTo>
                  <a:lnTo>
                    <a:pt x="2" y="3322"/>
                  </a:lnTo>
                  <a:lnTo>
                    <a:pt x="0" y="3491"/>
                  </a:lnTo>
                  <a:lnTo>
                    <a:pt x="7" y="3661"/>
                  </a:lnTo>
                  <a:lnTo>
                    <a:pt x="21" y="3832"/>
                  </a:lnTo>
                  <a:lnTo>
                    <a:pt x="45" y="4005"/>
                  </a:lnTo>
                  <a:lnTo>
                    <a:pt x="78" y="4178"/>
                  </a:lnTo>
                  <a:lnTo>
                    <a:pt x="120" y="4351"/>
                  </a:ln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5" name="Freeform 14"/>
            <p:cNvSpPr>
              <a:spLocks/>
            </p:cNvSpPr>
            <p:nvPr/>
          </p:nvSpPr>
          <p:spPr bwMode="auto">
            <a:xfrm>
              <a:off x="3582265" y="1588889"/>
              <a:ext cx="3730626" cy="4318001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78" y="174"/>
                </a:cxn>
                <a:cxn ang="0">
                  <a:pos x="45" y="347"/>
                </a:cxn>
                <a:cxn ang="0">
                  <a:pos x="21" y="520"/>
                </a:cxn>
                <a:cxn ang="0">
                  <a:pos x="7" y="690"/>
                </a:cxn>
                <a:cxn ang="0">
                  <a:pos x="0" y="861"/>
                </a:cxn>
                <a:cxn ang="0">
                  <a:pos x="2" y="1030"/>
                </a:cxn>
                <a:cxn ang="0">
                  <a:pos x="13" y="1197"/>
                </a:cxn>
                <a:cxn ang="0">
                  <a:pos x="31" y="1362"/>
                </a:cxn>
                <a:cxn ang="0">
                  <a:pos x="58" y="1526"/>
                </a:cxn>
                <a:cxn ang="0">
                  <a:pos x="91" y="1686"/>
                </a:cxn>
                <a:cxn ang="0">
                  <a:pos x="132" y="1844"/>
                </a:cxn>
                <a:cxn ang="0">
                  <a:pos x="180" y="1999"/>
                </a:cxn>
                <a:cxn ang="0">
                  <a:pos x="236" y="2151"/>
                </a:cxn>
                <a:cxn ang="0">
                  <a:pos x="299" y="2301"/>
                </a:cxn>
                <a:cxn ang="0">
                  <a:pos x="369" y="2448"/>
                </a:cxn>
                <a:cxn ang="0">
                  <a:pos x="444" y="2590"/>
                </a:cxn>
                <a:cxn ang="0">
                  <a:pos x="527" y="2728"/>
                </a:cxn>
                <a:cxn ang="0">
                  <a:pos x="616" y="2862"/>
                </a:cxn>
                <a:cxn ang="0">
                  <a:pos x="711" y="2992"/>
                </a:cxn>
                <a:cxn ang="0">
                  <a:pos x="810" y="3118"/>
                </a:cxn>
                <a:cxn ang="0">
                  <a:pos x="916" y="3238"/>
                </a:cxn>
                <a:cxn ang="0">
                  <a:pos x="1028" y="3354"/>
                </a:cxn>
                <a:cxn ang="0">
                  <a:pos x="1146" y="3464"/>
                </a:cxn>
                <a:cxn ang="0">
                  <a:pos x="1267" y="3571"/>
                </a:cxn>
                <a:cxn ang="0">
                  <a:pos x="1394" y="3670"/>
                </a:cxn>
                <a:cxn ang="0">
                  <a:pos x="1525" y="3763"/>
                </a:cxn>
                <a:cxn ang="0">
                  <a:pos x="1662" y="3851"/>
                </a:cxn>
                <a:cxn ang="0">
                  <a:pos x="1802" y="3932"/>
                </a:cxn>
                <a:cxn ang="0">
                  <a:pos x="1947" y="4008"/>
                </a:cxn>
                <a:cxn ang="0">
                  <a:pos x="2095" y="4075"/>
                </a:cxn>
                <a:cxn ang="0">
                  <a:pos x="2249" y="4136"/>
                </a:cxn>
                <a:cxn ang="0">
                  <a:pos x="2404" y="4191"/>
                </a:cxn>
                <a:cxn ang="0">
                  <a:pos x="2563" y="4237"/>
                </a:cxn>
                <a:cxn ang="0">
                  <a:pos x="2727" y="4276"/>
                </a:cxn>
                <a:cxn ang="0">
                  <a:pos x="2893" y="4308"/>
                </a:cxn>
                <a:cxn ang="0">
                  <a:pos x="3060" y="4330"/>
                </a:cxn>
                <a:cxn ang="0">
                  <a:pos x="3232" y="4346"/>
                </a:cxn>
                <a:cxn ang="0">
                  <a:pos x="3405" y="4353"/>
                </a:cxn>
                <a:cxn ang="0">
                  <a:pos x="3581" y="4350"/>
                </a:cxn>
                <a:cxn ang="0">
                  <a:pos x="3760" y="4339"/>
                </a:cxn>
              </a:cxnLst>
              <a:rect l="0" t="0" r="r" b="b"/>
              <a:pathLst>
                <a:path w="3760" h="4353">
                  <a:moveTo>
                    <a:pt x="120" y="0"/>
                  </a:moveTo>
                  <a:lnTo>
                    <a:pt x="78" y="174"/>
                  </a:lnTo>
                  <a:lnTo>
                    <a:pt x="45" y="347"/>
                  </a:lnTo>
                  <a:lnTo>
                    <a:pt x="21" y="520"/>
                  </a:lnTo>
                  <a:lnTo>
                    <a:pt x="7" y="690"/>
                  </a:lnTo>
                  <a:lnTo>
                    <a:pt x="0" y="861"/>
                  </a:lnTo>
                  <a:lnTo>
                    <a:pt x="2" y="1030"/>
                  </a:lnTo>
                  <a:lnTo>
                    <a:pt x="13" y="1197"/>
                  </a:lnTo>
                  <a:lnTo>
                    <a:pt x="31" y="1362"/>
                  </a:lnTo>
                  <a:lnTo>
                    <a:pt x="58" y="1526"/>
                  </a:lnTo>
                  <a:lnTo>
                    <a:pt x="91" y="1686"/>
                  </a:lnTo>
                  <a:lnTo>
                    <a:pt x="132" y="1844"/>
                  </a:lnTo>
                  <a:lnTo>
                    <a:pt x="180" y="1999"/>
                  </a:lnTo>
                  <a:lnTo>
                    <a:pt x="236" y="2151"/>
                  </a:lnTo>
                  <a:lnTo>
                    <a:pt x="299" y="2301"/>
                  </a:lnTo>
                  <a:lnTo>
                    <a:pt x="369" y="2448"/>
                  </a:lnTo>
                  <a:lnTo>
                    <a:pt x="444" y="2590"/>
                  </a:lnTo>
                  <a:lnTo>
                    <a:pt x="527" y="2728"/>
                  </a:lnTo>
                  <a:lnTo>
                    <a:pt x="616" y="2862"/>
                  </a:lnTo>
                  <a:lnTo>
                    <a:pt x="711" y="2992"/>
                  </a:lnTo>
                  <a:lnTo>
                    <a:pt x="810" y="3118"/>
                  </a:lnTo>
                  <a:lnTo>
                    <a:pt x="916" y="3238"/>
                  </a:lnTo>
                  <a:lnTo>
                    <a:pt x="1028" y="3354"/>
                  </a:lnTo>
                  <a:lnTo>
                    <a:pt x="1146" y="3464"/>
                  </a:lnTo>
                  <a:lnTo>
                    <a:pt x="1267" y="3571"/>
                  </a:lnTo>
                  <a:lnTo>
                    <a:pt x="1394" y="3670"/>
                  </a:lnTo>
                  <a:lnTo>
                    <a:pt x="1525" y="3763"/>
                  </a:lnTo>
                  <a:lnTo>
                    <a:pt x="1662" y="3851"/>
                  </a:lnTo>
                  <a:lnTo>
                    <a:pt x="1802" y="3932"/>
                  </a:lnTo>
                  <a:lnTo>
                    <a:pt x="1947" y="4008"/>
                  </a:lnTo>
                  <a:lnTo>
                    <a:pt x="2095" y="4075"/>
                  </a:lnTo>
                  <a:lnTo>
                    <a:pt x="2249" y="4136"/>
                  </a:lnTo>
                  <a:lnTo>
                    <a:pt x="2404" y="4191"/>
                  </a:lnTo>
                  <a:lnTo>
                    <a:pt x="2563" y="4237"/>
                  </a:lnTo>
                  <a:lnTo>
                    <a:pt x="2727" y="4276"/>
                  </a:lnTo>
                  <a:lnTo>
                    <a:pt x="2893" y="4308"/>
                  </a:lnTo>
                  <a:lnTo>
                    <a:pt x="3060" y="4330"/>
                  </a:lnTo>
                  <a:lnTo>
                    <a:pt x="3232" y="4346"/>
                  </a:lnTo>
                  <a:lnTo>
                    <a:pt x="3405" y="4353"/>
                  </a:lnTo>
                  <a:lnTo>
                    <a:pt x="3581" y="4350"/>
                  </a:lnTo>
                  <a:lnTo>
                    <a:pt x="3760" y="4339"/>
                  </a:ln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6" name="Freeform 15"/>
            <p:cNvSpPr>
              <a:spLocks/>
            </p:cNvSpPr>
            <p:nvPr/>
          </p:nvSpPr>
          <p:spPr bwMode="auto">
            <a:xfrm>
              <a:off x="3056406" y="1588889"/>
              <a:ext cx="3730626" cy="4318001"/>
            </a:xfrm>
            <a:custGeom>
              <a:avLst/>
              <a:gdLst/>
              <a:ahLst/>
              <a:cxnLst>
                <a:cxn ang="0">
                  <a:pos x="0" y="4339"/>
                </a:cxn>
                <a:cxn ang="0">
                  <a:pos x="178" y="4350"/>
                </a:cxn>
                <a:cxn ang="0">
                  <a:pos x="354" y="4353"/>
                </a:cxn>
                <a:cxn ang="0">
                  <a:pos x="527" y="4346"/>
                </a:cxn>
                <a:cxn ang="0">
                  <a:pos x="699" y="4330"/>
                </a:cxn>
                <a:cxn ang="0">
                  <a:pos x="868" y="4308"/>
                </a:cxn>
                <a:cxn ang="0">
                  <a:pos x="1033" y="4276"/>
                </a:cxn>
                <a:cxn ang="0">
                  <a:pos x="1196" y="4237"/>
                </a:cxn>
                <a:cxn ang="0">
                  <a:pos x="1356" y="4191"/>
                </a:cxn>
                <a:cxn ang="0">
                  <a:pos x="1512" y="4136"/>
                </a:cxn>
                <a:cxn ang="0">
                  <a:pos x="1664" y="4075"/>
                </a:cxn>
                <a:cxn ang="0">
                  <a:pos x="1812" y="4008"/>
                </a:cxn>
                <a:cxn ang="0">
                  <a:pos x="1958" y="3932"/>
                </a:cxn>
                <a:cxn ang="0">
                  <a:pos x="2099" y="3851"/>
                </a:cxn>
                <a:cxn ang="0">
                  <a:pos x="2234" y="3763"/>
                </a:cxn>
                <a:cxn ang="0">
                  <a:pos x="2365" y="3670"/>
                </a:cxn>
                <a:cxn ang="0">
                  <a:pos x="2493" y="3571"/>
                </a:cxn>
                <a:cxn ang="0">
                  <a:pos x="2614" y="3464"/>
                </a:cxn>
                <a:cxn ang="0">
                  <a:pos x="2731" y="3354"/>
                </a:cxn>
                <a:cxn ang="0">
                  <a:pos x="2843" y="3238"/>
                </a:cxn>
                <a:cxn ang="0">
                  <a:pos x="2949" y="3118"/>
                </a:cxn>
                <a:cxn ang="0">
                  <a:pos x="3050" y="2992"/>
                </a:cxn>
                <a:cxn ang="0">
                  <a:pos x="3145" y="2862"/>
                </a:cxn>
                <a:cxn ang="0">
                  <a:pos x="3233" y="2728"/>
                </a:cxn>
                <a:cxn ang="0">
                  <a:pos x="3315" y="2590"/>
                </a:cxn>
                <a:cxn ang="0">
                  <a:pos x="3392" y="2448"/>
                </a:cxn>
                <a:cxn ang="0">
                  <a:pos x="3460" y="2301"/>
                </a:cxn>
                <a:cxn ang="0">
                  <a:pos x="3523" y="2151"/>
                </a:cxn>
                <a:cxn ang="0">
                  <a:pos x="3579" y="1999"/>
                </a:cxn>
                <a:cxn ang="0">
                  <a:pos x="3628" y="1844"/>
                </a:cxn>
                <a:cxn ang="0">
                  <a:pos x="3670" y="1686"/>
                </a:cxn>
                <a:cxn ang="0">
                  <a:pos x="3703" y="1526"/>
                </a:cxn>
                <a:cxn ang="0">
                  <a:pos x="3730" y="1362"/>
                </a:cxn>
                <a:cxn ang="0">
                  <a:pos x="3748" y="1197"/>
                </a:cxn>
                <a:cxn ang="0">
                  <a:pos x="3758" y="1030"/>
                </a:cxn>
                <a:cxn ang="0">
                  <a:pos x="3761" y="861"/>
                </a:cxn>
                <a:cxn ang="0">
                  <a:pos x="3754" y="690"/>
                </a:cxn>
                <a:cxn ang="0">
                  <a:pos x="3738" y="520"/>
                </a:cxn>
                <a:cxn ang="0">
                  <a:pos x="3715" y="347"/>
                </a:cxn>
                <a:cxn ang="0">
                  <a:pos x="3683" y="174"/>
                </a:cxn>
                <a:cxn ang="0">
                  <a:pos x="3641" y="0"/>
                </a:cxn>
              </a:cxnLst>
              <a:rect l="0" t="0" r="r" b="b"/>
              <a:pathLst>
                <a:path w="3761" h="4353">
                  <a:moveTo>
                    <a:pt x="0" y="4339"/>
                  </a:moveTo>
                  <a:lnTo>
                    <a:pt x="178" y="4350"/>
                  </a:lnTo>
                  <a:lnTo>
                    <a:pt x="354" y="4353"/>
                  </a:lnTo>
                  <a:lnTo>
                    <a:pt x="527" y="4346"/>
                  </a:lnTo>
                  <a:lnTo>
                    <a:pt x="699" y="4330"/>
                  </a:lnTo>
                  <a:lnTo>
                    <a:pt x="868" y="4308"/>
                  </a:lnTo>
                  <a:lnTo>
                    <a:pt x="1033" y="4276"/>
                  </a:lnTo>
                  <a:lnTo>
                    <a:pt x="1196" y="4237"/>
                  </a:lnTo>
                  <a:lnTo>
                    <a:pt x="1356" y="4191"/>
                  </a:lnTo>
                  <a:lnTo>
                    <a:pt x="1512" y="4136"/>
                  </a:lnTo>
                  <a:lnTo>
                    <a:pt x="1664" y="4075"/>
                  </a:lnTo>
                  <a:lnTo>
                    <a:pt x="1812" y="4008"/>
                  </a:lnTo>
                  <a:lnTo>
                    <a:pt x="1958" y="3932"/>
                  </a:lnTo>
                  <a:lnTo>
                    <a:pt x="2099" y="3851"/>
                  </a:lnTo>
                  <a:lnTo>
                    <a:pt x="2234" y="3763"/>
                  </a:lnTo>
                  <a:lnTo>
                    <a:pt x="2365" y="3670"/>
                  </a:lnTo>
                  <a:lnTo>
                    <a:pt x="2493" y="3571"/>
                  </a:lnTo>
                  <a:lnTo>
                    <a:pt x="2614" y="3464"/>
                  </a:lnTo>
                  <a:lnTo>
                    <a:pt x="2731" y="3354"/>
                  </a:lnTo>
                  <a:lnTo>
                    <a:pt x="2843" y="3238"/>
                  </a:lnTo>
                  <a:lnTo>
                    <a:pt x="2949" y="3118"/>
                  </a:lnTo>
                  <a:lnTo>
                    <a:pt x="3050" y="2992"/>
                  </a:lnTo>
                  <a:lnTo>
                    <a:pt x="3145" y="2862"/>
                  </a:lnTo>
                  <a:lnTo>
                    <a:pt x="3233" y="2728"/>
                  </a:lnTo>
                  <a:lnTo>
                    <a:pt x="3315" y="2590"/>
                  </a:lnTo>
                  <a:lnTo>
                    <a:pt x="3392" y="2448"/>
                  </a:lnTo>
                  <a:lnTo>
                    <a:pt x="3460" y="2301"/>
                  </a:lnTo>
                  <a:lnTo>
                    <a:pt x="3523" y="2151"/>
                  </a:lnTo>
                  <a:lnTo>
                    <a:pt x="3579" y="1999"/>
                  </a:lnTo>
                  <a:lnTo>
                    <a:pt x="3628" y="1844"/>
                  </a:lnTo>
                  <a:lnTo>
                    <a:pt x="3670" y="1686"/>
                  </a:lnTo>
                  <a:lnTo>
                    <a:pt x="3703" y="1526"/>
                  </a:lnTo>
                  <a:lnTo>
                    <a:pt x="3730" y="1362"/>
                  </a:lnTo>
                  <a:lnTo>
                    <a:pt x="3748" y="1197"/>
                  </a:lnTo>
                  <a:lnTo>
                    <a:pt x="3758" y="1030"/>
                  </a:lnTo>
                  <a:lnTo>
                    <a:pt x="3761" y="861"/>
                  </a:lnTo>
                  <a:lnTo>
                    <a:pt x="3754" y="690"/>
                  </a:lnTo>
                  <a:lnTo>
                    <a:pt x="3738" y="520"/>
                  </a:lnTo>
                  <a:lnTo>
                    <a:pt x="3715" y="347"/>
                  </a:lnTo>
                  <a:lnTo>
                    <a:pt x="3683" y="174"/>
                  </a:lnTo>
                  <a:lnTo>
                    <a:pt x="3641" y="0"/>
                  </a:ln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9" name="テキスト ボックス 58"/>
            <p:cNvSpPr txBox="1"/>
            <p:nvPr/>
          </p:nvSpPr>
          <p:spPr>
            <a:xfrm>
              <a:off x="2857488" y="3214686"/>
              <a:ext cx="3289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chemeClr val="accent4"/>
                  </a:solidFill>
                </a:rPr>
                <a:t>R</a:t>
              </a:r>
              <a:endParaRPr kumimoji="1" lang="ja-JP" altLang="en-US" dirty="0">
                <a:solidFill>
                  <a:schemeClr val="accent4"/>
                </a:solidFill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提出概況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800600"/>
          </a:xfrm>
        </p:spPr>
        <p:txBody>
          <a:bodyPr/>
          <a:lstStyle/>
          <a:p>
            <a:r>
              <a:rPr kumimoji="1" lang="ja-JP" altLang="en-US" dirty="0" smtClean="0"/>
              <a:t>提出数</a:t>
            </a:r>
          </a:p>
          <a:p>
            <a:pPr lvl="1"/>
            <a:r>
              <a:rPr lang="en-US" altLang="ja-JP" dirty="0" smtClean="0"/>
              <a:t>8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チーム）</a:t>
            </a:r>
            <a:endParaRPr lang="en-US" altLang="ja-JP" dirty="0" smtClean="0"/>
          </a:p>
          <a:p>
            <a:r>
              <a:rPr lang="ja-JP" altLang="en-US" dirty="0" smtClean="0"/>
              <a:t>正答</a:t>
            </a:r>
            <a:r>
              <a:rPr kumimoji="1" lang="ja-JP" altLang="en-US" dirty="0" smtClean="0"/>
              <a:t>数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5</a:t>
            </a:r>
          </a:p>
          <a:p>
            <a:r>
              <a:rPr kumimoji="1" lang="ja-JP" altLang="en-US" dirty="0" smtClean="0"/>
              <a:t>最初の正答</a:t>
            </a:r>
          </a:p>
          <a:p>
            <a:pPr lvl="1"/>
            <a:r>
              <a:rPr lang="en-US" altLang="ja-JP" dirty="0" smtClean="0"/>
              <a:t>70 min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__________</a:t>
            </a:r>
            <a:r>
              <a:rPr lang="ja-JP" altLang="en-US" dirty="0" smtClean="0"/>
              <a:t>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sz="2800" dirty="0" smtClean="0"/>
              <a:t>R </a:t>
            </a:r>
            <a:r>
              <a:rPr kumimoji="1" lang="ja-JP" altLang="en-US" sz="2800" dirty="0" smtClean="0"/>
              <a:t>または</a:t>
            </a:r>
            <a:r>
              <a:rPr kumimoji="1" lang="en-US" altLang="ja-JP" sz="2800" dirty="0" smtClean="0"/>
              <a:t> R</a:t>
            </a:r>
            <a:r>
              <a:rPr kumimoji="1" lang="en-US" altLang="ja-JP" sz="2800" baseline="30000" dirty="0" smtClean="0"/>
              <a:t>2</a:t>
            </a:r>
            <a:r>
              <a:rPr kumimoji="1" lang="en-US" altLang="ja-JP" sz="2800" dirty="0" smtClean="0"/>
              <a:t> </a:t>
            </a:r>
            <a:r>
              <a:rPr kumimoji="1" lang="ja-JP" altLang="en-US" sz="2800" dirty="0" smtClean="0"/>
              <a:t>に関する二分法．</a:t>
            </a:r>
            <a:endParaRPr kumimoji="1" lang="en-US" altLang="ja-JP" sz="2800" dirty="0" smtClean="0"/>
          </a:p>
          <a:p>
            <a:pPr lvl="1"/>
            <a:r>
              <a:rPr lang="ja-JP" altLang="en-US" sz="2400" dirty="0" smtClean="0"/>
              <a:t>非線形方程式 </a:t>
            </a:r>
            <a:r>
              <a:rPr lang="en-US" altLang="ja-JP" sz="2400" dirty="0" smtClean="0"/>
              <a:t>Area(R) − S = 0 </a:t>
            </a:r>
            <a:r>
              <a:rPr lang="ja-JP" altLang="en-US" sz="2400" dirty="0" smtClean="0"/>
              <a:t>の解を求めることに相当する．</a:t>
            </a:r>
            <a:endParaRPr lang="en-US" altLang="ja-JP" sz="2400" dirty="0" smtClean="0"/>
          </a:p>
          <a:p>
            <a:pPr lvl="1"/>
            <a:r>
              <a:rPr kumimoji="1" lang="en-US" altLang="ja-JP" sz="2400" dirty="0" smtClean="0"/>
              <a:t>Area(R) </a:t>
            </a:r>
            <a:r>
              <a:rPr kumimoji="1" lang="ja-JP" altLang="en-US" sz="2400" dirty="0" smtClean="0"/>
              <a:t>は安全領域の面積</a:t>
            </a:r>
            <a:r>
              <a:rPr lang="ja-JP" altLang="en-US" sz="2400" dirty="0" smtClean="0"/>
              <a:t>をあらわす．</a:t>
            </a:r>
            <a:endParaRPr lang="en-US" altLang="ja-JP" sz="2400" dirty="0" smtClean="0"/>
          </a:p>
          <a:p>
            <a:pPr lvl="1"/>
            <a:r>
              <a:rPr lang="en-US" altLang="ja-JP" sz="2400" dirty="0" smtClean="0"/>
              <a:t>Area(R) </a:t>
            </a:r>
            <a:r>
              <a:rPr lang="ja-JP" altLang="en-US" sz="2400" dirty="0" smtClean="0"/>
              <a:t>は </a:t>
            </a:r>
            <a:r>
              <a:rPr lang="en-US" altLang="ja-JP" sz="2400" dirty="0" smtClean="0"/>
              <a:t>R </a:t>
            </a:r>
            <a:r>
              <a:rPr lang="ja-JP" altLang="en-US" sz="2400" dirty="0" smtClean="0"/>
              <a:t>に関する単調増加関数である．</a:t>
            </a:r>
            <a:endParaRPr kumimoji="1" lang="en-US" altLang="ja-JP" sz="2400" dirty="0" smtClean="0"/>
          </a:p>
          <a:p>
            <a:r>
              <a:rPr lang="ja-JP" altLang="en-US" sz="2800" dirty="0" smtClean="0"/>
              <a:t>対角線の長さを </a:t>
            </a:r>
            <a:r>
              <a:rPr lang="en-US" altLang="ja-JP" sz="2800" dirty="0" smtClean="0"/>
              <a:t>L </a:t>
            </a:r>
            <a:r>
              <a:rPr lang="ja-JP" altLang="en-US" sz="2800" dirty="0" smtClean="0"/>
              <a:t>とおくと，求める </a:t>
            </a:r>
            <a:r>
              <a:rPr lang="en-US" altLang="ja-JP" sz="2800" dirty="0" smtClean="0"/>
              <a:t>R </a:t>
            </a:r>
            <a:r>
              <a:rPr lang="ja-JP" altLang="en-US" sz="2800" dirty="0" smtClean="0"/>
              <a:t>の値は範囲 </a:t>
            </a:r>
            <a:r>
              <a:rPr lang="en-US" altLang="ja-JP" sz="2800" dirty="0" smtClean="0"/>
              <a:t>(L/2, L] </a:t>
            </a:r>
            <a:r>
              <a:rPr lang="ja-JP" altLang="en-US" sz="2800" dirty="0" smtClean="0"/>
              <a:t>の中に存在する．</a:t>
            </a:r>
            <a:endParaRPr lang="en-US" altLang="ja-JP" sz="2800" dirty="0" smtClean="0"/>
          </a:p>
          <a:p>
            <a:pPr lvl="1"/>
            <a:r>
              <a:rPr lang="en-US" altLang="ja-JP" sz="2400" dirty="0" smtClean="0"/>
              <a:t>R ≤ L/2 </a:t>
            </a:r>
            <a:r>
              <a:rPr lang="ja-JP" altLang="en-US" sz="2400" dirty="0" smtClean="0"/>
              <a:t>のとき，安全領域は存在しない（またはただ一点だけが含まれる）．</a:t>
            </a:r>
            <a:endParaRPr lang="en-US" altLang="ja-JP" sz="2400" dirty="0" smtClean="0"/>
          </a:p>
          <a:p>
            <a:pPr lvl="1"/>
            <a:r>
              <a:rPr lang="en-US" altLang="ja-JP" sz="2400" dirty="0" smtClean="0"/>
              <a:t>R ≥ L </a:t>
            </a:r>
            <a:r>
              <a:rPr lang="ja-JP" altLang="en-US" sz="2400" dirty="0" smtClean="0"/>
              <a:t>のとき，安全領域は長方形の内部と一致する．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安全領域</a:t>
            </a:r>
            <a:r>
              <a:rPr kumimoji="1" lang="ja-JP" altLang="en-US" dirty="0" smtClean="0"/>
              <a:t>の</a:t>
            </a:r>
            <a:r>
              <a:rPr kumimoji="1" lang="ja-JP" altLang="en-US" dirty="0" smtClean="0"/>
              <a:t>面積（基本形）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ja-JP" altLang="en-US" sz="2800" dirty="0" smtClean="0"/>
              <a:t>図形は上下左右に対称なので，たとえば右上部分の面積だけを計算すればよい．</a:t>
            </a:r>
            <a:endParaRPr lang="ja-JP" altLang="en-US" sz="2400" dirty="0" smtClean="0"/>
          </a:p>
          <a:p>
            <a:r>
              <a:rPr lang="ja-JP" altLang="en-US" sz="2800" dirty="0" smtClean="0"/>
              <a:t>幅と高さを入れ替えても結果は等しくなるので，たとえば幅のほうが長いと仮定してよい．</a:t>
            </a:r>
            <a:endParaRPr lang="en-US" altLang="ja-JP" sz="2800" dirty="0" smtClean="0"/>
          </a:p>
          <a:p>
            <a:r>
              <a:rPr lang="ja-JP" altLang="en-US" sz="2800" dirty="0" smtClean="0"/>
              <a:t>その上で</a:t>
            </a:r>
            <a:r>
              <a:rPr lang="ja-JP" altLang="en-US" sz="2800" dirty="0" smtClean="0"/>
              <a:t>，</a:t>
            </a:r>
            <a:r>
              <a:rPr lang="ja-JP" altLang="en-US" sz="2800" dirty="0" smtClean="0"/>
              <a:t>全部の</a:t>
            </a:r>
            <a:r>
              <a:rPr lang="ja-JP" altLang="en-US" sz="2800" dirty="0" smtClean="0"/>
              <a:t>円</a:t>
            </a:r>
            <a:r>
              <a:rPr lang="ja-JP" altLang="en-US" sz="2800" dirty="0" smtClean="0"/>
              <a:t>の共通領域と</a:t>
            </a:r>
            <a:r>
              <a:rPr lang="ja-JP" altLang="en-US" sz="2800" dirty="0" smtClean="0"/>
              <a:t>長方形との</a:t>
            </a:r>
            <a:r>
              <a:rPr lang="ja-JP" altLang="en-US" sz="2800" dirty="0" smtClean="0"/>
              <a:t>関係に応じて </a:t>
            </a:r>
            <a:r>
              <a:rPr lang="en-US" altLang="ja-JP" sz="2800" dirty="0" smtClean="0"/>
              <a:t>3 </a:t>
            </a:r>
            <a:r>
              <a:rPr lang="ja-JP" altLang="en-US" sz="2800" dirty="0" smtClean="0"/>
              <a:t>通りに場合分けする．</a:t>
            </a:r>
            <a:endParaRPr lang="en-US" altLang="ja-JP" sz="2800" dirty="0" smtClean="0"/>
          </a:p>
          <a:p>
            <a:pPr lvl="1"/>
            <a:r>
              <a:rPr lang="ja-JP" altLang="en-US" sz="2400" dirty="0" smtClean="0"/>
              <a:t>共通領域が長方形の枠内に入る場合</a:t>
            </a:r>
            <a:endParaRPr lang="en-US" altLang="ja-JP" sz="2400" dirty="0" smtClean="0"/>
          </a:p>
          <a:p>
            <a:pPr lvl="1"/>
            <a:r>
              <a:rPr lang="ja-JP" altLang="en-US" sz="2400" dirty="0" smtClean="0"/>
              <a:t>共通領域が短辺方向に関して枠外に出る場合</a:t>
            </a:r>
          </a:p>
          <a:p>
            <a:pPr lvl="1"/>
            <a:r>
              <a:rPr lang="ja-JP" altLang="en-US" sz="2400" dirty="0" smtClean="0"/>
              <a:t>共通領域が長辺方向に関して枠外に出る場合</a:t>
            </a:r>
            <a:endParaRPr lang="en-US" altLang="ja-JP" sz="2400" dirty="0" smtClean="0"/>
          </a:p>
          <a:p>
            <a:r>
              <a:rPr lang="ja-JP" altLang="en-US" sz="2800" dirty="0" smtClean="0"/>
              <a:t>円同士の交点を基準に判断する．</a:t>
            </a:r>
            <a:endParaRPr lang="en-US" altLang="ja-JP" sz="28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/>
          <a:lstStyle/>
          <a:p>
            <a:r>
              <a:rPr lang="en-US" altLang="ja-JP" dirty="0" smtClean="0"/>
              <a:t>Case #1</a:t>
            </a:r>
            <a:endParaRPr kumimoji="1" lang="ja-JP" altLang="en-US" dirty="0"/>
          </a:p>
        </p:txBody>
      </p:sp>
      <p:grpSp>
        <p:nvGrpSpPr>
          <p:cNvPr id="42" name="グループ化 41"/>
          <p:cNvGrpSpPr/>
          <p:nvPr/>
        </p:nvGrpSpPr>
        <p:grpSpPr>
          <a:xfrm>
            <a:off x="3291541" y="2643976"/>
            <a:ext cx="3786214" cy="3356792"/>
            <a:chOff x="2000232" y="2929728"/>
            <a:chExt cx="3786214" cy="3356792"/>
          </a:xfrm>
        </p:grpSpPr>
        <p:grpSp>
          <p:nvGrpSpPr>
            <p:cNvPr id="3077" name="Group 5"/>
            <p:cNvGrpSpPr>
              <a:grpSpLocks noChangeAspect="1"/>
            </p:cNvGrpSpPr>
            <p:nvPr/>
          </p:nvGrpSpPr>
          <p:grpSpPr bwMode="auto">
            <a:xfrm>
              <a:off x="2235201" y="3090864"/>
              <a:ext cx="3341688" cy="3021013"/>
              <a:chOff x="1408" y="1947"/>
              <a:chExt cx="2105" cy="1903"/>
            </a:xfrm>
          </p:grpSpPr>
          <p:sp>
            <p:nvSpPr>
              <p:cNvPr id="3079" name="Freeform 7"/>
              <p:cNvSpPr>
                <a:spLocks/>
              </p:cNvSpPr>
              <p:nvPr/>
            </p:nvSpPr>
            <p:spPr bwMode="auto">
              <a:xfrm>
                <a:off x="2053" y="2409"/>
                <a:ext cx="815" cy="979"/>
              </a:xfrm>
              <a:custGeom>
                <a:avLst/>
                <a:gdLst/>
                <a:ahLst/>
                <a:cxnLst>
                  <a:cxn ang="0">
                    <a:pos x="1631" y="978"/>
                  </a:cxn>
                  <a:cxn ang="0">
                    <a:pos x="1561" y="853"/>
                  </a:cxn>
                  <a:cxn ang="0">
                    <a:pos x="1486" y="732"/>
                  </a:cxn>
                  <a:cxn ang="0">
                    <a:pos x="1406" y="614"/>
                  </a:cxn>
                  <a:cxn ang="0">
                    <a:pos x="1320" y="501"/>
                  </a:cxn>
                  <a:cxn ang="0">
                    <a:pos x="1228" y="391"/>
                  </a:cxn>
                  <a:cxn ang="0">
                    <a:pos x="1133" y="287"/>
                  </a:cxn>
                  <a:cxn ang="0">
                    <a:pos x="1031" y="186"/>
                  </a:cxn>
                  <a:cxn ang="0">
                    <a:pos x="925" y="91"/>
                  </a:cxn>
                  <a:cxn ang="0">
                    <a:pos x="816" y="0"/>
                  </a:cxn>
                  <a:cxn ang="0">
                    <a:pos x="706" y="91"/>
                  </a:cxn>
                  <a:cxn ang="0">
                    <a:pos x="600" y="186"/>
                  </a:cxn>
                  <a:cxn ang="0">
                    <a:pos x="498" y="287"/>
                  </a:cxn>
                  <a:cxn ang="0">
                    <a:pos x="403" y="391"/>
                  </a:cxn>
                  <a:cxn ang="0">
                    <a:pos x="311" y="501"/>
                  </a:cxn>
                  <a:cxn ang="0">
                    <a:pos x="225" y="614"/>
                  </a:cxn>
                  <a:cxn ang="0">
                    <a:pos x="145" y="732"/>
                  </a:cxn>
                  <a:cxn ang="0">
                    <a:pos x="70" y="853"/>
                  </a:cxn>
                  <a:cxn ang="0">
                    <a:pos x="0" y="978"/>
                  </a:cxn>
                  <a:cxn ang="0">
                    <a:pos x="70" y="1103"/>
                  </a:cxn>
                  <a:cxn ang="0">
                    <a:pos x="145" y="1226"/>
                  </a:cxn>
                  <a:cxn ang="0">
                    <a:pos x="225" y="1343"/>
                  </a:cxn>
                  <a:cxn ang="0">
                    <a:pos x="311" y="1457"/>
                  </a:cxn>
                  <a:cxn ang="0">
                    <a:pos x="403" y="1566"/>
                  </a:cxn>
                  <a:cxn ang="0">
                    <a:pos x="498" y="1672"/>
                  </a:cxn>
                  <a:cxn ang="0">
                    <a:pos x="600" y="1773"/>
                  </a:cxn>
                  <a:cxn ang="0">
                    <a:pos x="706" y="1868"/>
                  </a:cxn>
                  <a:cxn ang="0">
                    <a:pos x="816" y="1959"/>
                  </a:cxn>
                  <a:cxn ang="0">
                    <a:pos x="925" y="1868"/>
                  </a:cxn>
                  <a:cxn ang="0">
                    <a:pos x="1031" y="1773"/>
                  </a:cxn>
                  <a:cxn ang="0">
                    <a:pos x="1133" y="1672"/>
                  </a:cxn>
                  <a:cxn ang="0">
                    <a:pos x="1228" y="1566"/>
                  </a:cxn>
                  <a:cxn ang="0">
                    <a:pos x="1320" y="1457"/>
                  </a:cxn>
                  <a:cxn ang="0">
                    <a:pos x="1406" y="1343"/>
                  </a:cxn>
                  <a:cxn ang="0">
                    <a:pos x="1486" y="1226"/>
                  </a:cxn>
                  <a:cxn ang="0">
                    <a:pos x="1561" y="1103"/>
                  </a:cxn>
                  <a:cxn ang="0">
                    <a:pos x="1631" y="978"/>
                  </a:cxn>
                </a:cxnLst>
                <a:rect l="0" t="0" r="r" b="b"/>
                <a:pathLst>
                  <a:path w="1631" h="1959">
                    <a:moveTo>
                      <a:pt x="1631" y="978"/>
                    </a:moveTo>
                    <a:lnTo>
                      <a:pt x="1561" y="853"/>
                    </a:lnTo>
                    <a:lnTo>
                      <a:pt x="1486" y="732"/>
                    </a:lnTo>
                    <a:lnTo>
                      <a:pt x="1406" y="614"/>
                    </a:lnTo>
                    <a:lnTo>
                      <a:pt x="1320" y="501"/>
                    </a:lnTo>
                    <a:lnTo>
                      <a:pt x="1228" y="391"/>
                    </a:lnTo>
                    <a:lnTo>
                      <a:pt x="1133" y="287"/>
                    </a:lnTo>
                    <a:lnTo>
                      <a:pt x="1031" y="186"/>
                    </a:lnTo>
                    <a:lnTo>
                      <a:pt x="925" y="91"/>
                    </a:lnTo>
                    <a:lnTo>
                      <a:pt x="816" y="0"/>
                    </a:lnTo>
                    <a:lnTo>
                      <a:pt x="706" y="91"/>
                    </a:lnTo>
                    <a:lnTo>
                      <a:pt x="600" y="186"/>
                    </a:lnTo>
                    <a:lnTo>
                      <a:pt x="498" y="287"/>
                    </a:lnTo>
                    <a:lnTo>
                      <a:pt x="403" y="391"/>
                    </a:lnTo>
                    <a:lnTo>
                      <a:pt x="311" y="501"/>
                    </a:lnTo>
                    <a:lnTo>
                      <a:pt x="225" y="614"/>
                    </a:lnTo>
                    <a:lnTo>
                      <a:pt x="145" y="732"/>
                    </a:lnTo>
                    <a:lnTo>
                      <a:pt x="70" y="853"/>
                    </a:lnTo>
                    <a:lnTo>
                      <a:pt x="0" y="978"/>
                    </a:lnTo>
                    <a:lnTo>
                      <a:pt x="70" y="1103"/>
                    </a:lnTo>
                    <a:lnTo>
                      <a:pt x="145" y="1226"/>
                    </a:lnTo>
                    <a:lnTo>
                      <a:pt x="225" y="1343"/>
                    </a:lnTo>
                    <a:lnTo>
                      <a:pt x="311" y="1457"/>
                    </a:lnTo>
                    <a:lnTo>
                      <a:pt x="403" y="1566"/>
                    </a:lnTo>
                    <a:lnTo>
                      <a:pt x="498" y="1672"/>
                    </a:lnTo>
                    <a:lnTo>
                      <a:pt x="600" y="1773"/>
                    </a:lnTo>
                    <a:lnTo>
                      <a:pt x="706" y="1868"/>
                    </a:lnTo>
                    <a:lnTo>
                      <a:pt x="816" y="1959"/>
                    </a:lnTo>
                    <a:lnTo>
                      <a:pt x="925" y="1868"/>
                    </a:lnTo>
                    <a:lnTo>
                      <a:pt x="1031" y="1773"/>
                    </a:lnTo>
                    <a:lnTo>
                      <a:pt x="1133" y="1672"/>
                    </a:lnTo>
                    <a:lnTo>
                      <a:pt x="1228" y="1566"/>
                    </a:lnTo>
                    <a:lnTo>
                      <a:pt x="1320" y="1457"/>
                    </a:lnTo>
                    <a:lnTo>
                      <a:pt x="1406" y="1343"/>
                    </a:lnTo>
                    <a:lnTo>
                      <a:pt x="1486" y="1226"/>
                    </a:lnTo>
                    <a:lnTo>
                      <a:pt x="1561" y="1103"/>
                    </a:lnTo>
                    <a:lnTo>
                      <a:pt x="1631" y="978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3080" name="Line 8"/>
              <p:cNvSpPr>
                <a:spLocks noChangeShapeType="1"/>
              </p:cNvSpPr>
              <p:nvPr/>
            </p:nvSpPr>
            <p:spPr bwMode="auto">
              <a:xfrm>
                <a:off x="1539" y="3590"/>
                <a:ext cx="1843" cy="1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3081" name="Line 9"/>
              <p:cNvSpPr>
                <a:spLocks noChangeShapeType="1"/>
              </p:cNvSpPr>
              <p:nvPr/>
            </p:nvSpPr>
            <p:spPr bwMode="auto">
              <a:xfrm flipV="1">
                <a:off x="3382" y="2207"/>
                <a:ext cx="1" cy="1383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3082" name="Line 10"/>
              <p:cNvSpPr>
                <a:spLocks noChangeShapeType="1"/>
              </p:cNvSpPr>
              <p:nvPr/>
            </p:nvSpPr>
            <p:spPr bwMode="auto">
              <a:xfrm flipH="1">
                <a:off x="1539" y="2207"/>
                <a:ext cx="1843" cy="1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3083" name="Line 11"/>
              <p:cNvSpPr>
                <a:spLocks noChangeShapeType="1"/>
              </p:cNvSpPr>
              <p:nvPr/>
            </p:nvSpPr>
            <p:spPr bwMode="auto">
              <a:xfrm>
                <a:off x="1539" y="2207"/>
                <a:ext cx="1" cy="1383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3084" name="Freeform 12"/>
              <p:cNvSpPr>
                <a:spLocks/>
              </p:cNvSpPr>
              <p:nvPr/>
            </p:nvSpPr>
            <p:spPr bwMode="auto">
              <a:xfrm>
                <a:off x="1408" y="2092"/>
                <a:ext cx="1629" cy="1758"/>
              </a:xfrm>
              <a:custGeom>
                <a:avLst/>
                <a:gdLst/>
                <a:ahLst/>
                <a:cxnLst>
                  <a:cxn ang="0">
                    <a:pos x="3211" y="3517"/>
                  </a:cxn>
                  <a:cxn ang="0">
                    <a:pos x="3234" y="3360"/>
                  </a:cxn>
                  <a:cxn ang="0">
                    <a:pos x="3250" y="3205"/>
                  </a:cxn>
                  <a:cxn ang="0">
                    <a:pos x="3258" y="3050"/>
                  </a:cxn>
                  <a:cxn ang="0">
                    <a:pos x="3256" y="2897"/>
                  </a:cxn>
                  <a:cxn ang="0">
                    <a:pos x="3247" y="2746"/>
                  </a:cxn>
                  <a:cxn ang="0">
                    <a:pos x="3232" y="2596"/>
                  </a:cxn>
                  <a:cxn ang="0">
                    <a:pos x="3209" y="2449"/>
                  </a:cxn>
                  <a:cxn ang="0">
                    <a:pos x="3178" y="2305"/>
                  </a:cxn>
                  <a:cxn ang="0">
                    <a:pos x="3140" y="2163"/>
                  </a:cxn>
                  <a:cxn ang="0">
                    <a:pos x="3095" y="2022"/>
                  </a:cxn>
                  <a:cxn ang="0">
                    <a:pos x="3045" y="1885"/>
                  </a:cxn>
                  <a:cxn ang="0">
                    <a:pos x="2987" y="1752"/>
                  </a:cxn>
                  <a:cxn ang="0">
                    <a:pos x="2924" y="1622"/>
                  </a:cxn>
                  <a:cxn ang="0">
                    <a:pos x="2854" y="1494"/>
                  </a:cxn>
                  <a:cxn ang="0">
                    <a:pos x="2778" y="1372"/>
                  </a:cxn>
                  <a:cxn ang="0">
                    <a:pos x="2697" y="1252"/>
                  </a:cxn>
                  <a:cxn ang="0">
                    <a:pos x="2610" y="1137"/>
                  </a:cxn>
                  <a:cxn ang="0">
                    <a:pos x="2517" y="1026"/>
                  </a:cxn>
                  <a:cxn ang="0">
                    <a:pos x="2421" y="920"/>
                  </a:cxn>
                  <a:cxn ang="0">
                    <a:pos x="2319" y="818"/>
                  </a:cxn>
                  <a:cxn ang="0">
                    <a:pos x="2212" y="722"/>
                  </a:cxn>
                  <a:cxn ang="0">
                    <a:pos x="2099" y="630"/>
                  </a:cxn>
                  <a:cxn ang="0">
                    <a:pos x="1983" y="545"/>
                  </a:cxn>
                  <a:cxn ang="0">
                    <a:pos x="1863" y="464"/>
                  </a:cxn>
                  <a:cxn ang="0">
                    <a:pos x="1738" y="389"/>
                  </a:cxn>
                  <a:cxn ang="0">
                    <a:pos x="1611" y="320"/>
                  </a:cxn>
                  <a:cxn ang="0">
                    <a:pos x="1479" y="257"/>
                  </a:cxn>
                  <a:cxn ang="0">
                    <a:pos x="1344" y="200"/>
                  </a:cxn>
                  <a:cxn ang="0">
                    <a:pos x="1204" y="151"/>
                  </a:cxn>
                  <a:cxn ang="0">
                    <a:pos x="1064" y="108"/>
                  </a:cxn>
                  <a:cxn ang="0">
                    <a:pos x="918" y="71"/>
                  </a:cxn>
                  <a:cxn ang="0">
                    <a:pos x="771" y="43"/>
                  </a:cxn>
                  <a:cxn ang="0">
                    <a:pos x="621" y="21"/>
                  </a:cxn>
                  <a:cxn ang="0">
                    <a:pos x="469" y="7"/>
                  </a:cxn>
                  <a:cxn ang="0">
                    <a:pos x="314" y="0"/>
                  </a:cxn>
                  <a:cxn ang="0">
                    <a:pos x="158" y="2"/>
                  </a:cxn>
                  <a:cxn ang="0">
                    <a:pos x="0" y="12"/>
                  </a:cxn>
                </a:cxnLst>
                <a:rect l="0" t="0" r="r" b="b"/>
                <a:pathLst>
                  <a:path w="3258" h="3517">
                    <a:moveTo>
                      <a:pt x="3211" y="3517"/>
                    </a:moveTo>
                    <a:lnTo>
                      <a:pt x="3234" y="3360"/>
                    </a:lnTo>
                    <a:lnTo>
                      <a:pt x="3250" y="3205"/>
                    </a:lnTo>
                    <a:lnTo>
                      <a:pt x="3258" y="3050"/>
                    </a:lnTo>
                    <a:lnTo>
                      <a:pt x="3256" y="2897"/>
                    </a:lnTo>
                    <a:lnTo>
                      <a:pt x="3247" y="2746"/>
                    </a:lnTo>
                    <a:lnTo>
                      <a:pt x="3232" y="2596"/>
                    </a:lnTo>
                    <a:lnTo>
                      <a:pt x="3209" y="2449"/>
                    </a:lnTo>
                    <a:lnTo>
                      <a:pt x="3178" y="2305"/>
                    </a:lnTo>
                    <a:lnTo>
                      <a:pt x="3140" y="2163"/>
                    </a:lnTo>
                    <a:lnTo>
                      <a:pt x="3095" y="2022"/>
                    </a:lnTo>
                    <a:lnTo>
                      <a:pt x="3045" y="1885"/>
                    </a:lnTo>
                    <a:lnTo>
                      <a:pt x="2987" y="1752"/>
                    </a:lnTo>
                    <a:lnTo>
                      <a:pt x="2924" y="1622"/>
                    </a:lnTo>
                    <a:lnTo>
                      <a:pt x="2854" y="1494"/>
                    </a:lnTo>
                    <a:lnTo>
                      <a:pt x="2778" y="1372"/>
                    </a:lnTo>
                    <a:lnTo>
                      <a:pt x="2697" y="1252"/>
                    </a:lnTo>
                    <a:lnTo>
                      <a:pt x="2610" y="1137"/>
                    </a:lnTo>
                    <a:lnTo>
                      <a:pt x="2517" y="1026"/>
                    </a:lnTo>
                    <a:lnTo>
                      <a:pt x="2421" y="920"/>
                    </a:lnTo>
                    <a:lnTo>
                      <a:pt x="2319" y="818"/>
                    </a:lnTo>
                    <a:lnTo>
                      <a:pt x="2212" y="722"/>
                    </a:lnTo>
                    <a:lnTo>
                      <a:pt x="2099" y="630"/>
                    </a:lnTo>
                    <a:lnTo>
                      <a:pt x="1983" y="545"/>
                    </a:lnTo>
                    <a:lnTo>
                      <a:pt x="1863" y="464"/>
                    </a:lnTo>
                    <a:lnTo>
                      <a:pt x="1738" y="389"/>
                    </a:lnTo>
                    <a:lnTo>
                      <a:pt x="1611" y="320"/>
                    </a:lnTo>
                    <a:lnTo>
                      <a:pt x="1479" y="257"/>
                    </a:lnTo>
                    <a:lnTo>
                      <a:pt x="1344" y="200"/>
                    </a:lnTo>
                    <a:lnTo>
                      <a:pt x="1204" y="151"/>
                    </a:lnTo>
                    <a:lnTo>
                      <a:pt x="1064" y="108"/>
                    </a:lnTo>
                    <a:lnTo>
                      <a:pt x="918" y="71"/>
                    </a:lnTo>
                    <a:lnTo>
                      <a:pt x="771" y="43"/>
                    </a:lnTo>
                    <a:lnTo>
                      <a:pt x="621" y="21"/>
                    </a:lnTo>
                    <a:lnTo>
                      <a:pt x="469" y="7"/>
                    </a:lnTo>
                    <a:lnTo>
                      <a:pt x="314" y="0"/>
                    </a:lnTo>
                    <a:lnTo>
                      <a:pt x="158" y="2"/>
                    </a:lnTo>
                    <a:lnTo>
                      <a:pt x="0" y="12"/>
                    </a:lnTo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3085" name="Freeform 13"/>
              <p:cNvSpPr>
                <a:spLocks/>
              </p:cNvSpPr>
              <p:nvPr/>
            </p:nvSpPr>
            <p:spPr bwMode="auto">
              <a:xfrm>
                <a:off x="1884" y="2092"/>
                <a:ext cx="1629" cy="1758"/>
              </a:xfrm>
              <a:custGeom>
                <a:avLst/>
                <a:gdLst/>
                <a:ahLst/>
                <a:cxnLst>
                  <a:cxn ang="0">
                    <a:pos x="3257" y="12"/>
                  </a:cxn>
                  <a:cxn ang="0">
                    <a:pos x="3099" y="2"/>
                  </a:cxn>
                  <a:cxn ang="0">
                    <a:pos x="2943" y="0"/>
                  </a:cxn>
                  <a:cxn ang="0">
                    <a:pos x="2788" y="7"/>
                  </a:cxn>
                  <a:cxn ang="0">
                    <a:pos x="2636" y="21"/>
                  </a:cxn>
                  <a:cxn ang="0">
                    <a:pos x="2486" y="43"/>
                  </a:cxn>
                  <a:cxn ang="0">
                    <a:pos x="2339" y="71"/>
                  </a:cxn>
                  <a:cxn ang="0">
                    <a:pos x="2193" y="108"/>
                  </a:cxn>
                  <a:cxn ang="0">
                    <a:pos x="2053" y="151"/>
                  </a:cxn>
                  <a:cxn ang="0">
                    <a:pos x="1914" y="200"/>
                  </a:cxn>
                  <a:cxn ang="0">
                    <a:pos x="1778" y="257"/>
                  </a:cxn>
                  <a:cxn ang="0">
                    <a:pos x="1647" y="320"/>
                  </a:cxn>
                  <a:cxn ang="0">
                    <a:pos x="1519" y="389"/>
                  </a:cxn>
                  <a:cxn ang="0">
                    <a:pos x="1394" y="464"/>
                  </a:cxn>
                  <a:cxn ang="0">
                    <a:pos x="1274" y="545"/>
                  </a:cxn>
                  <a:cxn ang="0">
                    <a:pos x="1158" y="630"/>
                  </a:cxn>
                  <a:cxn ang="0">
                    <a:pos x="1046" y="722"/>
                  </a:cxn>
                  <a:cxn ang="0">
                    <a:pos x="938" y="818"/>
                  </a:cxn>
                  <a:cxn ang="0">
                    <a:pos x="837" y="920"/>
                  </a:cxn>
                  <a:cxn ang="0">
                    <a:pos x="740" y="1026"/>
                  </a:cxn>
                  <a:cxn ang="0">
                    <a:pos x="647" y="1137"/>
                  </a:cxn>
                  <a:cxn ang="0">
                    <a:pos x="561" y="1252"/>
                  </a:cxn>
                  <a:cxn ang="0">
                    <a:pos x="479" y="1372"/>
                  </a:cxn>
                  <a:cxn ang="0">
                    <a:pos x="403" y="1494"/>
                  </a:cxn>
                  <a:cxn ang="0">
                    <a:pos x="334" y="1622"/>
                  </a:cxn>
                  <a:cxn ang="0">
                    <a:pos x="270" y="1752"/>
                  </a:cxn>
                  <a:cxn ang="0">
                    <a:pos x="212" y="1885"/>
                  </a:cxn>
                  <a:cxn ang="0">
                    <a:pos x="162" y="2022"/>
                  </a:cxn>
                  <a:cxn ang="0">
                    <a:pos x="117" y="2163"/>
                  </a:cxn>
                  <a:cxn ang="0">
                    <a:pos x="80" y="2305"/>
                  </a:cxn>
                  <a:cxn ang="0">
                    <a:pos x="49" y="2449"/>
                  </a:cxn>
                  <a:cxn ang="0">
                    <a:pos x="25" y="2596"/>
                  </a:cxn>
                  <a:cxn ang="0">
                    <a:pos x="10" y="2746"/>
                  </a:cxn>
                  <a:cxn ang="0">
                    <a:pos x="1" y="2897"/>
                  </a:cxn>
                  <a:cxn ang="0">
                    <a:pos x="0" y="3050"/>
                  </a:cxn>
                  <a:cxn ang="0">
                    <a:pos x="7" y="3205"/>
                  </a:cxn>
                  <a:cxn ang="0">
                    <a:pos x="23" y="3360"/>
                  </a:cxn>
                  <a:cxn ang="0">
                    <a:pos x="46" y="3517"/>
                  </a:cxn>
                </a:cxnLst>
                <a:rect l="0" t="0" r="r" b="b"/>
                <a:pathLst>
                  <a:path w="3257" h="3517">
                    <a:moveTo>
                      <a:pt x="3257" y="12"/>
                    </a:moveTo>
                    <a:lnTo>
                      <a:pt x="3099" y="2"/>
                    </a:lnTo>
                    <a:lnTo>
                      <a:pt x="2943" y="0"/>
                    </a:lnTo>
                    <a:lnTo>
                      <a:pt x="2788" y="7"/>
                    </a:lnTo>
                    <a:lnTo>
                      <a:pt x="2636" y="21"/>
                    </a:lnTo>
                    <a:lnTo>
                      <a:pt x="2486" y="43"/>
                    </a:lnTo>
                    <a:lnTo>
                      <a:pt x="2339" y="71"/>
                    </a:lnTo>
                    <a:lnTo>
                      <a:pt x="2193" y="108"/>
                    </a:lnTo>
                    <a:lnTo>
                      <a:pt x="2053" y="151"/>
                    </a:lnTo>
                    <a:lnTo>
                      <a:pt x="1914" y="200"/>
                    </a:lnTo>
                    <a:lnTo>
                      <a:pt x="1778" y="257"/>
                    </a:lnTo>
                    <a:lnTo>
                      <a:pt x="1647" y="320"/>
                    </a:lnTo>
                    <a:lnTo>
                      <a:pt x="1519" y="389"/>
                    </a:lnTo>
                    <a:lnTo>
                      <a:pt x="1394" y="464"/>
                    </a:lnTo>
                    <a:lnTo>
                      <a:pt x="1274" y="545"/>
                    </a:lnTo>
                    <a:lnTo>
                      <a:pt x="1158" y="630"/>
                    </a:lnTo>
                    <a:lnTo>
                      <a:pt x="1046" y="722"/>
                    </a:lnTo>
                    <a:lnTo>
                      <a:pt x="938" y="818"/>
                    </a:lnTo>
                    <a:lnTo>
                      <a:pt x="837" y="920"/>
                    </a:lnTo>
                    <a:lnTo>
                      <a:pt x="740" y="1026"/>
                    </a:lnTo>
                    <a:lnTo>
                      <a:pt x="647" y="1137"/>
                    </a:lnTo>
                    <a:lnTo>
                      <a:pt x="561" y="1252"/>
                    </a:lnTo>
                    <a:lnTo>
                      <a:pt x="479" y="1372"/>
                    </a:lnTo>
                    <a:lnTo>
                      <a:pt x="403" y="1494"/>
                    </a:lnTo>
                    <a:lnTo>
                      <a:pt x="334" y="1622"/>
                    </a:lnTo>
                    <a:lnTo>
                      <a:pt x="270" y="1752"/>
                    </a:lnTo>
                    <a:lnTo>
                      <a:pt x="212" y="1885"/>
                    </a:lnTo>
                    <a:lnTo>
                      <a:pt x="162" y="2022"/>
                    </a:lnTo>
                    <a:lnTo>
                      <a:pt x="117" y="2163"/>
                    </a:lnTo>
                    <a:lnTo>
                      <a:pt x="80" y="2305"/>
                    </a:lnTo>
                    <a:lnTo>
                      <a:pt x="49" y="2449"/>
                    </a:lnTo>
                    <a:lnTo>
                      <a:pt x="25" y="2596"/>
                    </a:lnTo>
                    <a:lnTo>
                      <a:pt x="10" y="2746"/>
                    </a:lnTo>
                    <a:lnTo>
                      <a:pt x="1" y="2897"/>
                    </a:lnTo>
                    <a:lnTo>
                      <a:pt x="0" y="3050"/>
                    </a:lnTo>
                    <a:lnTo>
                      <a:pt x="7" y="3205"/>
                    </a:lnTo>
                    <a:lnTo>
                      <a:pt x="23" y="3360"/>
                    </a:lnTo>
                    <a:lnTo>
                      <a:pt x="46" y="3517"/>
                    </a:lnTo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3086" name="Freeform 14"/>
              <p:cNvSpPr>
                <a:spLocks/>
              </p:cNvSpPr>
              <p:nvPr/>
            </p:nvSpPr>
            <p:spPr bwMode="auto">
              <a:xfrm>
                <a:off x="1884" y="1947"/>
                <a:ext cx="1629" cy="1758"/>
              </a:xfrm>
              <a:custGeom>
                <a:avLst/>
                <a:gdLst/>
                <a:ahLst/>
                <a:cxnLst>
                  <a:cxn ang="0">
                    <a:pos x="46" y="0"/>
                  </a:cxn>
                  <a:cxn ang="0">
                    <a:pos x="23" y="156"/>
                  </a:cxn>
                  <a:cxn ang="0">
                    <a:pos x="7" y="312"/>
                  </a:cxn>
                  <a:cxn ang="0">
                    <a:pos x="0" y="467"/>
                  </a:cxn>
                  <a:cxn ang="0">
                    <a:pos x="1" y="619"/>
                  </a:cxn>
                  <a:cxn ang="0">
                    <a:pos x="10" y="771"/>
                  </a:cxn>
                  <a:cxn ang="0">
                    <a:pos x="25" y="919"/>
                  </a:cxn>
                  <a:cxn ang="0">
                    <a:pos x="49" y="1066"/>
                  </a:cxn>
                  <a:cxn ang="0">
                    <a:pos x="80" y="1212"/>
                  </a:cxn>
                  <a:cxn ang="0">
                    <a:pos x="117" y="1354"/>
                  </a:cxn>
                  <a:cxn ang="0">
                    <a:pos x="162" y="1493"/>
                  </a:cxn>
                  <a:cxn ang="0">
                    <a:pos x="212" y="1630"/>
                  </a:cxn>
                  <a:cxn ang="0">
                    <a:pos x="270" y="1764"/>
                  </a:cxn>
                  <a:cxn ang="0">
                    <a:pos x="334" y="1895"/>
                  </a:cxn>
                  <a:cxn ang="0">
                    <a:pos x="403" y="2021"/>
                  </a:cxn>
                  <a:cxn ang="0">
                    <a:pos x="479" y="2145"/>
                  </a:cxn>
                  <a:cxn ang="0">
                    <a:pos x="561" y="2264"/>
                  </a:cxn>
                  <a:cxn ang="0">
                    <a:pos x="647" y="2378"/>
                  </a:cxn>
                  <a:cxn ang="0">
                    <a:pos x="740" y="2489"/>
                  </a:cxn>
                  <a:cxn ang="0">
                    <a:pos x="837" y="2596"/>
                  </a:cxn>
                  <a:cxn ang="0">
                    <a:pos x="938" y="2697"/>
                  </a:cxn>
                  <a:cxn ang="0">
                    <a:pos x="1046" y="2794"/>
                  </a:cxn>
                  <a:cxn ang="0">
                    <a:pos x="1158" y="2885"/>
                  </a:cxn>
                  <a:cxn ang="0">
                    <a:pos x="1274" y="2972"/>
                  </a:cxn>
                  <a:cxn ang="0">
                    <a:pos x="1394" y="3052"/>
                  </a:cxn>
                  <a:cxn ang="0">
                    <a:pos x="1519" y="3127"/>
                  </a:cxn>
                  <a:cxn ang="0">
                    <a:pos x="1647" y="3196"/>
                  </a:cxn>
                  <a:cxn ang="0">
                    <a:pos x="1778" y="3258"/>
                  </a:cxn>
                  <a:cxn ang="0">
                    <a:pos x="1914" y="3315"/>
                  </a:cxn>
                  <a:cxn ang="0">
                    <a:pos x="2053" y="3365"/>
                  </a:cxn>
                  <a:cxn ang="0">
                    <a:pos x="2193" y="3408"/>
                  </a:cxn>
                  <a:cxn ang="0">
                    <a:pos x="2339" y="3444"/>
                  </a:cxn>
                  <a:cxn ang="0">
                    <a:pos x="2486" y="3472"/>
                  </a:cxn>
                  <a:cxn ang="0">
                    <a:pos x="2636" y="3494"/>
                  </a:cxn>
                  <a:cxn ang="0">
                    <a:pos x="2788" y="3508"/>
                  </a:cxn>
                  <a:cxn ang="0">
                    <a:pos x="2943" y="3515"/>
                  </a:cxn>
                  <a:cxn ang="0">
                    <a:pos x="3099" y="3514"/>
                  </a:cxn>
                  <a:cxn ang="0">
                    <a:pos x="3257" y="3503"/>
                  </a:cxn>
                </a:cxnLst>
                <a:rect l="0" t="0" r="r" b="b"/>
                <a:pathLst>
                  <a:path w="3257" h="3515">
                    <a:moveTo>
                      <a:pt x="46" y="0"/>
                    </a:moveTo>
                    <a:lnTo>
                      <a:pt x="23" y="156"/>
                    </a:lnTo>
                    <a:lnTo>
                      <a:pt x="7" y="312"/>
                    </a:lnTo>
                    <a:lnTo>
                      <a:pt x="0" y="467"/>
                    </a:lnTo>
                    <a:lnTo>
                      <a:pt x="1" y="619"/>
                    </a:lnTo>
                    <a:lnTo>
                      <a:pt x="10" y="771"/>
                    </a:lnTo>
                    <a:lnTo>
                      <a:pt x="25" y="919"/>
                    </a:lnTo>
                    <a:lnTo>
                      <a:pt x="49" y="1066"/>
                    </a:lnTo>
                    <a:lnTo>
                      <a:pt x="80" y="1212"/>
                    </a:lnTo>
                    <a:lnTo>
                      <a:pt x="117" y="1354"/>
                    </a:lnTo>
                    <a:lnTo>
                      <a:pt x="162" y="1493"/>
                    </a:lnTo>
                    <a:lnTo>
                      <a:pt x="212" y="1630"/>
                    </a:lnTo>
                    <a:lnTo>
                      <a:pt x="270" y="1764"/>
                    </a:lnTo>
                    <a:lnTo>
                      <a:pt x="334" y="1895"/>
                    </a:lnTo>
                    <a:lnTo>
                      <a:pt x="403" y="2021"/>
                    </a:lnTo>
                    <a:lnTo>
                      <a:pt x="479" y="2145"/>
                    </a:lnTo>
                    <a:lnTo>
                      <a:pt x="561" y="2264"/>
                    </a:lnTo>
                    <a:lnTo>
                      <a:pt x="647" y="2378"/>
                    </a:lnTo>
                    <a:lnTo>
                      <a:pt x="740" y="2489"/>
                    </a:lnTo>
                    <a:lnTo>
                      <a:pt x="837" y="2596"/>
                    </a:lnTo>
                    <a:lnTo>
                      <a:pt x="938" y="2697"/>
                    </a:lnTo>
                    <a:lnTo>
                      <a:pt x="1046" y="2794"/>
                    </a:lnTo>
                    <a:lnTo>
                      <a:pt x="1158" y="2885"/>
                    </a:lnTo>
                    <a:lnTo>
                      <a:pt x="1274" y="2972"/>
                    </a:lnTo>
                    <a:lnTo>
                      <a:pt x="1394" y="3052"/>
                    </a:lnTo>
                    <a:lnTo>
                      <a:pt x="1519" y="3127"/>
                    </a:lnTo>
                    <a:lnTo>
                      <a:pt x="1647" y="3196"/>
                    </a:lnTo>
                    <a:lnTo>
                      <a:pt x="1778" y="3258"/>
                    </a:lnTo>
                    <a:lnTo>
                      <a:pt x="1914" y="3315"/>
                    </a:lnTo>
                    <a:lnTo>
                      <a:pt x="2053" y="3365"/>
                    </a:lnTo>
                    <a:lnTo>
                      <a:pt x="2193" y="3408"/>
                    </a:lnTo>
                    <a:lnTo>
                      <a:pt x="2339" y="3444"/>
                    </a:lnTo>
                    <a:lnTo>
                      <a:pt x="2486" y="3472"/>
                    </a:lnTo>
                    <a:lnTo>
                      <a:pt x="2636" y="3494"/>
                    </a:lnTo>
                    <a:lnTo>
                      <a:pt x="2788" y="3508"/>
                    </a:lnTo>
                    <a:lnTo>
                      <a:pt x="2943" y="3515"/>
                    </a:lnTo>
                    <a:lnTo>
                      <a:pt x="3099" y="3514"/>
                    </a:lnTo>
                    <a:lnTo>
                      <a:pt x="3257" y="3503"/>
                    </a:lnTo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3087" name="Freeform 15"/>
              <p:cNvSpPr>
                <a:spLocks/>
              </p:cNvSpPr>
              <p:nvPr/>
            </p:nvSpPr>
            <p:spPr bwMode="auto">
              <a:xfrm>
                <a:off x="1408" y="1947"/>
                <a:ext cx="1629" cy="1758"/>
              </a:xfrm>
              <a:custGeom>
                <a:avLst/>
                <a:gdLst/>
                <a:ahLst/>
                <a:cxnLst>
                  <a:cxn ang="0">
                    <a:pos x="0" y="3503"/>
                  </a:cxn>
                  <a:cxn ang="0">
                    <a:pos x="158" y="3514"/>
                  </a:cxn>
                  <a:cxn ang="0">
                    <a:pos x="314" y="3515"/>
                  </a:cxn>
                  <a:cxn ang="0">
                    <a:pos x="469" y="3508"/>
                  </a:cxn>
                  <a:cxn ang="0">
                    <a:pos x="621" y="3494"/>
                  </a:cxn>
                  <a:cxn ang="0">
                    <a:pos x="771" y="3472"/>
                  </a:cxn>
                  <a:cxn ang="0">
                    <a:pos x="918" y="3444"/>
                  </a:cxn>
                  <a:cxn ang="0">
                    <a:pos x="1064" y="3408"/>
                  </a:cxn>
                  <a:cxn ang="0">
                    <a:pos x="1204" y="3365"/>
                  </a:cxn>
                  <a:cxn ang="0">
                    <a:pos x="1344" y="3315"/>
                  </a:cxn>
                  <a:cxn ang="0">
                    <a:pos x="1479" y="3258"/>
                  </a:cxn>
                  <a:cxn ang="0">
                    <a:pos x="1611" y="3196"/>
                  </a:cxn>
                  <a:cxn ang="0">
                    <a:pos x="1738" y="3127"/>
                  </a:cxn>
                  <a:cxn ang="0">
                    <a:pos x="1863" y="3052"/>
                  </a:cxn>
                  <a:cxn ang="0">
                    <a:pos x="1983" y="2972"/>
                  </a:cxn>
                  <a:cxn ang="0">
                    <a:pos x="2099" y="2885"/>
                  </a:cxn>
                  <a:cxn ang="0">
                    <a:pos x="2212" y="2794"/>
                  </a:cxn>
                  <a:cxn ang="0">
                    <a:pos x="2319" y="2697"/>
                  </a:cxn>
                  <a:cxn ang="0">
                    <a:pos x="2421" y="2596"/>
                  </a:cxn>
                  <a:cxn ang="0">
                    <a:pos x="2517" y="2489"/>
                  </a:cxn>
                  <a:cxn ang="0">
                    <a:pos x="2610" y="2378"/>
                  </a:cxn>
                  <a:cxn ang="0">
                    <a:pos x="2697" y="2264"/>
                  </a:cxn>
                  <a:cxn ang="0">
                    <a:pos x="2778" y="2145"/>
                  </a:cxn>
                  <a:cxn ang="0">
                    <a:pos x="2854" y="2021"/>
                  </a:cxn>
                  <a:cxn ang="0">
                    <a:pos x="2924" y="1895"/>
                  </a:cxn>
                  <a:cxn ang="0">
                    <a:pos x="2987" y="1764"/>
                  </a:cxn>
                  <a:cxn ang="0">
                    <a:pos x="3045" y="1630"/>
                  </a:cxn>
                  <a:cxn ang="0">
                    <a:pos x="3095" y="1493"/>
                  </a:cxn>
                  <a:cxn ang="0">
                    <a:pos x="3140" y="1354"/>
                  </a:cxn>
                  <a:cxn ang="0">
                    <a:pos x="3178" y="1212"/>
                  </a:cxn>
                  <a:cxn ang="0">
                    <a:pos x="3209" y="1066"/>
                  </a:cxn>
                  <a:cxn ang="0">
                    <a:pos x="3232" y="919"/>
                  </a:cxn>
                  <a:cxn ang="0">
                    <a:pos x="3247" y="771"/>
                  </a:cxn>
                  <a:cxn ang="0">
                    <a:pos x="3256" y="619"/>
                  </a:cxn>
                  <a:cxn ang="0">
                    <a:pos x="3258" y="467"/>
                  </a:cxn>
                  <a:cxn ang="0">
                    <a:pos x="3250" y="312"/>
                  </a:cxn>
                  <a:cxn ang="0">
                    <a:pos x="3234" y="156"/>
                  </a:cxn>
                  <a:cxn ang="0">
                    <a:pos x="3211" y="0"/>
                  </a:cxn>
                </a:cxnLst>
                <a:rect l="0" t="0" r="r" b="b"/>
                <a:pathLst>
                  <a:path w="3258" h="3515">
                    <a:moveTo>
                      <a:pt x="0" y="3503"/>
                    </a:moveTo>
                    <a:lnTo>
                      <a:pt x="158" y="3514"/>
                    </a:lnTo>
                    <a:lnTo>
                      <a:pt x="314" y="3515"/>
                    </a:lnTo>
                    <a:lnTo>
                      <a:pt x="469" y="3508"/>
                    </a:lnTo>
                    <a:lnTo>
                      <a:pt x="621" y="3494"/>
                    </a:lnTo>
                    <a:lnTo>
                      <a:pt x="771" y="3472"/>
                    </a:lnTo>
                    <a:lnTo>
                      <a:pt x="918" y="3444"/>
                    </a:lnTo>
                    <a:lnTo>
                      <a:pt x="1064" y="3408"/>
                    </a:lnTo>
                    <a:lnTo>
                      <a:pt x="1204" y="3365"/>
                    </a:lnTo>
                    <a:lnTo>
                      <a:pt x="1344" y="3315"/>
                    </a:lnTo>
                    <a:lnTo>
                      <a:pt x="1479" y="3258"/>
                    </a:lnTo>
                    <a:lnTo>
                      <a:pt x="1611" y="3196"/>
                    </a:lnTo>
                    <a:lnTo>
                      <a:pt x="1738" y="3127"/>
                    </a:lnTo>
                    <a:lnTo>
                      <a:pt x="1863" y="3052"/>
                    </a:lnTo>
                    <a:lnTo>
                      <a:pt x="1983" y="2972"/>
                    </a:lnTo>
                    <a:lnTo>
                      <a:pt x="2099" y="2885"/>
                    </a:lnTo>
                    <a:lnTo>
                      <a:pt x="2212" y="2794"/>
                    </a:lnTo>
                    <a:lnTo>
                      <a:pt x="2319" y="2697"/>
                    </a:lnTo>
                    <a:lnTo>
                      <a:pt x="2421" y="2596"/>
                    </a:lnTo>
                    <a:lnTo>
                      <a:pt x="2517" y="2489"/>
                    </a:lnTo>
                    <a:lnTo>
                      <a:pt x="2610" y="2378"/>
                    </a:lnTo>
                    <a:lnTo>
                      <a:pt x="2697" y="2264"/>
                    </a:lnTo>
                    <a:lnTo>
                      <a:pt x="2778" y="2145"/>
                    </a:lnTo>
                    <a:lnTo>
                      <a:pt x="2854" y="2021"/>
                    </a:lnTo>
                    <a:lnTo>
                      <a:pt x="2924" y="1895"/>
                    </a:lnTo>
                    <a:lnTo>
                      <a:pt x="2987" y="1764"/>
                    </a:lnTo>
                    <a:lnTo>
                      <a:pt x="3045" y="1630"/>
                    </a:lnTo>
                    <a:lnTo>
                      <a:pt x="3095" y="1493"/>
                    </a:lnTo>
                    <a:lnTo>
                      <a:pt x="3140" y="1354"/>
                    </a:lnTo>
                    <a:lnTo>
                      <a:pt x="3178" y="1212"/>
                    </a:lnTo>
                    <a:lnTo>
                      <a:pt x="3209" y="1066"/>
                    </a:lnTo>
                    <a:lnTo>
                      <a:pt x="3232" y="919"/>
                    </a:lnTo>
                    <a:lnTo>
                      <a:pt x="3247" y="771"/>
                    </a:lnTo>
                    <a:lnTo>
                      <a:pt x="3256" y="619"/>
                    </a:lnTo>
                    <a:lnTo>
                      <a:pt x="3258" y="467"/>
                    </a:lnTo>
                    <a:lnTo>
                      <a:pt x="3250" y="312"/>
                    </a:lnTo>
                    <a:lnTo>
                      <a:pt x="3234" y="156"/>
                    </a:lnTo>
                    <a:lnTo>
                      <a:pt x="3211" y="0"/>
                    </a:lnTo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</p:grpSp>
        <p:cxnSp>
          <p:nvCxnSpPr>
            <p:cNvPr id="40" name="直線コネクタ 39"/>
            <p:cNvCxnSpPr/>
            <p:nvPr/>
          </p:nvCxnSpPr>
          <p:spPr>
            <a:xfrm>
              <a:off x="2000232" y="4600576"/>
              <a:ext cx="3786214" cy="1588"/>
            </a:xfrm>
            <a:prstGeom prst="line">
              <a:avLst/>
            </a:prstGeom>
            <a:ln w="19050">
              <a:prstDash val="dash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37" name="直線コネクタ 36"/>
            <p:cNvCxnSpPr/>
            <p:nvPr/>
          </p:nvCxnSpPr>
          <p:spPr>
            <a:xfrm rot="5400000">
              <a:off x="2227649" y="4607727"/>
              <a:ext cx="3356792" cy="794"/>
            </a:xfrm>
            <a:prstGeom prst="line">
              <a:avLst/>
            </a:prstGeom>
            <a:ln w="19050">
              <a:prstDash val="dash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28" name="テキスト ボックス 27"/>
            <p:cNvSpPr txBox="1"/>
            <p:nvPr/>
          </p:nvSpPr>
          <p:spPr>
            <a:xfrm>
              <a:off x="3753599" y="3357562"/>
              <a:ext cx="304892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kumimoji="1" lang="en-US" altLang="ja-JP" dirty="0" smtClean="0"/>
                <a:t>P</a:t>
              </a:r>
              <a:endParaRPr kumimoji="1" lang="ja-JP" altLang="en-US" dirty="0"/>
            </a:p>
          </p:txBody>
        </p:sp>
        <p:sp>
          <p:nvSpPr>
            <p:cNvPr id="29" name="テキスト ボックス 28"/>
            <p:cNvSpPr txBox="1"/>
            <p:nvPr/>
          </p:nvSpPr>
          <p:spPr>
            <a:xfrm>
              <a:off x="4643438" y="4416704"/>
              <a:ext cx="386644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kumimoji="1" lang="en-US" altLang="ja-JP" dirty="0" smtClean="0"/>
                <a:t>Q</a:t>
              </a:r>
              <a:endParaRPr kumimoji="1" lang="ja-JP" altLang="en-US" dirty="0"/>
            </a:p>
          </p:txBody>
        </p:sp>
        <p:sp>
          <p:nvSpPr>
            <p:cNvPr id="30" name="テキスト ボックス 29"/>
            <p:cNvSpPr txBox="1"/>
            <p:nvPr/>
          </p:nvSpPr>
          <p:spPr>
            <a:xfrm>
              <a:off x="3721539" y="4714884"/>
              <a:ext cx="369012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ja-JP" dirty="0" smtClean="0"/>
                <a:t>O</a:t>
              </a:r>
              <a:endParaRPr kumimoji="1" lang="ja-JP" altLang="en-US" dirty="0"/>
            </a:p>
          </p:txBody>
        </p:sp>
        <p:sp>
          <p:nvSpPr>
            <p:cNvPr id="31" name="円/楕円 30"/>
            <p:cNvSpPr/>
            <p:nvPr/>
          </p:nvSpPr>
          <p:spPr>
            <a:xfrm>
              <a:off x="3870326" y="4565651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テキスト ボックス 31"/>
            <p:cNvSpPr txBox="1"/>
            <p:nvPr/>
          </p:nvSpPr>
          <p:spPr>
            <a:xfrm>
              <a:off x="2000232" y="5643578"/>
              <a:ext cx="352982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ja-JP" dirty="0" smtClean="0"/>
                <a:t>A</a:t>
              </a:r>
              <a:endParaRPr kumimoji="1" lang="ja-JP" altLang="en-US" dirty="0"/>
            </a:p>
          </p:txBody>
        </p:sp>
        <p:sp>
          <p:nvSpPr>
            <p:cNvPr id="33" name="円/楕円 32"/>
            <p:cNvSpPr/>
            <p:nvPr/>
          </p:nvSpPr>
          <p:spPr>
            <a:xfrm>
              <a:off x="3870326" y="3790800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4" name="円/楕円 33"/>
            <p:cNvSpPr/>
            <p:nvPr/>
          </p:nvSpPr>
          <p:spPr>
            <a:xfrm>
              <a:off x="4514400" y="4565651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5" name="円/楕円 34"/>
            <p:cNvSpPr/>
            <p:nvPr/>
          </p:nvSpPr>
          <p:spPr>
            <a:xfrm>
              <a:off x="2412000" y="5662800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4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61665"/>
          </a:xfrm>
        </p:spPr>
        <p:txBody>
          <a:bodyPr>
            <a:spAutoFit/>
          </a:bodyPr>
          <a:lstStyle/>
          <a:p>
            <a:pPr>
              <a:buNone/>
            </a:pPr>
            <a:r>
              <a:rPr kumimoji="1" lang="ja-JP" altLang="en-US" sz="2400" dirty="0" smtClean="0"/>
              <a:t>（扇形 </a:t>
            </a:r>
            <a:r>
              <a:rPr kumimoji="1" lang="en-US" altLang="ja-JP" sz="2400" dirty="0" smtClean="0"/>
              <a:t>PAQ</a:t>
            </a:r>
            <a:r>
              <a:rPr kumimoji="1" lang="ja-JP" altLang="en-US" sz="2400" dirty="0" smtClean="0"/>
              <a:t>） </a:t>
            </a:r>
            <a:r>
              <a:rPr kumimoji="1" lang="en-US" altLang="ja-JP" sz="2400" dirty="0" smtClean="0"/>
              <a:t>− </a:t>
            </a:r>
            <a:r>
              <a:rPr kumimoji="1" lang="ja-JP" altLang="en-US" sz="2400" dirty="0" smtClean="0"/>
              <a:t>△</a:t>
            </a:r>
            <a:r>
              <a:rPr kumimoji="1" lang="en-US" altLang="ja-JP" sz="2400" dirty="0" smtClean="0"/>
              <a:t>PAQ + </a:t>
            </a:r>
            <a:r>
              <a:rPr kumimoji="1" lang="ja-JP" altLang="en-US" sz="2400" dirty="0" smtClean="0"/>
              <a:t>△</a:t>
            </a:r>
            <a:r>
              <a:rPr kumimoji="1" lang="en-US" altLang="ja-JP" sz="2400" dirty="0" smtClean="0"/>
              <a:t>POQ</a:t>
            </a:r>
            <a:endParaRPr kumimoji="1" lang="ja-JP" altLang="en-US" sz="2400" dirty="0"/>
          </a:p>
        </p:txBody>
      </p:sp>
      <p:sp>
        <p:nvSpPr>
          <p:cNvPr id="65" name="正方形/長方形 64"/>
          <p:cNvSpPr/>
          <p:nvPr/>
        </p:nvSpPr>
        <p:spPr>
          <a:xfrm>
            <a:off x="1357290" y="2090314"/>
            <a:ext cx="37769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ja-JP" altLang="en-US" sz="1600" dirty="0" smtClean="0">
                <a:solidFill>
                  <a:schemeClr val="accent1"/>
                </a:solidFill>
              </a:rPr>
              <a:t>半径 </a:t>
            </a:r>
            <a:r>
              <a:rPr lang="en-US" altLang="ja-JP" sz="1600" dirty="0" smtClean="0">
                <a:solidFill>
                  <a:schemeClr val="accent1"/>
                </a:solidFill>
              </a:rPr>
              <a:t>R </a:t>
            </a:r>
            <a:r>
              <a:rPr lang="ja-JP" altLang="en-US" sz="1600" dirty="0" smtClean="0">
                <a:solidFill>
                  <a:schemeClr val="accent1"/>
                </a:solidFill>
              </a:rPr>
              <a:t>で中心角が∠</a:t>
            </a:r>
            <a:r>
              <a:rPr lang="en-US" altLang="ja-JP" sz="1600" dirty="0" smtClean="0">
                <a:solidFill>
                  <a:schemeClr val="accent1"/>
                </a:solidFill>
              </a:rPr>
              <a:t>PAQ </a:t>
            </a:r>
            <a:r>
              <a:rPr lang="ja-JP" altLang="en-US" sz="1600" dirty="0" smtClean="0">
                <a:solidFill>
                  <a:schemeClr val="accent1"/>
                </a:solidFill>
              </a:rPr>
              <a:t>の扇形の面積</a:t>
            </a:r>
            <a:endParaRPr lang="ja-JP" altLang="en-US" sz="1600" dirty="0">
              <a:solidFill>
                <a:schemeClr val="accent1"/>
              </a:solidFill>
            </a:endParaRPr>
          </a:p>
        </p:txBody>
      </p:sp>
      <p:cxnSp>
        <p:nvCxnSpPr>
          <p:cNvPr id="67" name="直線コネクタ 66"/>
          <p:cNvCxnSpPr/>
          <p:nvPr/>
        </p:nvCxnSpPr>
        <p:spPr>
          <a:xfrm>
            <a:off x="1643042" y="1857364"/>
            <a:ext cx="1571636" cy="1588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テキスト ボックス 67"/>
          <p:cNvSpPr txBox="1"/>
          <p:nvPr/>
        </p:nvSpPr>
        <p:spPr>
          <a:xfrm rot="5400000">
            <a:off x="2341496" y="1893056"/>
            <a:ext cx="174728" cy="24622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r>
              <a:rPr kumimoji="1" lang="ja-JP" altLang="en-US" sz="1600" dirty="0" smtClean="0">
                <a:solidFill>
                  <a:schemeClr val="accent1"/>
                </a:solidFill>
              </a:rPr>
              <a:t>＝</a:t>
            </a:r>
            <a:endParaRPr kumimoji="1" lang="ja-JP" altLang="en-US" sz="16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/>
          <a:lstStyle/>
          <a:p>
            <a:r>
              <a:rPr kumimoji="1" lang="en-US" altLang="ja-JP" dirty="0" smtClean="0"/>
              <a:t>Case #2</a:t>
            </a:r>
            <a:endParaRPr kumimoji="1" lang="ja-JP" altLang="en-US" dirty="0"/>
          </a:p>
        </p:txBody>
      </p:sp>
      <p:sp>
        <p:nvSpPr>
          <p:cNvPr id="67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61665"/>
          </a:xfrm>
        </p:spPr>
        <p:txBody>
          <a:bodyPr>
            <a:spAutoFit/>
          </a:bodyPr>
          <a:lstStyle/>
          <a:p>
            <a:pPr>
              <a:buNone/>
            </a:pPr>
            <a:r>
              <a:rPr kumimoji="1" lang="ja-JP" altLang="en-US" sz="2400" dirty="0" smtClean="0"/>
              <a:t>（扇形 </a:t>
            </a:r>
            <a:r>
              <a:rPr kumimoji="1" lang="en-US" altLang="ja-JP" sz="2400" dirty="0" smtClean="0"/>
              <a:t>PAQ</a:t>
            </a:r>
            <a:r>
              <a:rPr kumimoji="1" lang="ja-JP" altLang="en-US" sz="2400" dirty="0" smtClean="0"/>
              <a:t>） </a:t>
            </a:r>
            <a:r>
              <a:rPr kumimoji="1" lang="en-US" altLang="ja-JP" sz="2400" dirty="0" smtClean="0"/>
              <a:t>− </a:t>
            </a:r>
            <a:r>
              <a:rPr kumimoji="1" lang="ja-JP" altLang="en-US" sz="2400" dirty="0" smtClean="0"/>
              <a:t>△</a:t>
            </a:r>
            <a:r>
              <a:rPr kumimoji="1" lang="en-US" altLang="ja-JP" sz="2400" dirty="0" smtClean="0"/>
              <a:t>PAQ + </a:t>
            </a:r>
            <a:r>
              <a:rPr kumimoji="1" lang="ja-JP" altLang="en-US" sz="2400" dirty="0" smtClean="0"/>
              <a:t>△</a:t>
            </a:r>
            <a:r>
              <a:rPr kumimoji="1" lang="en-US" altLang="ja-JP" sz="2400" dirty="0" smtClean="0"/>
              <a:t>POQ + </a:t>
            </a:r>
            <a:r>
              <a:rPr lang="ja-JP" altLang="en-US" sz="2400" dirty="0" smtClean="0"/>
              <a:t>△</a:t>
            </a:r>
            <a:r>
              <a:rPr lang="en-US" altLang="ja-JP" sz="2400" dirty="0" smtClean="0"/>
              <a:t>UOP</a:t>
            </a:r>
            <a:endParaRPr kumimoji="1" lang="ja-JP" altLang="en-US" sz="2400" dirty="0"/>
          </a:p>
        </p:txBody>
      </p:sp>
      <p:grpSp>
        <p:nvGrpSpPr>
          <p:cNvPr id="72" name="グループ化 71"/>
          <p:cNvGrpSpPr/>
          <p:nvPr/>
        </p:nvGrpSpPr>
        <p:grpSpPr>
          <a:xfrm>
            <a:off x="3290400" y="2643976"/>
            <a:ext cx="3791639" cy="3356792"/>
            <a:chOff x="3290400" y="2643976"/>
            <a:chExt cx="3791639" cy="3356792"/>
          </a:xfrm>
        </p:grpSpPr>
        <p:grpSp>
          <p:nvGrpSpPr>
            <p:cNvPr id="4114" name="Group 18"/>
            <p:cNvGrpSpPr>
              <a:grpSpLocks noChangeAspect="1"/>
            </p:cNvGrpSpPr>
            <p:nvPr/>
          </p:nvGrpSpPr>
          <p:grpSpPr bwMode="auto">
            <a:xfrm>
              <a:off x="3736800" y="2933310"/>
              <a:ext cx="2928938" cy="2778125"/>
              <a:chOff x="1456" y="1906"/>
              <a:chExt cx="1845" cy="1750"/>
            </a:xfrm>
          </p:grpSpPr>
          <p:sp>
            <p:nvSpPr>
              <p:cNvPr id="4116" name="Freeform 20"/>
              <p:cNvSpPr>
                <a:spLocks/>
              </p:cNvSpPr>
              <p:nvPr/>
            </p:nvSpPr>
            <p:spPr bwMode="auto">
              <a:xfrm>
                <a:off x="1715" y="2090"/>
                <a:ext cx="1325" cy="1383"/>
              </a:xfrm>
              <a:custGeom>
                <a:avLst/>
                <a:gdLst/>
                <a:ahLst/>
                <a:cxnLst>
                  <a:cxn ang="0">
                    <a:pos x="2650" y="1382"/>
                  </a:cxn>
                  <a:cxn ang="0">
                    <a:pos x="2594" y="1258"/>
                  </a:cxn>
                  <a:cxn ang="0">
                    <a:pos x="2531" y="1137"/>
                  </a:cxn>
                  <a:cxn ang="0">
                    <a:pos x="2464" y="1018"/>
                  </a:cxn>
                  <a:cxn ang="0">
                    <a:pos x="2393" y="901"/>
                  </a:cxn>
                  <a:cxn ang="0">
                    <a:pos x="2318" y="787"/>
                  </a:cxn>
                  <a:cxn ang="0">
                    <a:pos x="2237" y="677"/>
                  </a:cxn>
                  <a:cxn ang="0">
                    <a:pos x="2152" y="569"/>
                  </a:cxn>
                  <a:cxn ang="0">
                    <a:pos x="2064" y="465"/>
                  </a:cxn>
                  <a:cxn ang="0">
                    <a:pos x="1971" y="365"/>
                  </a:cxn>
                  <a:cxn ang="0">
                    <a:pos x="1873" y="267"/>
                  </a:cxn>
                  <a:cxn ang="0">
                    <a:pos x="1771" y="174"/>
                  </a:cxn>
                  <a:cxn ang="0">
                    <a:pos x="1665" y="85"/>
                  </a:cxn>
                  <a:cxn ang="0">
                    <a:pos x="1556" y="0"/>
                  </a:cxn>
                  <a:cxn ang="0">
                    <a:pos x="1094" y="0"/>
                  </a:cxn>
                  <a:cxn ang="0">
                    <a:pos x="986" y="85"/>
                  </a:cxn>
                  <a:cxn ang="0">
                    <a:pos x="880" y="174"/>
                  </a:cxn>
                  <a:cxn ang="0">
                    <a:pos x="779" y="267"/>
                  </a:cxn>
                  <a:cxn ang="0">
                    <a:pos x="681" y="365"/>
                  </a:cxn>
                  <a:cxn ang="0">
                    <a:pos x="588" y="465"/>
                  </a:cxn>
                  <a:cxn ang="0">
                    <a:pos x="499" y="569"/>
                  </a:cxn>
                  <a:cxn ang="0">
                    <a:pos x="414" y="677"/>
                  </a:cxn>
                  <a:cxn ang="0">
                    <a:pos x="334" y="787"/>
                  </a:cxn>
                  <a:cxn ang="0">
                    <a:pos x="258" y="901"/>
                  </a:cxn>
                  <a:cxn ang="0">
                    <a:pos x="187" y="1018"/>
                  </a:cxn>
                  <a:cxn ang="0">
                    <a:pos x="120" y="1137"/>
                  </a:cxn>
                  <a:cxn ang="0">
                    <a:pos x="57" y="1258"/>
                  </a:cxn>
                  <a:cxn ang="0">
                    <a:pos x="0" y="1382"/>
                  </a:cxn>
                  <a:cxn ang="0">
                    <a:pos x="57" y="1506"/>
                  </a:cxn>
                  <a:cxn ang="0">
                    <a:pos x="120" y="1627"/>
                  </a:cxn>
                  <a:cxn ang="0">
                    <a:pos x="187" y="1746"/>
                  </a:cxn>
                  <a:cxn ang="0">
                    <a:pos x="258" y="1863"/>
                  </a:cxn>
                  <a:cxn ang="0">
                    <a:pos x="334" y="1977"/>
                  </a:cxn>
                  <a:cxn ang="0">
                    <a:pos x="414" y="2087"/>
                  </a:cxn>
                  <a:cxn ang="0">
                    <a:pos x="499" y="2194"/>
                  </a:cxn>
                  <a:cxn ang="0">
                    <a:pos x="588" y="2299"/>
                  </a:cxn>
                  <a:cxn ang="0">
                    <a:pos x="681" y="2400"/>
                  </a:cxn>
                  <a:cxn ang="0">
                    <a:pos x="779" y="2496"/>
                  </a:cxn>
                  <a:cxn ang="0">
                    <a:pos x="880" y="2590"/>
                  </a:cxn>
                  <a:cxn ang="0">
                    <a:pos x="986" y="2680"/>
                  </a:cxn>
                  <a:cxn ang="0">
                    <a:pos x="1094" y="2765"/>
                  </a:cxn>
                  <a:cxn ang="0">
                    <a:pos x="1556" y="2765"/>
                  </a:cxn>
                  <a:cxn ang="0">
                    <a:pos x="1665" y="2680"/>
                  </a:cxn>
                  <a:cxn ang="0">
                    <a:pos x="1771" y="2590"/>
                  </a:cxn>
                  <a:cxn ang="0">
                    <a:pos x="1873" y="2496"/>
                  </a:cxn>
                  <a:cxn ang="0">
                    <a:pos x="1971" y="2400"/>
                  </a:cxn>
                  <a:cxn ang="0">
                    <a:pos x="2064" y="2299"/>
                  </a:cxn>
                  <a:cxn ang="0">
                    <a:pos x="2152" y="2194"/>
                  </a:cxn>
                  <a:cxn ang="0">
                    <a:pos x="2237" y="2087"/>
                  </a:cxn>
                  <a:cxn ang="0">
                    <a:pos x="2318" y="1977"/>
                  </a:cxn>
                  <a:cxn ang="0">
                    <a:pos x="2393" y="1863"/>
                  </a:cxn>
                  <a:cxn ang="0">
                    <a:pos x="2464" y="1746"/>
                  </a:cxn>
                  <a:cxn ang="0">
                    <a:pos x="2531" y="1627"/>
                  </a:cxn>
                  <a:cxn ang="0">
                    <a:pos x="2594" y="1506"/>
                  </a:cxn>
                  <a:cxn ang="0">
                    <a:pos x="2650" y="1382"/>
                  </a:cxn>
                </a:cxnLst>
                <a:rect l="0" t="0" r="r" b="b"/>
                <a:pathLst>
                  <a:path w="2650" h="2765">
                    <a:moveTo>
                      <a:pt x="2650" y="1382"/>
                    </a:moveTo>
                    <a:lnTo>
                      <a:pt x="2594" y="1258"/>
                    </a:lnTo>
                    <a:lnTo>
                      <a:pt x="2531" y="1137"/>
                    </a:lnTo>
                    <a:lnTo>
                      <a:pt x="2464" y="1018"/>
                    </a:lnTo>
                    <a:lnTo>
                      <a:pt x="2393" y="901"/>
                    </a:lnTo>
                    <a:lnTo>
                      <a:pt x="2318" y="787"/>
                    </a:lnTo>
                    <a:lnTo>
                      <a:pt x="2237" y="677"/>
                    </a:lnTo>
                    <a:lnTo>
                      <a:pt x="2152" y="569"/>
                    </a:lnTo>
                    <a:lnTo>
                      <a:pt x="2064" y="465"/>
                    </a:lnTo>
                    <a:lnTo>
                      <a:pt x="1971" y="365"/>
                    </a:lnTo>
                    <a:lnTo>
                      <a:pt x="1873" y="267"/>
                    </a:lnTo>
                    <a:lnTo>
                      <a:pt x="1771" y="174"/>
                    </a:lnTo>
                    <a:lnTo>
                      <a:pt x="1665" y="85"/>
                    </a:lnTo>
                    <a:lnTo>
                      <a:pt x="1556" y="0"/>
                    </a:lnTo>
                    <a:lnTo>
                      <a:pt x="1094" y="0"/>
                    </a:lnTo>
                    <a:lnTo>
                      <a:pt x="986" y="85"/>
                    </a:lnTo>
                    <a:lnTo>
                      <a:pt x="880" y="174"/>
                    </a:lnTo>
                    <a:lnTo>
                      <a:pt x="779" y="267"/>
                    </a:lnTo>
                    <a:lnTo>
                      <a:pt x="681" y="365"/>
                    </a:lnTo>
                    <a:lnTo>
                      <a:pt x="588" y="465"/>
                    </a:lnTo>
                    <a:lnTo>
                      <a:pt x="499" y="569"/>
                    </a:lnTo>
                    <a:lnTo>
                      <a:pt x="414" y="677"/>
                    </a:lnTo>
                    <a:lnTo>
                      <a:pt x="334" y="787"/>
                    </a:lnTo>
                    <a:lnTo>
                      <a:pt x="258" y="901"/>
                    </a:lnTo>
                    <a:lnTo>
                      <a:pt x="187" y="1018"/>
                    </a:lnTo>
                    <a:lnTo>
                      <a:pt x="120" y="1137"/>
                    </a:lnTo>
                    <a:lnTo>
                      <a:pt x="57" y="1258"/>
                    </a:lnTo>
                    <a:lnTo>
                      <a:pt x="0" y="1382"/>
                    </a:lnTo>
                    <a:lnTo>
                      <a:pt x="57" y="1506"/>
                    </a:lnTo>
                    <a:lnTo>
                      <a:pt x="120" y="1627"/>
                    </a:lnTo>
                    <a:lnTo>
                      <a:pt x="187" y="1746"/>
                    </a:lnTo>
                    <a:lnTo>
                      <a:pt x="258" y="1863"/>
                    </a:lnTo>
                    <a:lnTo>
                      <a:pt x="334" y="1977"/>
                    </a:lnTo>
                    <a:lnTo>
                      <a:pt x="414" y="2087"/>
                    </a:lnTo>
                    <a:lnTo>
                      <a:pt x="499" y="2194"/>
                    </a:lnTo>
                    <a:lnTo>
                      <a:pt x="588" y="2299"/>
                    </a:lnTo>
                    <a:lnTo>
                      <a:pt x="681" y="2400"/>
                    </a:lnTo>
                    <a:lnTo>
                      <a:pt x="779" y="2496"/>
                    </a:lnTo>
                    <a:lnTo>
                      <a:pt x="880" y="2590"/>
                    </a:lnTo>
                    <a:lnTo>
                      <a:pt x="986" y="2680"/>
                    </a:lnTo>
                    <a:lnTo>
                      <a:pt x="1094" y="2765"/>
                    </a:lnTo>
                    <a:lnTo>
                      <a:pt x="1556" y="2765"/>
                    </a:lnTo>
                    <a:lnTo>
                      <a:pt x="1665" y="2680"/>
                    </a:lnTo>
                    <a:lnTo>
                      <a:pt x="1771" y="2590"/>
                    </a:lnTo>
                    <a:lnTo>
                      <a:pt x="1873" y="2496"/>
                    </a:lnTo>
                    <a:lnTo>
                      <a:pt x="1971" y="2400"/>
                    </a:lnTo>
                    <a:lnTo>
                      <a:pt x="2064" y="2299"/>
                    </a:lnTo>
                    <a:lnTo>
                      <a:pt x="2152" y="2194"/>
                    </a:lnTo>
                    <a:lnTo>
                      <a:pt x="2237" y="2087"/>
                    </a:lnTo>
                    <a:lnTo>
                      <a:pt x="2318" y="1977"/>
                    </a:lnTo>
                    <a:lnTo>
                      <a:pt x="2393" y="1863"/>
                    </a:lnTo>
                    <a:lnTo>
                      <a:pt x="2464" y="1746"/>
                    </a:lnTo>
                    <a:lnTo>
                      <a:pt x="2531" y="1627"/>
                    </a:lnTo>
                    <a:lnTo>
                      <a:pt x="2594" y="1506"/>
                    </a:lnTo>
                    <a:lnTo>
                      <a:pt x="2650" y="1382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4117" name="Line 21"/>
              <p:cNvSpPr>
                <a:spLocks noChangeShapeType="1"/>
              </p:cNvSpPr>
              <p:nvPr/>
            </p:nvSpPr>
            <p:spPr bwMode="auto">
              <a:xfrm>
                <a:off x="1456" y="3473"/>
                <a:ext cx="1844" cy="1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4118" name="Line 22"/>
              <p:cNvSpPr>
                <a:spLocks noChangeShapeType="1"/>
              </p:cNvSpPr>
              <p:nvPr/>
            </p:nvSpPr>
            <p:spPr bwMode="auto">
              <a:xfrm flipV="1">
                <a:off x="3300" y="2090"/>
                <a:ext cx="1" cy="1383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4119" name="Line 23"/>
              <p:cNvSpPr>
                <a:spLocks noChangeShapeType="1"/>
              </p:cNvSpPr>
              <p:nvPr/>
            </p:nvSpPr>
            <p:spPr bwMode="auto">
              <a:xfrm flipH="1">
                <a:off x="1456" y="2090"/>
                <a:ext cx="1844" cy="1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4120" name="Line 24"/>
              <p:cNvSpPr>
                <a:spLocks noChangeShapeType="1"/>
              </p:cNvSpPr>
              <p:nvPr/>
            </p:nvSpPr>
            <p:spPr bwMode="auto">
              <a:xfrm>
                <a:off x="1456" y="2090"/>
                <a:ext cx="1" cy="1383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4121" name="Freeform 25"/>
              <p:cNvSpPr>
                <a:spLocks/>
              </p:cNvSpPr>
              <p:nvPr/>
            </p:nvSpPr>
            <p:spPr bwMode="auto">
              <a:xfrm>
                <a:off x="2186" y="1906"/>
                <a:ext cx="999" cy="1717"/>
              </a:xfrm>
              <a:custGeom>
                <a:avLst/>
                <a:gdLst/>
                <a:ahLst/>
                <a:cxnLst>
                  <a:cxn ang="0">
                    <a:pos x="1984" y="3434"/>
                  </a:cxn>
                  <a:cxn ang="0">
                    <a:pos x="1993" y="3290"/>
                  </a:cxn>
                  <a:cxn ang="0">
                    <a:pos x="1998" y="3146"/>
                  </a:cxn>
                  <a:cxn ang="0">
                    <a:pos x="1994" y="3003"/>
                  </a:cxn>
                  <a:cxn ang="0">
                    <a:pos x="1986" y="2861"/>
                  </a:cxn>
                  <a:cxn ang="0">
                    <a:pos x="1973" y="2719"/>
                  </a:cxn>
                  <a:cxn ang="0">
                    <a:pos x="1952" y="2579"/>
                  </a:cxn>
                  <a:cxn ang="0">
                    <a:pos x="1927" y="2441"/>
                  </a:cxn>
                  <a:cxn ang="0">
                    <a:pos x="1897" y="2305"/>
                  </a:cxn>
                  <a:cxn ang="0">
                    <a:pos x="1860" y="2170"/>
                  </a:cxn>
                  <a:cxn ang="0">
                    <a:pos x="1818" y="2037"/>
                  </a:cxn>
                  <a:cxn ang="0">
                    <a:pos x="1772" y="1905"/>
                  </a:cxn>
                  <a:cxn ang="0">
                    <a:pos x="1720" y="1776"/>
                  </a:cxn>
                  <a:cxn ang="0">
                    <a:pos x="1663" y="1650"/>
                  </a:cxn>
                  <a:cxn ang="0">
                    <a:pos x="1601" y="1525"/>
                  </a:cxn>
                  <a:cxn ang="0">
                    <a:pos x="1534" y="1404"/>
                  </a:cxn>
                  <a:cxn ang="0">
                    <a:pos x="1462" y="1286"/>
                  </a:cxn>
                  <a:cxn ang="0">
                    <a:pos x="1385" y="1170"/>
                  </a:cxn>
                  <a:cxn ang="0">
                    <a:pos x="1304" y="1056"/>
                  </a:cxn>
                  <a:cxn ang="0">
                    <a:pos x="1218" y="948"/>
                  </a:cxn>
                  <a:cxn ang="0">
                    <a:pos x="1128" y="841"/>
                  </a:cxn>
                  <a:cxn ang="0">
                    <a:pos x="1034" y="739"/>
                  </a:cxn>
                  <a:cxn ang="0">
                    <a:pos x="934" y="640"/>
                  </a:cxn>
                  <a:cxn ang="0">
                    <a:pos x="832" y="545"/>
                  </a:cxn>
                  <a:cxn ang="0">
                    <a:pos x="724" y="454"/>
                  </a:cxn>
                  <a:cxn ang="0">
                    <a:pos x="613" y="366"/>
                  </a:cxn>
                  <a:cxn ang="0">
                    <a:pos x="499" y="285"/>
                  </a:cxn>
                  <a:cxn ang="0">
                    <a:pos x="379" y="206"/>
                  </a:cxn>
                  <a:cxn ang="0">
                    <a:pos x="257" y="133"/>
                  </a:cxn>
                  <a:cxn ang="0">
                    <a:pos x="131" y="63"/>
                  </a:cxn>
                  <a:cxn ang="0">
                    <a:pos x="0" y="0"/>
                  </a:cxn>
                </a:cxnLst>
                <a:rect l="0" t="0" r="r" b="b"/>
                <a:pathLst>
                  <a:path w="1998" h="3434">
                    <a:moveTo>
                      <a:pt x="1984" y="3434"/>
                    </a:moveTo>
                    <a:lnTo>
                      <a:pt x="1993" y="3290"/>
                    </a:lnTo>
                    <a:lnTo>
                      <a:pt x="1998" y="3146"/>
                    </a:lnTo>
                    <a:lnTo>
                      <a:pt x="1994" y="3003"/>
                    </a:lnTo>
                    <a:lnTo>
                      <a:pt x="1986" y="2861"/>
                    </a:lnTo>
                    <a:lnTo>
                      <a:pt x="1973" y="2719"/>
                    </a:lnTo>
                    <a:lnTo>
                      <a:pt x="1952" y="2579"/>
                    </a:lnTo>
                    <a:lnTo>
                      <a:pt x="1927" y="2441"/>
                    </a:lnTo>
                    <a:lnTo>
                      <a:pt x="1897" y="2305"/>
                    </a:lnTo>
                    <a:lnTo>
                      <a:pt x="1860" y="2170"/>
                    </a:lnTo>
                    <a:lnTo>
                      <a:pt x="1818" y="2037"/>
                    </a:lnTo>
                    <a:lnTo>
                      <a:pt x="1772" y="1905"/>
                    </a:lnTo>
                    <a:lnTo>
                      <a:pt x="1720" y="1776"/>
                    </a:lnTo>
                    <a:lnTo>
                      <a:pt x="1663" y="1650"/>
                    </a:lnTo>
                    <a:lnTo>
                      <a:pt x="1601" y="1525"/>
                    </a:lnTo>
                    <a:lnTo>
                      <a:pt x="1534" y="1404"/>
                    </a:lnTo>
                    <a:lnTo>
                      <a:pt x="1462" y="1286"/>
                    </a:lnTo>
                    <a:lnTo>
                      <a:pt x="1385" y="1170"/>
                    </a:lnTo>
                    <a:lnTo>
                      <a:pt x="1304" y="1056"/>
                    </a:lnTo>
                    <a:lnTo>
                      <a:pt x="1218" y="948"/>
                    </a:lnTo>
                    <a:lnTo>
                      <a:pt x="1128" y="841"/>
                    </a:lnTo>
                    <a:lnTo>
                      <a:pt x="1034" y="739"/>
                    </a:lnTo>
                    <a:lnTo>
                      <a:pt x="934" y="640"/>
                    </a:lnTo>
                    <a:lnTo>
                      <a:pt x="832" y="545"/>
                    </a:lnTo>
                    <a:lnTo>
                      <a:pt x="724" y="454"/>
                    </a:lnTo>
                    <a:lnTo>
                      <a:pt x="613" y="366"/>
                    </a:lnTo>
                    <a:lnTo>
                      <a:pt x="499" y="285"/>
                    </a:lnTo>
                    <a:lnTo>
                      <a:pt x="379" y="206"/>
                    </a:lnTo>
                    <a:lnTo>
                      <a:pt x="257" y="133"/>
                    </a:lnTo>
                    <a:lnTo>
                      <a:pt x="131" y="63"/>
                    </a:lnTo>
                    <a:lnTo>
                      <a:pt x="0" y="0"/>
                    </a:lnTo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auto">
              <a:xfrm>
                <a:off x="1571" y="1906"/>
                <a:ext cx="998" cy="1717"/>
              </a:xfrm>
              <a:custGeom>
                <a:avLst/>
                <a:gdLst/>
                <a:ahLst/>
                <a:cxnLst>
                  <a:cxn ang="0">
                    <a:pos x="1996" y="0"/>
                  </a:cxn>
                  <a:cxn ang="0">
                    <a:pos x="1866" y="63"/>
                  </a:cxn>
                  <a:cxn ang="0">
                    <a:pos x="1740" y="133"/>
                  </a:cxn>
                  <a:cxn ang="0">
                    <a:pos x="1617" y="206"/>
                  </a:cxn>
                  <a:cxn ang="0">
                    <a:pos x="1498" y="285"/>
                  </a:cxn>
                  <a:cxn ang="0">
                    <a:pos x="1384" y="366"/>
                  </a:cxn>
                  <a:cxn ang="0">
                    <a:pos x="1272" y="454"/>
                  </a:cxn>
                  <a:cxn ang="0">
                    <a:pos x="1165" y="545"/>
                  </a:cxn>
                  <a:cxn ang="0">
                    <a:pos x="1062" y="640"/>
                  </a:cxn>
                  <a:cxn ang="0">
                    <a:pos x="963" y="739"/>
                  </a:cxn>
                  <a:cxn ang="0">
                    <a:pos x="868" y="841"/>
                  </a:cxn>
                  <a:cxn ang="0">
                    <a:pos x="779" y="948"/>
                  </a:cxn>
                  <a:cxn ang="0">
                    <a:pos x="692" y="1056"/>
                  </a:cxn>
                  <a:cxn ang="0">
                    <a:pos x="612" y="1170"/>
                  </a:cxn>
                  <a:cxn ang="0">
                    <a:pos x="535" y="1286"/>
                  </a:cxn>
                  <a:cxn ang="0">
                    <a:pos x="463" y="1404"/>
                  </a:cxn>
                  <a:cxn ang="0">
                    <a:pos x="396" y="1525"/>
                  </a:cxn>
                  <a:cxn ang="0">
                    <a:pos x="334" y="1650"/>
                  </a:cxn>
                  <a:cxn ang="0">
                    <a:pos x="277" y="1776"/>
                  </a:cxn>
                  <a:cxn ang="0">
                    <a:pos x="225" y="1905"/>
                  </a:cxn>
                  <a:cxn ang="0">
                    <a:pos x="178" y="2037"/>
                  </a:cxn>
                  <a:cxn ang="0">
                    <a:pos x="137" y="2170"/>
                  </a:cxn>
                  <a:cxn ang="0">
                    <a:pos x="101" y="2305"/>
                  </a:cxn>
                  <a:cxn ang="0">
                    <a:pos x="69" y="2441"/>
                  </a:cxn>
                  <a:cxn ang="0">
                    <a:pos x="44" y="2579"/>
                  </a:cxn>
                  <a:cxn ang="0">
                    <a:pos x="25" y="2719"/>
                  </a:cxn>
                  <a:cxn ang="0">
                    <a:pos x="12" y="2861"/>
                  </a:cxn>
                  <a:cxn ang="0">
                    <a:pos x="2" y="3003"/>
                  </a:cxn>
                  <a:cxn ang="0">
                    <a:pos x="0" y="3146"/>
                  </a:cxn>
                  <a:cxn ang="0">
                    <a:pos x="4" y="3290"/>
                  </a:cxn>
                  <a:cxn ang="0">
                    <a:pos x="14" y="3434"/>
                  </a:cxn>
                </a:cxnLst>
                <a:rect l="0" t="0" r="r" b="b"/>
                <a:pathLst>
                  <a:path w="1996" h="3434">
                    <a:moveTo>
                      <a:pt x="1996" y="0"/>
                    </a:moveTo>
                    <a:lnTo>
                      <a:pt x="1866" y="63"/>
                    </a:lnTo>
                    <a:lnTo>
                      <a:pt x="1740" y="133"/>
                    </a:lnTo>
                    <a:lnTo>
                      <a:pt x="1617" y="206"/>
                    </a:lnTo>
                    <a:lnTo>
                      <a:pt x="1498" y="285"/>
                    </a:lnTo>
                    <a:lnTo>
                      <a:pt x="1384" y="366"/>
                    </a:lnTo>
                    <a:lnTo>
                      <a:pt x="1272" y="454"/>
                    </a:lnTo>
                    <a:lnTo>
                      <a:pt x="1165" y="545"/>
                    </a:lnTo>
                    <a:lnTo>
                      <a:pt x="1062" y="640"/>
                    </a:lnTo>
                    <a:lnTo>
                      <a:pt x="963" y="739"/>
                    </a:lnTo>
                    <a:lnTo>
                      <a:pt x="868" y="841"/>
                    </a:lnTo>
                    <a:lnTo>
                      <a:pt x="779" y="948"/>
                    </a:lnTo>
                    <a:lnTo>
                      <a:pt x="692" y="1056"/>
                    </a:lnTo>
                    <a:lnTo>
                      <a:pt x="612" y="1170"/>
                    </a:lnTo>
                    <a:lnTo>
                      <a:pt x="535" y="1286"/>
                    </a:lnTo>
                    <a:lnTo>
                      <a:pt x="463" y="1404"/>
                    </a:lnTo>
                    <a:lnTo>
                      <a:pt x="396" y="1525"/>
                    </a:lnTo>
                    <a:lnTo>
                      <a:pt x="334" y="1650"/>
                    </a:lnTo>
                    <a:lnTo>
                      <a:pt x="277" y="1776"/>
                    </a:lnTo>
                    <a:lnTo>
                      <a:pt x="225" y="1905"/>
                    </a:lnTo>
                    <a:lnTo>
                      <a:pt x="178" y="2037"/>
                    </a:lnTo>
                    <a:lnTo>
                      <a:pt x="137" y="2170"/>
                    </a:lnTo>
                    <a:lnTo>
                      <a:pt x="101" y="2305"/>
                    </a:lnTo>
                    <a:lnTo>
                      <a:pt x="69" y="2441"/>
                    </a:lnTo>
                    <a:lnTo>
                      <a:pt x="44" y="2579"/>
                    </a:lnTo>
                    <a:lnTo>
                      <a:pt x="25" y="2719"/>
                    </a:lnTo>
                    <a:lnTo>
                      <a:pt x="12" y="2861"/>
                    </a:lnTo>
                    <a:lnTo>
                      <a:pt x="2" y="3003"/>
                    </a:lnTo>
                    <a:lnTo>
                      <a:pt x="0" y="3146"/>
                    </a:lnTo>
                    <a:lnTo>
                      <a:pt x="4" y="3290"/>
                    </a:lnTo>
                    <a:lnTo>
                      <a:pt x="14" y="3434"/>
                    </a:lnTo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auto">
              <a:xfrm>
                <a:off x="1571" y="1939"/>
                <a:ext cx="998" cy="1717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4" y="144"/>
                  </a:cxn>
                  <a:cxn ang="0">
                    <a:pos x="0" y="288"/>
                  </a:cxn>
                  <a:cxn ang="0">
                    <a:pos x="2" y="431"/>
                  </a:cxn>
                  <a:cxn ang="0">
                    <a:pos x="12" y="573"/>
                  </a:cxn>
                  <a:cxn ang="0">
                    <a:pos x="25" y="715"/>
                  </a:cxn>
                  <a:cxn ang="0">
                    <a:pos x="44" y="854"/>
                  </a:cxn>
                  <a:cxn ang="0">
                    <a:pos x="69" y="993"/>
                  </a:cxn>
                  <a:cxn ang="0">
                    <a:pos x="101" y="1129"/>
                  </a:cxn>
                  <a:cxn ang="0">
                    <a:pos x="137" y="1264"/>
                  </a:cxn>
                  <a:cxn ang="0">
                    <a:pos x="178" y="1397"/>
                  </a:cxn>
                  <a:cxn ang="0">
                    <a:pos x="225" y="1528"/>
                  </a:cxn>
                  <a:cxn ang="0">
                    <a:pos x="277" y="1658"/>
                  </a:cxn>
                  <a:cxn ang="0">
                    <a:pos x="334" y="1784"/>
                  </a:cxn>
                  <a:cxn ang="0">
                    <a:pos x="396" y="1909"/>
                  </a:cxn>
                  <a:cxn ang="0">
                    <a:pos x="463" y="2030"/>
                  </a:cxn>
                  <a:cxn ang="0">
                    <a:pos x="535" y="2148"/>
                  </a:cxn>
                  <a:cxn ang="0">
                    <a:pos x="612" y="2264"/>
                  </a:cxn>
                  <a:cxn ang="0">
                    <a:pos x="692" y="2377"/>
                  </a:cxn>
                  <a:cxn ang="0">
                    <a:pos x="779" y="2486"/>
                  </a:cxn>
                  <a:cxn ang="0">
                    <a:pos x="868" y="2593"/>
                  </a:cxn>
                  <a:cxn ang="0">
                    <a:pos x="963" y="2695"/>
                  </a:cxn>
                  <a:cxn ang="0">
                    <a:pos x="1062" y="2794"/>
                  </a:cxn>
                  <a:cxn ang="0">
                    <a:pos x="1165" y="2889"/>
                  </a:cxn>
                  <a:cxn ang="0">
                    <a:pos x="1272" y="2980"/>
                  </a:cxn>
                  <a:cxn ang="0">
                    <a:pos x="1384" y="3067"/>
                  </a:cxn>
                  <a:cxn ang="0">
                    <a:pos x="1498" y="3149"/>
                  </a:cxn>
                  <a:cxn ang="0">
                    <a:pos x="1617" y="3227"/>
                  </a:cxn>
                  <a:cxn ang="0">
                    <a:pos x="1740" y="3301"/>
                  </a:cxn>
                  <a:cxn ang="0">
                    <a:pos x="1866" y="3370"/>
                  </a:cxn>
                  <a:cxn ang="0">
                    <a:pos x="1996" y="3434"/>
                  </a:cxn>
                </a:cxnLst>
                <a:rect l="0" t="0" r="r" b="b"/>
                <a:pathLst>
                  <a:path w="1996" h="3434">
                    <a:moveTo>
                      <a:pt x="14" y="0"/>
                    </a:moveTo>
                    <a:lnTo>
                      <a:pt x="4" y="144"/>
                    </a:lnTo>
                    <a:lnTo>
                      <a:pt x="0" y="288"/>
                    </a:lnTo>
                    <a:lnTo>
                      <a:pt x="2" y="431"/>
                    </a:lnTo>
                    <a:lnTo>
                      <a:pt x="12" y="573"/>
                    </a:lnTo>
                    <a:lnTo>
                      <a:pt x="25" y="715"/>
                    </a:lnTo>
                    <a:lnTo>
                      <a:pt x="44" y="854"/>
                    </a:lnTo>
                    <a:lnTo>
                      <a:pt x="69" y="993"/>
                    </a:lnTo>
                    <a:lnTo>
                      <a:pt x="101" y="1129"/>
                    </a:lnTo>
                    <a:lnTo>
                      <a:pt x="137" y="1264"/>
                    </a:lnTo>
                    <a:lnTo>
                      <a:pt x="178" y="1397"/>
                    </a:lnTo>
                    <a:lnTo>
                      <a:pt x="225" y="1528"/>
                    </a:lnTo>
                    <a:lnTo>
                      <a:pt x="277" y="1658"/>
                    </a:lnTo>
                    <a:lnTo>
                      <a:pt x="334" y="1784"/>
                    </a:lnTo>
                    <a:lnTo>
                      <a:pt x="396" y="1909"/>
                    </a:lnTo>
                    <a:lnTo>
                      <a:pt x="463" y="2030"/>
                    </a:lnTo>
                    <a:lnTo>
                      <a:pt x="535" y="2148"/>
                    </a:lnTo>
                    <a:lnTo>
                      <a:pt x="612" y="2264"/>
                    </a:lnTo>
                    <a:lnTo>
                      <a:pt x="692" y="2377"/>
                    </a:lnTo>
                    <a:lnTo>
                      <a:pt x="779" y="2486"/>
                    </a:lnTo>
                    <a:lnTo>
                      <a:pt x="868" y="2593"/>
                    </a:lnTo>
                    <a:lnTo>
                      <a:pt x="963" y="2695"/>
                    </a:lnTo>
                    <a:lnTo>
                      <a:pt x="1062" y="2794"/>
                    </a:lnTo>
                    <a:lnTo>
                      <a:pt x="1165" y="2889"/>
                    </a:lnTo>
                    <a:lnTo>
                      <a:pt x="1272" y="2980"/>
                    </a:lnTo>
                    <a:lnTo>
                      <a:pt x="1384" y="3067"/>
                    </a:lnTo>
                    <a:lnTo>
                      <a:pt x="1498" y="3149"/>
                    </a:lnTo>
                    <a:lnTo>
                      <a:pt x="1617" y="3227"/>
                    </a:lnTo>
                    <a:lnTo>
                      <a:pt x="1740" y="3301"/>
                    </a:lnTo>
                    <a:lnTo>
                      <a:pt x="1866" y="3370"/>
                    </a:lnTo>
                    <a:lnTo>
                      <a:pt x="1996" y="3434"/>
                    </a:lnTo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auto">
              <a:xfrm>
                <a:off x="2186" y="1939"/>
                <a:ext cx="999" cy="1717"/>
              </a:xfrm>
              <a:custGeom>
                <a:avLst/>
                <a:gdLst/>
                <a:ahLst/>
                <a:cxnLst>
                  <a:cxn ang="0">
                    <a:pos x="0" y="3434"/>
                  </a:cxn>
                  <a:cxn ang="0">
                    <a:pos x="131" y="3370"/>
                  </a:cxn>
                  <a:cxn ang="0">
                    <a:pos x="257" y="3301"/>
                  </a:cxn>
                  <a:cxn ang="0">
                    <a:pos x="379" y="3227"/>
                  </a:cxn>
                  <a:cxn ang="0">
                    <a:pos x="499" y="3149"/>
                  </a:cxn>
                  <a:cxn ang="0">
                    <a:pos x="613" y="3067"/>
                  </a:cxn>
                  <a:cxn ang="0">
                    <a:pos x="724" y="2980"/>
                  </a:cxn>
                  <a:cxn ang="0">
                    <a:pos x="832" y="2889"/>
                  </a:cxn>
                  <a:cxn ang="0">
                    <a:pos x="934" y="2794"/>
                  </a:cxn>
                  <a:cxn ang="0">
                    <a:pos x="1034" y="2695"/>
                  </a:cxn>
                  <a:cxn ang="0">
                    <a:pos x="1128" y="2593"/>
                  </a:cxn>
                  <a:cxn ang="0">
                    <a:pos x="1218" y="2486"/>
                  </a:cxn>
                  <a:cxn ang="0">
                    <a:pos x="1304" y="2377"/>
                  </a:cxn>
                  <a:cxn ang="0">
                    <a:pos x="1385" y="2264"/>
                  </a:cxn>
                  <a:cxn ang="0">
                    <a:pos x="1462" y="2148"/>
                  </a:cxn>
                  <a:cxn ang="0">
                    <a:pos x="1534" y="2030"/>
                  </a:cxn>
                  <a:cxn ang="0">
                    <a:pos x="1601" y="1909"/>
                  </a:cxn>
                  <a:cxn ang="0">
                    <a:pos x="1663" y="1784"/>
                  </a:cxn>
                  <a:cxn ang="0">
                    <a:pos x="1720" y="1658"/>
                  </a:cxn>
                  <a:cxn ang="0">
                    <a:pos x="1772" y="1528"/>
                  </a:cxn>
                  <a:cxn ang="0">
                    <a:pos x="1818" y="1397"/>
                  </a:cxn>
                  <a:cxn ang="0">
                    <a:pos x="1860" y="1264"/>
                  </a:cxn>
                  <a:cxn ang="0">
                    <a:pos x="1897" y="1129"/>
                  </a:cxn>
                  <a:cxn ang="0">
                    <a:pos x="1927" y="993"/>
                  </a:cxn>
                  <a:cxn ang="0">
                    <a:pos x="1952" y="854"/>
                  </a:cxn>
                  <a:cxn ang="0">
                    <a:pos x="1973" y="715"/>
                  </a:cxn>
                  <a:cxn ang="0">
                    <a:pos x="1986" y="573"/>
                  </a:cxn>
                  <a:cxn ang="0">
                    <a:pos x="1994" y="431"/>
                  </a:cxn>
                  <a:cxn ang="0">
                    <a:pos x="1998" y="288"/>
                  </a:cxn>
                  <a:cxn ang="0">
                    <a:pos x="1993" y="144"/>
                  </a:cxn>
                  <a:cxn ang="0">
                    <a:pos x="1984" y="0"/>
                  </a:cxn>
                </a:cxnLst>
                <a:rect l="0" t="0" r="r" b="b"/>
                <a:pathLst>
                  <a:path w="1998" h="3434">
                    <a:moveTo>
                      <a:pt x="0" y="3434"/>
                    </a:moveTo>
                    <a:lnTo>
                      <a:pt x="131" y="3370"/>
                    </a:lnTo>
                    <a:lnTo>
                      <a:pt x="257" y="3301"/>
                    </a:lnTo>
                    <a:lnTo>
                      <a:pt x="379" y="3227"/>
                    </a:lnTo>
                    <a:lnTo>
                      <a:pt x="499" y="3149"/>
                    </a:lnTo>
                    <a:lnTo>
                      <a:pt x="613" y="3067"/>
                    </a:lnTo>
                    <a:lnTo>
                      <a:pt x="724" y="2980"/>
                    </a:lnTo>
                    <a:lnTo>
                      <a:pt x="832" y="2889"/>
                    </a:lnTo>
                    <a:lnTo>
                      <a:pt x="934" y="2794"/>
                    </a:lnTo>
                    <a:lnTo>
                      <a:pt x="1034" y="2695"/>
                    </a:lnTo>
                    <a:lnTo>
                      <a:pt x="1128" y="2593"/>
                    </a:lnTo>
                    <a:lnTo>
                      <a:pt x="1218" y="2486"/>
                    </a:lnTo>
                    <a:lnTo>
                      <a:pt x="1304" y="2377"/>
                    </a:lnTo>
                    <a:lnTo>
                      <a:pt x="1385" y="2264"/>
                    </a:lnTo>
                    <a:lnTo>
                      <a:pt x="1462" y="2148"/>
                    </a:lnTo>
                    <a:lnTo>
                      <a:pt x="1534" y="2030"/>
                    </a:lnTo>
                    <a:lnTo>
                      <a:pt x="1601" y="1909"/>
                    </a:lnTo>
                    <a:lnTo>
                      <a:pt x="1663" y="1784"/>
                    </a:lnTo>
                    <a:lnTo>
                      <a:pt x="1720" y="1658"/>
                    </a:lnTo>
                    <a:lnTo>
                      <a:pt x="1772" y="1528"/>
                    </a:lnTo>
                    <a:lnTo>
                      <a:pt x="1818" y="1397"/>
                    </a:lnTo>
                    <a:lnTo>
                      <a:pt x="1860" y="1264"/>
                    </a:lnTo>
                    <a:lnTo>
                      <a:pt x="1897" y="1129"/>
                    </a:lnTo>
                    <a:lnTo>
                      <a:pt x="1927" y="993"/>
                    </a:lnTo>
                    <a:lnTo>
                      <a:pt x="1952" y="854"/>
                    </a:lnTo>
                    <a:lnTo>
                      <a:pt x="1973" y="715"/>
                    </a:lnTo>
                    <a:lnTo>
                      <a:pt x="1986" y="573"/>
                    </a:lnTo>
                    <a:lnTo>
                      <a:pt x="1994" y="431"/>
                    </a:lnTo>
                    <a:lnTo>
                      <a:pt x="1998" y="288"/>
                    </a:lnTo>
                    <a:lnTo>
                      <a:pt x="1993" y="144"/>
                    </a:lnTo>
                    <a:lnTo>
                      <a:pt x="1984" y="0"/>
                    </a:lnTo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ja-JP" altLang="en-US"/>
              </a:p>
            </p:txBody>
          </p:sp>
        </p:grpSp>
        <p:cxnSp>
          <p:nvCxnSpPr>
            <p:cNvPr id="43" name="直線コネクタ 42"/>
            <p:cNvCxnSpPr/>
            <p:nvPr/>
          </p:nvCxnSpPr>
          <p:spPr>
            <a:xfrm>
              <a:off x="3295825" y="4321578"/>
              <a:ext cx="3786214" cy="1588"/>
            </a:xfrm>
            <a:prstGeom prst="line">
              <a:avLst/>
            </a:prstGeom>
            <a:ln w="19050">
              <a:prstDash val="dash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4" name="直線コネクタ 43"/>
            <p:cNvCxnSpPr/>
            <p:nvPr/>
          </p:nvCxnSpPr>
          <p:spPr>
            <a:xfrm rot="5400000">
              <a:off x="3522873" y="4321975"/>
              <a:ext cx="3356792" cy="794"/>
            </a:xfrm>
            <a:prstGeom prst="line">
              <a:avLst/>
            </a:prstGeom>
            <a:ln w="19050">
              <a:prstDash val="dash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45" name="テキスト ボックス 44"/>
            <p:cNvSpPr txBox="1"/>
            <p:nvPr/>
          </p:nvSpPr>
          <p:spPr>
            <a:xfrm>
              <a:off x="5552992" y="3049200"/>
              <a:ext cx="304892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kumimoji="1" lang="en-US" altLang="ja-JP" dirty="0" smtClean="0"/>
                <a:t>P</a:t>
              </a:r>
              <a:endParaRPr kumimoji="1" lang="ja-JP" altLang="en-US" dirty="0"/>
            </a:p>
          </p:txBody>
        </p:sp>
        <p:sp>
          <p:nvSpPr>
            <p:cNvPr id="46" name="テキスト ボックス 45"/>
            <p:cNvSpPr txBox="1"/>
            <p:nvPr/>
          </p:nvSpPr>
          <p:spPr>
            <a:xfrm>
              <a:off x="6429388" y="4137706"/>
              <a:ext cx="386644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kumimoji="1" lang="en-US" altLang="ja-JP" dirty="0" smtClean="0"/>
                <a:t>Q</a:t>
              </a:r>
              <a:endParaRPr kumimoji="1" lang="ja-JP" altLang="en-US" dirty="0"/>
            </a:p>
          </p:txBody>
        </p:sp>
        <p:sp>
          <p:nvSpPr>
            <p:cNvPr id="47" name="テキスト ボックス 46"/>
            <p:cNvSpPr txBox="1"/>
            <p:nvPr/>
          </p:nvSpPr>
          <p:spPr>
            <a:xfrm>
              <a:off x="5016763" y="4429132"/>
              <a:ext cx="369012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ja-JP" dirty="0" smtClean="0"/>
                <a:t>O</a:t>
              </a:r>
              <a:endParaRPr kumimoji="1" lang="ja-JP" altLang="en-US" dirty="0"/>
            </a:p>
          </p:txBody>
        </p:sp>
        <p:sp>
          <p:nvSpPr>
            <p:cNvPr id="48" name="円/楕円 47"/>
            <p:cNvSpPr/>
            <p:nvPr/>
          </p:nvSpPr>
          <p:spPr>
            <a:xfrm>
              <a:off x="5165550" y="4286653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9" name="テキスト ボックス 48"/>
            <p:cNvSpPr txBox="1"/>
            <p:nvPr/>
          </p:nvSpPr>
          <p:spPr>
            <a:xfrm>
              <a:off x="3290400" y="5357826"/>
              <a:ext cx="352982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ja-JP" dirty="0" smtClean="0"/>
                <a:t>A</a:t>
              </a:r>
              <a:endParaRPr kumimoji="1" lang="ja-JP" altLang="en-US" dirty="0"/>
            </a:p>
          </p:txBody>
        </p:sp>
        <p:sp>
          <p:nvSpPr>
            <p:cNvPr id="50" name="円/楕円 49"/>
            <p:cNvSpPr/>
            <p:nvPr/>
          </p:nvSpPr>
          <p:spPr>
            <a:xfrm>
              <a:off x="5353200" y="3198147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1" name="円/楕円 50"/>
            <p:cNvSpPr/>
            <p:nvPr/>
          </p:nvSpPr>
          <p:spPr>
            <a:xfrm>
              <a:off x="6217200" y="4286653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4" name="円/楕円 63"/>
            <p:cNvSpPr/>
            <p:nvPr/>
          </p:nvSpPr>
          <p:spPr>
            <a:xfrm>
              <a:off x="5165550" y="3198147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5" name="テキスト ボックス 64"/>
            <p:cNvSpPr txBox="1"/>
            <p:nvPr/>
          </p:nvSpPr>
          <p:spPr>
            <a:xfrm>
              <a:off x="4720688" y="3049200"/>
              <a:ext cx="351378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ja-JP" dirty="0" smtClean="0"/>
                <a:t>U</a:t>
              </a:r>
              <a:endParaRPr kumimoji="1" lang="ja-JP" altLang="en-US" dirty="0"/>
            </a:p>
          </p:txBody>
        </p:sp>
        <p:sp>
          <p:nvSpPr>
            <p:cNvPr id="70" name="円/楕円 69"/>
            <p:cNvSpPr/>
            <p:nvPr/>
          </p:nvSpPr>
          <p:spPr>
            <a:xfrm>
              <a:off x="3703309" y="5377048"/>
              <a:ext cx="71438" cy="7143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</p:spPr>
        <p:txBody>
          <a:bodyPr/>
          <a:lstStyle/>
          <a:p>
            <a:r>
              <a:rPr kumimoji="1" lang="en-US" altLang="ja-JP" dirty="0" smtClean="0"/>
              <a:t>Case #3</a:t>
            </a:r>
            <a:endParaRPr kumimoji="1" lang="ja-JP" altLang="en-US" dirty="0"/>
          </a:p>
        </p:txBody>
      </p:sp>
      <p:grpSp>
        <p:nvGrpSpPr>
          <p:cNvPr id="5124" name="Group 4"/>
          <p:cNvGrpSpPr>
            <a:grpSpLocks noChangeAspect="1"/>
          </p:cNvGrpSpPr>
          <p:nvPr/>
        </p:nvGrpSpPr>
        <p:grpSpPr bwMode="auto">
          <a:xfrm>
            <a:off x="3481200" y="3088800"/>
            <a:ext cx="3435350" cy="2462213"/>
            <a:chOff x="2175" y="2082"/>
            <a:chExt cx="2164" cy="1551"/>
          </a:xfrm>
        </p:grpSpPr>
        <p:sp>
          <p:nvSpPr>
            <p:cNvPr id="5126" name="Freeform 6"/>
            <p:cNvSpPr>
              <a:spLocks/>
            </p:cNvSpPr>
            <p:nvPr/>
          </p:nvSpPr>
          <p:spPr bwMode="auto">
            <a:xfrm>
              <a:off x="2335" y="2166"/>
              <a:ext cx="1844" cy="1383"/>
            </a:xfrm>
            <a:custGeom>
              <a:avLst/>
              <a:gdLst/>
              <a:ahLst/>
              <a:cxnLst>
                <a:cxn ang="0">
                  <a:pos x="3687" y="865"/>
                </a:cxn>
                <a:cxn ang="0">
                  <a:pos x="3616" y="734"/>
                </a:cxn>
                <a:cxn ang="0">
                  <a:pos x="3540" y="604"/>
                </a:cxn>
                <a:cxn ang="0">
                  <a:pos x="3460" y="477"/>
                </a:cxn>
                <a:cxn ang="0">
                  <a:pos x="3375" y="354"/>
                </a:cxn>
                <a:cxn ang="0">
                  <a:pos x="3285" y="233"/>
                </a:cxn>
                <a:cxn ang="0">
                  <a:pos x="3190" y="115"/>
                </a:cxn>
                <a:cxn ang="0">
                  <a:pos x="3092" y="0"/>
                </a:cxn>
                <a:cxn ang="0">
                  <a:pos x="595" y="0"/>
                </a:cxn>
                <a:cxn ang="0">
                  <a:pos x="497" y="115"/>
                </a:cxn>
                <a:cxn ang="0">
                  <a:pos x="402" y="233"/>
                </a:cxn>
                <a:cxn ang="0">
                  <a:pos x="312" y="354"/>
                </a:cxn>
                <a:cxn ang="0">
                  <a:pos x="227" y="477"/>
                </a:cxn>
                <a:cxn ang="0">
                  <a:pos x="147" y="604"/>
                </a:cxn>
                <a:cxn ang="0">
                  <a:pos x="72" y="734"/>
                </a:cxn>
                <a:cxn ang="0">
                  <a:pos x="0" y="865"/>
                </a:cxn>
                <a:cxn ang="0">
                  <a:pos x="0" y="1902"/>
                </a:cxn>
                <a:cxn ang="0">
                  <a:pos x="72" y="2033"/>
                </a:cxn>
                <a:cxn ang="0">
                  <a:pos x="147" y="2164"/>
                </a:cxn>
                <a:cxn ang="0">
                  <a:pos x="227" y="2290"/>
                </a:cxn>
                <a:cxn ang="0">
                  <a:pos x="312" y="2414"/>
                </a:cxn>
                <a:cxn ang="0">
                  <a:pos x="402" y="2534"/>
                </a:cxn>
                <a:cxn ang="0">
                  <a:pos x="497" y="2653"/>
                </a:cxn>
                <a:cxn ang="0">
                  <a:pos x="595" y="2767"/>
                </a:cxn>
                <a:cxn ang="0">
                  <a:pos x="3092" y="2767"/>
                </a:cxn>
                <a:cxn ang="0">
                  <a:pos x="3190" y="2653"/>
                </a:cxn>
                <a:cxn ang="0">
                  <a:pos x="3285" y="2534"/>
                </a:cxn>
                <a:cxn ang="0">
                  <a:pos x="3375" y="2414"/>
                </a:cxn>
                <a:cxn ang="0">
                  <a:pos x="3460" y="2290"/>
                </a:cxn>
                <a:cxn ang="0">
                  <a:pos x="3540" y="2162"/>
                </a:cxn>
                <a:cxn ang="0">
                  <a:pos x="3616" y="2033"/>
                </a:cxn>
                <a:cxn ang="0">
                  <a:pos x="3687" y="1901"/>
                </a:cxn>
                <a:cxn ang="0">
                  <a:pos x="3687" y="1902"/>
                </a:cxn>
                <a:cxn ang="0">
                  <a:pos x="3687" y="865"/>
                </a:cxn>
              </a:cxnLst>
              <a:rect l="0" t="0" r="r" b="b"/>
              <a:pathLst>
                <a:path w="3687" h="2767">
                  <a:moveTo>
                    <a:pt x="3687" y="865"/>
                  </a:moveTo>
                  <a:lnTo>
                    <a:pt x="3616" y="734"/>
                  </a:lnTo>
                  <a:lnTo>
                    <a:pt x="3540" y="604"/>
                  </a:lnTo>
                  <a:lnTo>
                    <a:pt x="3460" y="477"/>
                  </a:lnTo>
                  <a:lnTo>
                    <a:pt x="3375" y="354"/>
                  </a:lnTo>
                  <a:lnTo>
                    <a:pt x="3285" y="233"/>
                  </a:lnTo>
                  <a:lnTo>
                    <a:pt x="3190" y="115"/>
                  </a:lnTo>
                  <a:lnTo>
                    <a:pt x="3092" y="0"/>
                  </a:lnTo>
                  <a:lnTo>
                    <a:pt x="595" y="0"/>
                  </a:lnTo>
                  <a:lnTo>
                    <a:pt x="497" y="115"/>
                  </a:lnTo>
                  <a:lnTo>
                    <a:pt x="402" y="233"/>
                  </a:lnTo>
                  <a:lnTo>
                    <a:pt x="312" y="354"/>
                  </a:lnTo>
                  <a:lnTo>
                    <a:pt x="227" y="477"/>
                  </a:lnTo>
                  <a:lnTo>
                    <a:pt x="147" y="604"/>
                  </a:lnTo>
                  <a:lnTo>
                    <a:pt x="72" y="734"/>
                  </a:lnTo>
                  <a:lnTo>
                    <a:pt x="0" y="865"/>
                  </a:lnTo>
                  <a:lnTo>
                    <a:pt x="0" y="1902"/>
                  </a:lnTo>
                  <a:lnTo>
                    <a:pt x="72" y="2033"/>
                  </a:lnTo>
                  <a:lnTo>
                    <a:pt x="147" y="2164"/>
                  </a:lnTo>
                  <a:lnTo>
                    <a:pt x="227" y="2290"/>
                  </a:lnTo>
                  <a:lnTo>
                    <a:pt x="312" y="2414"/>
                  </a:lnTo>
                  <a:lnTo>
                    <a:pt x="402" y="2534"/>
                  </a:lnTo>
                  <a:lnTo>
                    <a:pt x="497" y="2653"/>
                  </a:lnTo>
                  <a:lnTo>
                    <a:pt x="595" y="2767"/>
                  </a:lnTo>
                  <a:lnTo>
                    <a:pt x="3092" y="2767"/>
                  </a:lnTo>
                  <a:lnTo>
                    <a:pt x="3190" y="2653"/>
                  </a:lnTo>
                  <a:lnTo>
                    <a:pt x="3285" y="2534"/>
                  </a:lnTo>
                  <a:lnTo>
                    <a:pt x="3375" y="2414"/>
                  </a:lnTo>
                  <a:lnTo>
                    <a:pt x="3460" y="2290"/>
                  </a:lnTo>
                  <a:lnTo>
                    <a:pt x="3540" y="2162"/>
                  </a:lnTo>
                  <a:lnTo>
                    <a:pt x="3616" y="2033"/>
                  </a:lnTo>
                  <a:lnTo>
                    <a:pt x="3687" y="1901"/>
                  </a:lnTo>
                  <a:lnTo>
                    <a:pt x="3687" y="1902"/>
                  </a:lnTo>
                  <a:lnTo>
                    <a:pt x="3687" y="865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27" name="Line 7"/>
            <p:cNvSpPr>
              <a:spLocks noChangeShapeType="1"/>
            </p:cNvSpPr>
            <p:nvPr/>
          </p:nvSpPr>
          <p:spPr bwMode="auto">
            <a:xfrm>
              <a:off x="2335" y="3549"/>
              <a:ext cx="1844" cy="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28" name="Line 8"/>
            <p:cNvSpPr>
              <a:spLocks noChangeShapeType="1"/>
            </p:cNvSpPr>
            <p:nvPr/>
          </p:nvSpPr>
          <p:spPr bwMode="auto">
            <a:xfrm flipV="1">
              <a:off x="4179" y="2166"/>
              <a:ext cx="1" cy="1383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29" name="Line 9"/>
            <p:cNvSpPr>
              <a:spLocks noChangeShapeType="1"/>
            </p:cNvSpPr>
            <p:nvPr/>
          </p:nvSpPr>
          <p:spPr bwMode="auto">
            <a:xfrm flipH="1">
              <a:off x="2335" y="2166"/>
              <a:ext cx="1844" cy="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30" name="Line 10"/>
            <p:cNvSpPr>
              <a:spLocks noChangeShapeType="1"/>
            </p:cNvSpPr>
            <p:nvPr/>
          </p:nvSpPr>
          <p:spPr bwMode="auto">
            <a:xfrm>
              <a:off x="2335" y="2166"/>
              <a:ext cx="1" cy="1383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31" name="Freeform 11"/>
            <p:cNvSpPr>
              <a:spLocks/>
            </p:cNvSpPr>
            <p:nvPr/>
          </p:nvSpPr>
          <p:spPr bwMode="auto">
            <a:xfrm>
              <a:off x="3802" y="2082"/>
              <a:ext cx="537" cy="930"/>
            </a:xfrm>
            <a:custGeom>
              <a:avLst/>
              <a:gdLst/>
              <a:ahLst/>
              <a:cxnLst>
                <a:cxn ang="0">
                  <a:pos x="1073" y="1860"/>
                </a:cxn>
                <a:cxn ang="0">
                  <a:pos x="1027" y="1700"/>
                </a:cxn>
                <a:cxn ang="0">
                  <a:pos x="974" y="1540"/>
                </a:cxn>
                <a:cxn ang="0">
                  <a:pos x="914" y="1383"/>
                </a:cxn>
                <a:cxn ang="0">
                  <a:pos x="849" y="1230"/>
                </a:cxn>
                <a:cxn ang="0">
                  <a:pos x="777" y="1079"/>
                </a:cxn>
                <a:cxn ang="0">
                  <a:pos x="700" y="931"/>
                </a:cxn>
                <a:cxn ang="0">
                  <a:pos x="616" y="788"/>
                </a:cxn>
                <a:cxn ang="0">
                  <a:pos x="527" y="647"/>
                </a:cxn>
                <a:cxn ang="0">
                  <a:pos x="433" y="510"/>
                </a:cxn>
                <a:cxn ang="0">
                  <a:pos x="333" y="376"/>
                </a:cxn>
                <a:cxn ang="0">
                  <a:pos x="227" y="247"/>
                </a:cxn>
                <a:cxn ang="0">
                  <a:pos x="117" y="121"/>
                </a:cxn>
                <a:cxn ang="0">
                  <a:pos x="0" y="0"/>
                </a:cxn>
              </a:cxnLst>
              <a:rect l="0" t="0" r="r" b="b"/>
              <a:pathLst>
                <a:path w="1073" h="1860">
                  <a:moveTo>
                    <a:pt x="1073" y="1860"/>
                  </a:moveTo>
                  <a:lnTo>
                    <a:pt x="1027" y="1700"/>
                  </a:lnTo>
                  <a:lnTo>
                    <a:pt x="974" y="1540"/>
                  </a:lnTo>
                  <a:lnTo>
                    <a:pt x="914" y="1383"/>
                  </a:lnTo>
                  <a:lnTo>
                    <a:pt x="849" y="1230"/>
                  </a:lnTo>
                  <a:lnTo>
                    <a:pt x="777" y="1079"/>
                  </a:lnTo>
                  <a:lnTo>
                    <a:pt x="700" y="931"/>
                  </a:lnTo>
                  <a:lnTo>
                    <a:pt x="616" y="788"/>
                  </a:lnTo>
                  <a:lnTo>
                    <a:pt x="527" y="647"/>
                  </a:lnTo>
                  <a:lnTo>
                    <a:pt x="433" y="510"/>
                  </a:lnTo>
                  <a:lnTo>
                    <a:pt x="333" y="376"/>
                  </a:lnTo>
                  <a:lnTo>
                    <a:pt x="227" y="247"/>
                  </a:lnTo>
                  <a:lnTo>
                    <a:pt x="117" y="121"/>
                  </a:lnTo>
                  <a:lnTo>
                    <a:pt x="0" y="0"/>
                  </a:ln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32" name="Freeform 12"/>
            <p:cNvSpPr>
              <a:spLocks/>
            </p:cNvSpPr>
            <p:nvPr/>
          </p:nvSpPr>
          <p:spPr bwMode="auto">
            <a:xfrm>
              <a:off x="2175" y="2082"/>
              <a:ext cx="537" cy="930"/>
            </a:xfrm>
            <a:custGeom>
              <a:avLst/>
              <a:gdLst/>
              <a:ahLst/>
              <a:cxnLst>
                <a:cxn ang="0">
                  <a:pos x="1073" y="0"/>
                </a:cxn>
                <a:cxn ang="0">
                  <a:pos x="958" y="121"/>
                </a:cxn>
                <a:cxn ang="0">
                  <a:pos x="846" y="247"/>
                </a:cxn>
                <a:cxn ang="0">
                  <a:pos x="741" y="376"/>
                </a:cxn>
                <a:cxn ang="0">
                  <a:pos x="640" y="510"/>
                </a:cxn>
                <a:cxn ang="0">
                  <a:pos x="546" y="647"/>
                </a:cxn>
                <a:cxn ang="0">
                  <a:pos x="457" y="788"/>
                </a:cxn>
                <a:cxn ang="0">
                  <a:pos x="373" y="931"/>
                </a:cxn>
                <a:cxn ang="0">
                  <a:pos x="296" y="1079"/>
                </a:cxn>
                <a:cxn ang="0">
                  <a:pos x="224" y="1230"/>
                </a:cxn>
                <a:cxn ang="0">
                  <a:pos x="159" y="1383"/>
                </a:cxn>
                <a:cxn ang="0">
                  <a:pos x="99" y="1540"/>
                </a:cxn>
                <a:cxn ang="0">
                  <a:pos x="46" y="1700"/>
                </a:cxn>
                <a:cxn ang="0">
                  <a:pos x="0" y="1860"/>
                </a:cxn>
              </a:cxnLst>
              <a:rect l="0" t="0" r="r" b="b"/>
              <a:pathLst>
                <a:path w="1073" h="1860">
                  <a:moveTo>
                    <a:pt x="1073" y="0"/>
                  </a:moveTo>
                  <a:lnTo>
                    <a:pt x="958" y="121"/>
                  </a:lnTo>
                  <a:lnTo>
                    <a:pt x="846" y="247"/>
                  </a:lnTo>
                  <a:lnTo>
                    <a:pt x="741" y="376"/>
                  </a:lnTo>
                  <a:lnTo>
                    <a:pt x="640" y="510"/>
                  </a:lnTo>
                  <a:lnTo>
                    <a:pt x="546" y="647"/>
                  </a:lnTo>
                  <a:lnTo>
                    <a:pt x="457" y="788"/>
                  </a:lnTo>
                  <a:lnTo>
                    <a:pt x="373" y="931"/>
                  </a:lnTo>
                  <a:lnTo>
                    <a:pt x="296" y="1079"/>
                  </a:lnTo>
                  <a:lnTo>
                    <a:pt x="224" y="1230"/>
                  </a:lnTo>
                  <a:lnTo>
                    <a:pt x="159" y="1383"/>
                  </a:lnTo>
                  <a:lnTo>
                    <a:pt x="99" y="1540"/>
                  </a:lnTo>
                  <a:lnTo>
                    <a:pt x="46" y="1700"/>
                  </a:lnTo>
                  <a:lnTo>
                    <a:pt x="0" y="1860"/>
                  </a:ln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33" name="Freeform 13"/>
            <p:cNvSpPr>
              <a:spLocks/>
            </p:cNvSpPr>
            <p:nvPr/>
          </p:nvSpPr>
          <p:spPr bwMode="auto">
            <a:xfrm>
              <a:off x="2175" y="2703"/>
              <a:ext cx="537" cy="93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6" y="161"/>
                </a:cxn>
                <a:cxn ang="0">
                  <a:pos x="99" y="320"/>
                </a:cxn>
                <a:cxn ang="0">
                  <a:pos x="159" y="477"/>
                </a:cxn>
                <a:cxn ang="0">
                  <a:pos x="224" y="630"/>
                </a:cxn>
                <a:cxn ang="0">
                  <a:pos x="296" y="781"/>
                </a:cxn>
                <a:cxn ang="0">
                  <a:pos x="373" y="929"/>
                </a:cxn>
                <a:cxn ang="0">
                  <a:pos x="457" y="1072"/>
                </a:cxn>
                <a:cxn ang="0">
                  <a:pos x="546" y="1213"/>
                </a:cxn>
                <a:cxn ang="0">
                  <a:pos x="640" y="1350"/>
                </a:cxn>
                <a:cxn ang="0">
                  <a:pos x="741" y="1484"/>
                </a:cxn>
                <a:cxn ang="0">
                  <a:pos x="846" y="1613"/>
                </a:cxn>
                <a:cxn ang="0">
                  <a:pos x="958" y="1739"/>
                </a:cxn>
                <a:cxn ang="0">
                  <a:pos x="1073" y="1860"/>
                </a:cxn>
              </a:cxnLst>
              <a:rect l="0" t="0" r="r" b="b"/>
              <a:pathLst>
                <a:path w="1073" h="1860">
                  <a:moveTo>
                    <a:pt x="0" y="0"/>
                  </a:moveTo>
                  <a:lnTo>
                    <a:pt x="46" y="161"/>
                  </a:lnTo>
                  <a:lnTo>
                    <a:pt x="99" y="320"/>
                  </a:lnTo>
                  <a:lnTo>
                    <a:pt x="159" y="477"/>
                  </a:lnTo>
                  <a:lnTo>
                    <a:pt x="224" y="630"/>
                  </a:lnTo>
                  <a:lnTo>
                    <a:pt x="296" y="781"/>
                  </a:lnTo>
                  <a:lnTo>
                    <a:pt x="373" y="929"/>
                  </a:lnTo>
                  <a:lnTo>
                    <a:pt x="457" y="1072"/>
                  </a:lnTo>
                  <a:lnTo>
                    <a:pt x="546" y="1213"/>
                  </a:lnTo>
                  <a:lnTo>
                    <a:pt x="640" y="1350"/>
                  </a:lnTo>
                  <a:lnTo>
                    <a:pt x="741" y="1484"/>
                  </a:lnTo>
                  <a:lnTo>
                    <a:pt x="846" y="1613"/>
                  </a:lnTo>
                  <a:lnTo>
                    <a:pt x="958" y="1739"/>
                  </a:lnTo>
                  <a:lnTo>
                    <a:pt x="1073" y="1860"/>
                  </a:ln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5134" name="Freeform 14"/>
            <p:cNvSpPr>
              <a:spLocks/>
            </p:cNvSpPr>
            <p:nvPr/>
          </p:nvSpPr>
          <p:spPr bwMode="auto">
            <a:xfrm>
              <a:off x="3802" y="2703"/>
              <a:ext cx="537" cy="930"/>
            </a:xfrm>
            <a:custGeom>
              <a:avLst/>
              <a:gdLst/>
              <a:ahLst/>
              <a:cxnLst>
                <a:cxn ang="0">
                  <a:pos x="0" y="1860"/>
                </a:cxn>
                <a:cxn ang="0">
                  <a:pos x="117" y="1739"/>
                </a:cxn>
                <a:cxn ang="0">
                  <a:pos x="227" y="1613"/>
                </a:cxn>
                <a:cxn ang="0">
                  <a:pos x="333" y="1484"/>
                </a:cxn>
                <a:cxn ang="0">
                  <a:pos x="433" y="1350"/>
                </a:cxn>
                <a:cxn ang="0">
                  <a:pos x="527" y="1213"/>
                </a:cxn>
                <a:cxn ang="0">
                  <a:pos x="616" y="1072"/>
                </a:cxn>
                <a:cxn ang="0">
                  <a:pos x="700" y="929"/>
                </a:cxn>
                <a:cxn ang="0">
                  <a:pos x="777" y="781"/>
                </a:cxn>
                <a:cxn ang="0">
                  <a:pos x="849" y="630"/>
                </a:cxn>
                <a:cxn ang="0">
                  <a:pos x="914" y="477"/>
                </a:cxn>
                <a:cxn ang="0">
                  <a:pos x="974" y="320"/>
                </a:cxn>
                <a:cxn ang="0">
                  <a:pos x="1027" y="161"/>
                </a:cxn>
                <a:cxn ang="0">
                  <a:pos x="1073" y="0"/>
                </a:cxn>
              </a:cxnLst>
              <a:rect l="0" t="0" r="r" b="b"/>
              <a:pathLst>
                <a:path w="1073" h="1860">
                  <a:moveTo>
                    <a:pt x="0" y="1860"/>
                  </a:moveTo>
                  <a:lnTo>
                    <a:pt x="117" y="1739"/>
                  </a:lnTo>
                  <a:lnTo>
                    <a:pt x="227" y="1613"/>
                  </a:lnTo>
                  <a:lnTo>
                    <a:pt x="333" y="1484"/>
                  </a:lnTo>
                  <a:lnTo>
                    <a:pt x="433" y="1350"/>
                  </a:lnTo>
                  <a:lnTo>
                    <a:pt x="527" y="1213"/>
                  </a:lnTo>
                  <a:lnTo>
                    <a:pt x="616" y="1072"/>
                  </a:lnTo>
                  <a:lnTo>
                    <a:pt x="700" y="929"/>
                  </a:lnTo>
                  <a:lnTo>
                    <a:pt x="777" y="781"/>
                  </a:lnTo>
                  <a:lnTo>
                    <a:pt x="849" y="630"/>
                  </a:lnTo>
                  <a:lnTo>
                    <a:pt x="914" y="477"/>
                  </a:lnTo>
                  <a:lnTo>
                    <a:pt x="974" y="320"/>
                  </a:lnTo>
                  <a:lnTo>
                    <a:pt x="1027" y="161"/>
                  </a:lnTo>
                  <a:lnTo>
                    <a:pt x="1073" y="0"/>
                  </a:lnTo>
                </a:path>
              </a:pathLst>
            </a:custGeom>
            <a:ln>
              <a:headEnd/>
              <a:tailEnd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cxnSp>
        <p:nvCxnSpPr>
          <p:cNvPr id="19" name="直線コネクタ 18"/>
          <p:cNvCxnSpPr/>
          <p:nvPr/>
        </p:nvCxnSpPr>
        <p:spPr>
          <a:xfrm>
            <a:off x="3295825" y="4319112"/>
            <a:ext cx="3786214" cy="1588"/>
          </a:xfrm>
          <a:prstGeom prst="line">
            <a:avLst/>
          </a:prstGeom>
          <a:ln w="19050">
            <a:prstDash val="dash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 rot="5400000">
            <a:off x="3520479" y="4321975"/>
            <a:ext cx="3356792" cy="794"/>
          </a:xfrm>
          <a:prstGeom prst="line">
            <a:avLst/>
          </a:prstGeom>
          <a:ln w="19050">
            <a:prstDash val="dash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6786578" y="3715200"/>
            <a:ext cx="38664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dirty="0" smtClean="0"/>
              <a:t>Q</a:t>
            </a:r>
            <a:endParaRPr kumimoji="1" lang="ja-JP" altLang="en-US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5014369" y="4429132"/>
            <a:ext cx="36901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ja-JP" dirty="0" smtClean="0"/>
              <a:t>O</a:t>
            </a:r>
            <a:endParaRPr kumimoji="1" lang="ja-JP" altLang="en-US" dirty="0"/>
          </a:p>
        </p:txBody>
      </p:sp>
      <p:sp>
        <p:nvSpPr>
          <p:cNvPr id="24" name="円/楕円 23"/>
          <p:cNvSpPr/>
          <p:nvPr/>
        </p:nvSpPr>
        <p:spPr>
          <a:xfrm>
            <a:off x="5163156" y="4284187"/>
            <a:ext cx="71438" cy="7143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円/楕円 25"/>
          <p:cNvSpPr/>
          <p:nvPr/>
        </p:nvSpPr>
        <p:spPr>
          <a:xfrm>
            <a:off x="6135971" y="3198147"/>
            <a:ext cx="71438" cy="7143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円/楕円 26"/>
          <p:cNvSpPr/>
          <p:nvPr/>
        </p:nvSpPr>
        <p:spPr>
          <a:xfrm>
            <a:off x="6627600" y="4284187"/>
            <a:ext cx="71438" cy="7143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円/楕円 28"/>
          <p:cNvSpPr/>
          <p:nvPr/>
        </p:nvSpPr>
        <p:spPr>
          <a:xfrm>
            <a:off x="5163156" y="3198147"/>
            <a:ext cx="71438" cy="7143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6470771" y="4429132"/>
            <a:ext cx="33534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dirty="0" smtClean="0"/>
              <a:t>V</a:t>
            </a:r>
            <a:endParaRPr kumimoji="1" lang="ja-JP" altLang="en-US" dirty="0"/>
          </a:p>
        </p:txBody>
      </p:sp>
      <p:sp>
        <p:nvSpPr>
          <p:cNvPr id="41" name="円/楕円 40"/>
          <p:cNvSpPr/>
          <p:nvPr/>
        </p:nvSpPr>
        <p:spPr>
          <a:xfrm>
            <a:off x="6627600" y="3864147"/>
            <a:ext cx="71438" cy="7143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6318000" y="3049200"/>
            <a:ext cx="30489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dirty="0" smtClean="0"/>
              <a:t>P</a:t>
            </a:r>
            <a:endParaRPr kumimoji="1" lang="ja-JP" altLang="en-US" dirty="0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4720688" y="3049200"/>
            <a:ext cx="35137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ja-JP" dirty="0" smtClean="0"/>
              <a:t>U</a:t>
            </a:r>
            <a:endParaRPr kumimoji="1" lang="ja-JP" altLang="en-US" dirty="0"/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3290400" y="5357826"/>
            <a:ext cx="35298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ja-JP" dirty="0" smtClean="0"/>
              <a:t>A</a:t>
            </a:r>
            <a:endParaRPr kumimoji="1" lang="ja-JP" altLang="en-US" dirty="0"/>
          </a:p>
        </p:txBody>
      </p:sp>
      <p:sp>
        <p:nvSpPr>
          <p:cNvPr id="47" name="円/楕円 46"/>
          <p:cNvSpPr/>
          <p:nvPr/>
        </p:nvSpPr>
        <p:spPr>
          <a:xfrm>
            <a:off x="3703309" y="5377048"/>
            <a:ext cx="71438" cy="7143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61665"/>
          </a:xfrm>
        </p:spPr>
        <p:txBody>
          <a:bodyPr>
            <a:spAutoFit/>
          </a:bodyPr>
          <a:lstStyle/>
          <a:p>
            <a:pPr>
              <a:buNone/>
            </a:pPr>
            <a:r>
              <a:rPr kumimoji="1" lang="ja-JP" altLang="en-US" sz="2400" dirty="0" smtClean="0"/>
              <a:t>（扇形 </a:t>
            </a:r>
            <a:r>
              <a:rPr kumimoji="1" lang="en-US" altLang="ja-JP" sz="2400" dirty="0" smtClean="0"/>
              <a:t>PAQ</a:t>
            </a:r>
            <a:r>
              <a:rPr kumimoji="1" lang="ja-JP" altLang="en-US" sz="2400" dirty="0" smtClean="0"/>
              <a:t>） </a:t>
            </a:r>
            <a:r>
              <a:rPr kumimoji="1" lang="en-US" altLang="ja-JP" sz="2400" dirty="0" smtClean="0"/>
              <a:t>− </a:t>
            </a:r>
            <a:r>
              <a:rPr kumimoji="1" lang="ja-JP" altLang="en-US" sz="2400" dirty="0" smtClean="0"/>
              <a:t>△</a:t>
            </a:r>
            <a:r>
              <a:rPr kumimoji="1" lang="en-US" altLang="ja-JP" sz="2400" dirty="0" smtClean="0"/>
              <a:t>PAQ + </a:t>
            </a:r>
            <a:r>
              <a:rPr kumimoji="1" lang="ja-JP" altLang="en-US" sz="2400" dirty="0" smtClean="0"/>
              <a:t>△</a:t>
            </a:r>
            <a:r>
              <a:rPr kumimoji="1" lang="en-US" altLang="ja-JP" sz="2400" dirty="0" smtClean="0"/>
              <a:t>POQ + </a:t>
            </a:r>
            <a:r>
              <a:rPr lang="ja-JP" altLang="en-US" sz="2400" dirty="0" smtClean="0"/>
              <a:t>△</a:t>
            </a:r>
            <a:r>
              <a:rPr lang="en-US" altLang="ja-JP" sz="2400" dirty="0" smtClean="0"/>
              <a:t>UOP + </a:t>
            </a:r>
            <a:r>
              <a:rPr lang="ja-JP" altLang="en-US" sz="2400" dirty="0" smtClean="0"/>
              <a:t>△</a:t>
            </a:r>
            <a:r>
              <a:rPr lang="en-US" altLang="ja-JP" sz="2400" dirty="0" smtClean="0"/>
              <a:t>VOQ</a:t>
            </a:r>
            <a:endParaRPr kumimoji="1" lang="ja-JP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補足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実は </a:t>
            </a:r>
            <a:r>
              <a:rPr lang="en-US" altLang="ja-JP" dirty="0" smtClean="0"/>
              <a:t>Case #3 </a:t>
            </a:r>
            <a:r>
              <a:rPr lang="ja-JP" altLang="en-US" dirty="0" err="1" smtClean="0"/>
              <a:t>だけで</a:t>
            </a:r>
            <a:r>
              <a:rPr lang="ja-JP" altLang="en-US" dirty="0" smtClean="0"/>
              <a:t>十分である．</a:t>
            </a:r>
          </a:p>
          <a:p>
            <a:pPr lvl="1"/>
            <a:r>
              <a:rPr lang="ja-JP" altLang="en-US" dirty="0" smtClean="0"/>
              <a:t>円弧の端点を </a:t>
            </a:r>
            <a:r>
              <a:rPr lang="en-US" altLang="ja-JP" dirty="0" smtClean="0"/>
              <a:t>P, Q </a:t>
            </a:r>
            <a:r>
              <a:rPr lang="ja-JP" altLang="en-US" dirty="0" smtClean="0"/>
              <a:t>とおく．</a:t>
            </a:r>
          </a:p>
          <a:p>
            <a:pPr lvl="1"/>
            <a:r>
              <a:rPr lang="ja-JP" altLang="en-US" dirty="0" smtClean="0"/>
              <a:t>上側の</a:t>
            </a:r>
            <a:r>
              <a:rPr kumimoji="1" lang="ja-JP" altLang="en-US" dirty="0" smtClean="0"/>
              <a:t>辺の中点を </a:t>
            </a:r>
            <a:r>
              <a:rPr kumimoji="1" lang="en-US" altLang="ja-JP" dirty="0" smtClean="0"/>
              <a:t>U </a:t>
            </a:r>
            <a:r>
              <a:rPr kumimoji="1" lang="ja-JP" altLang="en-US" dirty="0" smtClean="0"/>
              <a:t>とおく．</a:t>
            </a:r>
          </a:p>
          <a:p>
            <a:pPr lvl="1"/>
            <a:r>
              <a:rPr lang="ja-JP" altLang="en-US" dirty="0" smtClean="0"/>
              <a:t>右側の辺の中点を </a:t>
            </a:r>
            <a:r>
              <a:rPr lang="en-US" altLang="ja-JP" dirty="0" smtClean="0"/>
              <a:t>V </a:t>
            </a:r>
            <a:r>
              <a:rPr lang="ja-JP" altLang="en-US" dirty="0" smtClean="0"/>
              <a:t>とおく．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このとき，</a:t>
            </a:r>
            <a:r>
              <a:rPr kumimoji="1" lang="en-US" altLang="ja-JP" dirty="0" smtClean="0"/>
              <a:t>Case #1</a:t>
            </a:r>
            <a:r>
              <a:rPr kumimoji="1" lang="ja-JP" altLang="en-US" dirty="0" smtClean="0"/>
              <a:t> と </a:t>
            </a:r>
            <a:r>
              <a:rPr kumimoji="1" lang="en-US" altLang="ja-JP" dirty="0" smtClean="0"/>
              <a:t>Case #2 </a:t>
            </a:r>
            <a:r>
              <a:rPr kumimoji="1" lang="ja-JP" altLang="en-US" dirty="0" smtClean="0"/>
              <a:t>の場合では，△</a:t>
            </a:r>
            <a:r>
              <a:rPr kumimoji="1" lang="en-US" altLang="ja-JP" dirty="0" smtClean="0"/>
              <a:t>UOP </a:t>
            </a:r>
            <a:r>
              <a:rPr kumimoji="1" lang="ja-JP" altLang="en-US" dirty="0" smtClean="0"/>
              <a:t>および △</a:t>
            </a:r>
            <a:r>
              <a:rPr kumimoji="1" lang="en-US" altLang="ja-JP" dirty="0" smtClean="0"/>
              <a:t>VOQ </a:t>
            </a:r>
            <a:r>
              <a:rPr kumimoji="1" lang="ja-JP" altLang="en-US" dirty="0" smtClean="0"/>
              <a:t>にあたる部分が </a:t>
            </a:r>
            <a:r>
              <a:rPr kumimoji="1" lang="en-US" altLang="ja-JP" dirty="0" smtClean="0"/>
              <a:t>0 </a:t>
            </a:r>
            <a:r>
              <a:rPr kumimoji="1" lang="ja-JP" altLang="en-US" dirty="0" smtClean="0"/>
              <a:t>になるので，特別扱いをしなくて済む．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手書き風">
      <a:majorFont>
        <a:latin typeface="Comic Sans MS"/>
        <a:ea typeface="YOzFontNP04"/>
        <a:cs typeface=""/>
      </a:majorFont>
      <a:minorFont>
        <a:latin typeface="Comic Sans MS"/>
        <a:ea typeface="YOzFontNP04"/>
        <a:cs typeface="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224</TotalTime>
  <Words>475</Words>
  <Application>Microsoft Office PowerPoint</Application>
  <PresentationFormat>画面に合わせる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2" baseType="lpstr">
      <vt:lpstr>フレッシュ</vt:lpstr>
      <vt:lpstr>Problem E: Magical Island</vt:lpstr>
      <vt:lpstr>クレジット</vt:lpstr>
      <vt:lpstr>問題概要</vt:lpstr>
      <vt:lpstr>参考図</vt:lpstr>
      <vt:lpstr>提出概況</vt:lpstr>
      <vt:lpstr>解法</vt:lpstr>
      <vt:lpstr>安全領域の面積（基本形）</vt:lpstr>
      <vt:lpstr>Case #1</vt:lpstr>
      <vt:lpstr>Case #2</vt:lpstr>
      <vt:lpstr>Case #3</vt:lpstr>
      <vt:lpstr>補足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4, Problem E: Magical Island</dc:title>
  <dc:creator>Yusuke Izumi</dc:creator>
  <cp:lastModifiedBy>Yusuke Izumi</cp:lastModifiedBy>
  <cp:revision>159</cp:revision>
  <dcterms:created xsi:type="dcterms:W3CDTF">2008-09-21T05:14:35Z</dcterms:created>
  <dcterms:modified xsi:type="dcterms:W3CDTF">2008-09-27T08:44:37Z</dcterms:modified>
</cp:coreProperties>
</file>