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ayama" initials="T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56" autoAdjust="0"/>
  </p:normalViewPr>
  <p:slideViewPr>
    <p:cSldViewPr>
      <p:cViewPr varScale="1">
        <p:scale>
          <a:sx n="85" d="100"/>
          <a:sy n="85" d="100"/>
        </p:scale>
        <p:origin x="-14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r">
              <a:buFont typeface="あくあフォント" pitchFamily="1" charset="-128"/>
              <a:buNone/>
              <a:defRPr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140" name="Freeform 20"/>
          <p:cNvSpPr>
            <a:spLocks/>
          </p:cNvSpPr>
          <p:nvPr/>
        </p:nvSpPr>
        <p:spPr bwMode="auto">
          <a:xfrm>
            <a:off x="144463" y="2684463"/>
            <a:ext cx="1068387" cy="815975"/>
          </a:xfrm>
          <a:custGeom>
            <a:avLst/>
            <a:gdLst>
              <a:gd name="T0" fmla="*/ 219 w 673"/>
              <a:gd name="T1" fmla="*/ 295 h 514"/>
              <a:gd name="T2" fmla="*/ 355 w 673"/>
              <a:gd name="T3" fmla="*/ 249 h 514"/>
              <a:gd name="T4" fmla="*/ 446 w 673"/>
              <a:gd name="T5" fmla="*/ 431 h 514"/>
              <a:gd name="T6" fmla="*/ 174 w 673"/>
              <a:gd name="T7" fmla="*/ 476 h 514"/>
              <a:gd name="T8" fmla="*/ 15 w 673"/>
              <a:gd name="T9" fmla="*/ 205 h 514"/>
              <a:gd name="T10" fmla="*/ 265 w 673"/>
              <a:gd name="T11" fmla="*/ 23 h 514"/>
              <a:gd name="T12" fmla="*/ 491 w 673"/>
              <a:gd name="T13" fmla="*/ 68 h 514"/>
              <a:gd name="T14" fmla="*/ 673 w 673"/>
              <a:gd name="T15" fmla="*/ 340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73" h="514">
                <a:moveTo>
                  <a:pt x="219" y="295"/>
                </a:moveTo>
                <a:cubicBezTo>
                  <a:pt x="268" y="260"/>
                  <a:pt x="317" y="226"/>
                  <a:pt x="355" y="249"/>
                </a:cubicBezTo>
                <a:cubicBezTo>
                  <a:pt x="393" y="272"/>
                  <a:pt x="476" y="393"/>
                  <a:pt x="446" y="431"/>
                </a:cubicBezTo>
                <a:cubicBezTo>
                  <a:pt x="416" y="469"/>
                  <a:pt x="246" y="514"/>
                  <a:pt x="174" y="476"/>
                </a:cubicBezTo>
                <a:cubicBezTo>
                  <a:pt x="102" y="438"/>
                  <a:pt x="0" y="280"/>
                  <a:pt x="15" y="205"/>
                </a:cubicBezTo>
                <a:cubicBezTo>
                  <a:pt x="30" y="130"/>
                  <a:pt x="186" y="46"/>
                  <a:pt x="265" y="23"/>
                </a:cubicBezTo>
                <a:cubicBezTo>
                  <a:pt x="344" y="0"/>
                  <a:pt x="423" y="15"/>
                  <a:pt x="491" y="68"/>
                </a:cubicBezTo>
                <a:cubicBezTo>
                  <a:pt x="559" y="121"/>
                  <a:pt x="616" y="230"/>
                  <a:pt x="673" y="34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43" name="Freeform 23"/>
          <p:cNvSpPr>
            <a:spLocks/>
          </p:cNvSpPr>
          <p:nvPr/>
        </p:nvSpPr>
        <p:spPr bwMode="auto">
          <a:xfrm>
            <a:off x="611188" y="2133600"/>
            <a:ext cx="215900" cy="431800"/>
          </a:xfrm>
          <a:custGeom>
            <a:avLst/>
            <a:gdLst>
              <a:gd name="T0" fmla="*/ 0 w 136"/>
              <a:gd name="T1" fmla="*/ 272 h 272"/>
              <a:gd name="T2" fmla="*/ 45 w 136"/>
              <a:gd name="T3" fmla="*/ 136 h 272"/>
              <a:gd name="T4" fmla="*/ 136 w 136"/>
              <a:gd name="T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6" h="272">
                <a:moveTo>
                  <a:pt x="0" y="272"/>
                </a:moveTo>
                <a:cubicBezTo>
                  <a:pt x="11" y="226"/>
                  <a:pt x="22" y="181"/>
                  <a:pt x="45" y="136"/>
                </a:cubicBezTo>
                <a:cubicBezTo>
                  <a:pt x="68" y="91"/>
                  <a:pt x="102" y="45"/>
                  <a:pt x="136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44" name="Freeform 24"/>
          <p:cNvSpPr>
            <a:spLocks/>
          </p:cNvSpPr>
          <p:nvPr/>
        </p:nvSpPr>
        <p:spPr bwMode="auto">
          <a:xfrm>
            <a:off x="900113" y="2276475"/>
            <a:ext cx="287337" cy="288925"/>
          </a:xfrm>
          <a:custGeom>
            <a:avLst/>
            <a:gdLst>
              <a:gd name="T0" fmla="*/ 0 w 181"/>
              <a:gd name="T1" fmla="*/ 182 h 182"/>
              <a:gd name="T2" fmla="*/ 90 w 181"/>
              <a:gd name="T3" fmla="*/ 46 h 182"/>
              <a:gd name="T4" fmla="*/ 181 w 181"/>
              <a:gd name="T5" fmla="*/ 0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1" h="182">
                <a:moveTo>
                  <a:pt x="0" y="182"/>
                </a:moveTo>
                <a:cubicBezTo>
                  <a:pt x="30" y="129"/>
                  <a:pt x="60" y="76"/>
                  <a:pt x="90" y="46"/>
                </a:cubicBezTo>
                <a:cubicBezTo>
                  <a:pt x="120" y="16"/>
                  <a:pt x="150" y="8"/>
                  <a:pt x="181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45" name="Freeform 25"/>
          <p:cNvSpPr>
            <a:spLocks/>
          </p:cNvSpPr>
          <p:nvPr/>
        </p:nvSpPr>
        <p:spPr bwMode="auto">
          <a:xfrm>
            <a:off x="1116013" y="2565400"/>
            <a:ext cx="287337" cy="215900"/>
          </a:xfrm>
          <a:custGeom>
            <a:avLst/>
            <a:gdLst>
              <a:gd name="T0" fmla="*/ 0 w 181"/>
              <a:gd name="T1" fmla="*/ 136 h 136"/>
              <a:gd name="T2" fmla="*/ 90 w 181"/>
              <a:gd name="T3" fmla="*/ 45 h 136"/>
              <a:gd name="T4" fmla="*/ 181 w 181"/>
              <a:gd name="T5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1" h="136">
                <a:moveTo>
                  <a:pt x="0" y="136"/>
                </a:moveTo>
                <a:cubicBezTo>
                  <a:pt x="30" y="102"/>
                  <a:pt x="60" y="68"/>
                  <a:pt x="90" y="45"/>
                </a:cubicBezTo>
                <a:cubicBezTo>
                  <a:pt x="120" y="22"/>
                  <a:pt x="150" y="11"/>
                  <a:pt x="181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46" name="Freeform 26"/>
          <p:cNvSpPr>
            <a:spLocks/>
          </p:cNvSpPr>
          <p:nvPr/>
        </p:nvSpPr>
        <p:spPr bwMode="auto">
          <a:xfrm>
            <a:off x="1476375" y="3535363"/>
            <a:ext cx="6911975" cy="180975"/>
          </a:xfrm>
          <a:custGeom>
            <a:avLst/>
            <a:gdLst>
              <a:gd name="T0" fmla="*/ 0 w 4354"/>
              <a:gd name="T1" fmla="*/ 65 h 114"/>
              <a:gd name="T2" fmla="*/ 781 w 4354"/>
              <a:gd name="T3" fmla="*/ 0 h 114"/>
              <a:gd name="T4" fmla="*/ 1360 w 4354"/>
              <a:gd name="T5" fmla="*/ 65 h 114"/>
              <a:gd name="T6" fmla="*/ 1782 w 4354"/>
              <a:gd name="T7" fmla="*/ 67 h 114"/>
              <a:gd name="T8" fmla="*/ 2177 w 4354"/>
              <a:gd name="T9" fmla="*/ 111 h 114"/>
              <a:gd name="T10" fmla="*/ 2794 w 4354"/>
              <a:gd name="T11" fmla="*/ 84 h 114"/>
              <a:gd name="T12" fmla="*/ 3275 w 4354"/>
              <a:gd name="T13" fmla="*/ 22 h 114"/>
              <a:gd name="T14" fmla="*/ 3900 w 4354"/>
              <a:gd name="T15" fmla="*/ 20 h 114"/>
              <a:gd name="T16" fmla="*/ 4354 w 4354"/>
              <a:gd name="T17" fmla="*/ 6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54" h="114">
                <a:moveTo>
                  <a:pt x="0" y="65"/>
                </a:moveTo>
                <a:cubicBezTo>
                  <a:pt x="130" y="54"/>
                  <a:pt x="554" y="0"/>
                  <a:pt x="781" y="0"/>
                </a:cubicBezTo>
                <a:cubicBezTo>
                  <a:pt x="1008" y="0"/>
                  <a:pt x="1193" y="54"/>
                  <a:pt x="1360" y="65"/>
                </a:cubicBezTo>
                <a:cubicBezTo>
                  <a:pt x="1527" y="76"/>
                  <a:pt x="1646" y="59"/>
                  <a:pt x="1782" y="67"/>
                </a:cubicBezTo>
                <a:cubicBezTo>
                  <a:pt x="1918" y="75"/>
                  <a:pt x="2008" y="108"/>
                  <a:pt x="2177" y="111"/>
                </a:cubicBezTo>
                <a:cubicBezTo>
                  <a:pt x="2346" y="114"/>
                  <a:pt x="2611" y="99"/>
                  <a:pt x="2794" y="84"/>
                </a:cubicBezTo>
                <a:cubicBezTo>
                  <a:pt x="2977" y="69"/>
                  <a:pt x="3091" y="33"/>
                  <a:pt x="3275" y="22"/>
                </a:cubicBezTo>
                <a:cubicBezTo>
                  <a:pt x="3459" y="11"/>
                  <a:pt x="3720" y="13"/>
                  <a:pt x="3900" y="20"/>
                </a:cubicBezTo>
                <a:cubicBezTo>
                  <a:pt x="4080" y="27"/>
                  <a:pt x="4251" y="38"/>
                  <a:pt x="4354" y="65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1913" y="2130425"/>
            <a:ext cx="7126287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ja-JP" altLang="en-US" noProof="0" smtClean="0"/>
              <a:t>マスター タイトルの書式設定</a:t>
            </a:r>
          </a:p>
        </p:txBody>
      </p:sp>
      <p:sp>
        <p:nvSpPr>
          <p:cNvPr id="5176" name="Freeform 56"/>
          <p:cNvSpPr>
            <a:spLocks noChangeAspect="1"/>
          </p:cNvSpPr>
          <p:nvPr/>
        </p:nvSpPr>
        <p:spPr bwMode="auto">
          <a:xfrm rot="27957504">
            <a:off x="8768556" y="6431757"/>
            <a:ext cx="168275" cy="354012"/>
          </a:xfrm>
          <a:custGeom>
            <a:avLst/>
            <a:gdLst>
              <a:gd name="T0" fmla="*/ 436 w 831"/>
              <a:gd name="T1" fmla="*/ 854 h 876"/>
              <a:gd name="T2" fmla="*/ 438 w 831"/>
              <a:gd name="T3" fmla="*/ 655 h 876"/>
              <a:gd name="T4" fmla="*/ 354 w 831"/>
              <a:gd name="T5" fmla="*/ 710 h 876"/>
              <a:gd name="T6" fmla="*/ 212 w 831"/>
              <a:gd name="T7" fmla="*/ 748 h 876"/>
              <a:gd name="T8" fmla="*/ 306 w 831"/>
              <a:gd name="T9" fmla="*/ 660 h 876"/>
              <a:gd name="T10" fmla="*/ 278 w 831"/>
              <a:gd name="T11" fmla="*/ 630 h 876"/>
              <a:gd name="T12" fmla="*/ 108 w 831"/>
              <a:gd name="T13" fmla="*/ 544 h 876"/>
              <a:gd name="T14" fmla="*/ 156 w 831"/>
              <a:gd name="T15" fmla="*/ 516 h 876"/>
              <a:gd name="T16" fmla="*/ 294 w 831"/>
              <a:gd name="T17" fmla="*/ 536 h 876"/>
              <a:gd name="T18" fmla="*/ 308 w 831"/>
              <a:gd name="T19" fmla="*/ 524 h 876"/>
              <a:gd name="T20" fmla="*/ 224 w 831"/>
              <a:gd name="T21" fmla="*/ 420 h 876"/>
              <a:gd name="T22" fmla="*/ 178 w 831"/>
              <a:gd name="T23" fmla="*/ 258 h 876"/>
              <a:gd name="T24" fmla="*/ 208 w 831"/>
              <a:gd name="T25" fmla="*/ 236 h 876"/>
              <a:gd name="T26" fmla="*/ 324 w 831"/>
              <a:gd name="T27" fmla="*/ 330 h 876"/>
              <a:gd name="T28" fmla="*/ 390 w 831"/>
              <a:gd name="T29" fmla="*/ 458 h 876"/>
              <a:gd name="T30" fmla="*/ 392 w 831"/>
              <a:gd name="T31" fmla="*/ 424 h 876"/>
              <a:gd name="T32" fmla="*/ 410 w 831"/>
              <a:gd name="T33" fmla="*/ 250 h 876"/>
              <a:gd name="T34" fmla="*/ 458 w 831"/>
              <a:gd name="T35" fmla="*/ 116 h 876"/>
              <a:gd name="T36" fmla="*/ 502 w 831"/>
              <a:gd name="T37" fmla="*/ 106 h 876"/>
              <a:gd name="T38" fmla="*/ 542 w 831"/>
              <a:gd name="T39" fmla="*/ 270 h 876"/>
              <a:gd name="T40" fmla="*/ 494 w 831"/>
              <a:gd name="T41" fmla="*/ 490 h 876"/>
              <a:gd name="T42" fmla="*/ 604 w 831"/>
              <a:gd name="T43" fmla="*/ 342 h 876"/>
              <a:gd name="T44" fmla="*/ 776 w 831"/>
              <a:gd name="T45" fmla="*/ 180 h 876"/>
              <a:gd name="T46" fmla="*/ 700 w 831"/>
              <a:gd name="T47" fmla="*/ 398 h 876"/>
              <a:gd name="T48" fmla="*/ 594 w 831"/>
              <a:gd name="T49" fmla="*/ 524 h 876"/>
              <a:gd name="T50" fmla="*/ 608 w 831"/>
              <a:gd name="T51" fmla="*/ 542 h 876"/>
              <a:gd name="T52" fmla="*/ 754 w 831"/>
              <a:gd name="T53" fmla="*/ 578 h 876"/>
              <a:gd name="T54" fmla="*/ 762 w 831"/>
              <a:gd name="T55" fmla="*/ 606 h 876"/>
              <a:gd name="T56" fmla="*/ 574 w 831"/>
              <a:gd name="T57" fmla="*/ 636 h 876"/>
              <a:gd name="T58" fmla="*/ 572 w 831"/>
              <a:gd name="T59" fmla="*/ 666 h 876"/>
              <a:gd name="T60" fmla="*/ 534 w 831"/>
              <a:gd name="T61" fmla="*/ 706 h 876"/>
              <a:gd name="T62" fmla="*/ 461 w 831"/>
              <a:gd name="T63" fmla="*/ 638 h 876"/>
              <a:gd name="T64" fmla="*/ 454 w 831"/>
              <a:gd name="T65" fmla="*/ 848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31" h="876">
                <a:moveTo>
                  <a:pt x="446" y="860"/>
                </a:moveTo>
                <a:cubicBezTo>
                  <a:pt x="443" y="861"/>
                  <a:pt x="437" y="876"/>
                  <a:pt x="436" y="854"/>
                </a:cubicBezTo>
                <a:cubicBezTo>
                  <a:pt x="435" y="832"/>
                  <a:pt x="438" y="763"/>
                  <a:pt x="438" y="730"/>
                </a:cubicBezTo>
                <a:cubicBezTo>
                  <a:pt x="438" y="697"/>
                  <a:pt x="446" y="664"/>
                  <a:pt x="438" y="655"/>
                </a:cubicBezTo>
                <a:cubicBezTo>
                  <a:pt x="430" y="646"/>
                  <a:pt x="404" y="667"/>
                  <a:pt x="390" y="676"/>
                </a:cubicBezTo>
                <a:cubicBezTo>
                  <a:pt x="376" y="685"/>
                  <a:pt x="374" y="701"/>
                  <a:pt x="354" y="710"/>
                </a:cubicBezTo>
                <a:cubicBezTo>
                  <a:pt x="334" y="719"/>
                  <a:pt x="294" y="726"/>
                  <a:pt x="270" y="732"/>
                </a:cubicBezTo>
                <a:cubicBezTo>
                  <a:pt x="246" y="738"/>
                  <a:pt x="214" y="753"/>
                  <a:pt x="212" y="748"/>
                </a:cubicBezTo>
                <a:cubicBezTo>
                  <a:pt x="210" y="743"/>
                  <a:pt x="241" y="718"/>
                  <a:pt x="256" y="704"/>
                </a:cubicBezTo>
                <a:cubicBezTo>
                  <a:pt x="271" y="690"/>
                  <a:pt x="289" y="671"/>
                  <a:pt x="306" y="660"/>
                </a:cubicBezTo>
                <a:cubicBezTo>
                  <a:pt x="323" y="649"/>
                  <a:pt x="363" y="645"/>
                  <a:pt x="358" y="640"/>
                </a:cubicBezTo>
                <a:cubicBezTo>
                  <a:pt x="353" y="635"/>
                  <a:pt x="304" y="636"/>
                  <a:pt x="278" y="630"/>
                </a:cubicBezTo>
                <a:cubicBezTo>
                  <a:pt x="252" y="624"/>
                  <a:pt x="230" y="620"/>
                  <a:pt x="202" y="606"/>
                </a:cubicBezTo>
                <a:cubicBezTo>
                  <a:pt x="174" y="592"/>
                  <a:pt x="140" y="563"/>
                  <a:pt x="108" y="544"/>
                </a:cubicBezTo>
                <a:cubicBezTo>
                  <a:pt x="76" y="525"/>
                  <a:pt x="0" y="499"/>
                  <a:pt x="8" y="494"/>
                </a:cubicBezTo>
                <a:cubicBezTo>
                  <a:pt x="16" y="489"/>
                  <a:pt x="117" y="511"/>
                  <a:pt x="156" y="516"/>
                </a:cubicBezTo>
                <a:cubicBezTo>
                  <a:pt x="195" y="521"/>
                  <a:pt x="217" y="519"/>
                  <a:pt x="240" y="522"/>
                </a:cubicBezTo>
                <a:cubicBezTo>
                  <a:pt x="263" y="525"/>
                  <a:pt x="274" y="529"/>
                  <a:pt x="294" y="536"/>
                </a:cubicBezTo>
                <a:cubicBezTo>
                  <a:pt x="314" y="543"/>
                  <a:pt x="358" y="568"/>
                  <a:pt x="360" y="566"/>
                </a:cubicBezTo>
                <a:cubicBezTo>
                  <a:pt x="362" y="564"/>
                  <a:pt x="323" y="535"/>
                  <a:pt x="308" y="524"/>
                </a:cubicBezTo>
                <a:cubicBezTo>
                  <a:pt x="293" y="513"/>
                  <a:pt x="286" y="515"/>
                  <a:pt x="272" y="498"/>
                </a:cubicBezTo>
                <a:cubicBezTo>
                  <a:pt x="258" y="481"/>
                  <a:pt x="236" y="444"/>
                  <a:pt x="224" y="420"/>
                </a:cubicBezTo>
                <a:cubicBezTo>
                  <a:pt x="212" y="396"/>
                  <a:pt x="208" y="381"/>
                  <a:pt x="200" y="354"/>
                </a:cubicBezTo>
                <a:cubicBezTo>
                  <a:pt x="192" y="327"/>
                  <a:pt x="191" y="293"/>
                  <a:pt x="178" y="258"/>
                </a:cubicBezTo>
                <a:cubicBezTo>
                  <a:pt x="165" y="223"/>
                  <a:pt x="118" y="149"/>
                  <a:pt x="123" y="145"/>
                </a:cubicBezTo>
                <a:cubicBezTo>
                  <a:pt x="128" y="141"/>
                  <a:pt x="183" y="213"/>
                  <a:pt x="208" y="236"/>
                </a:cubicBezTo>
                <a:cubicBezTo>
                  <a:pt x="233" y="259"/>
                  <a:pt x="257" y="268"/>
                  <a:pt x="276" y="284"/>
                </a:cubicBezTo>
                <a:cubicBezTo>
                  <a:pt x="295" y="300"/>
                  <a:pt x="308" y="311"/>
                  <a:pt x="324" y="330"/>
                </a:cubicBezTo>
                <a:cubicBezTo>
                  <a:pt x="340" y="349"/>
                  <a:pt x="359" y="375"/>
                  <a:pt x="370" y="396"/>
                </a:cubicBezTo>
                <a:cubicBezTo>
                  <a:pt x="381" y="417"/>
                  <a:pt x="383" y="440"/>
                  <a:pt x="390" y="458"/>
                </a:cubicBezTo>
                <a:cubicBezTo>
                  <a:pt x="397" y="476"/>
                  <a:pt x="414" y="510"/>
                  <a:pt x="414" y="504"/>
                </a:cubicBezTo>
                <a:cubicBezTo>
                  <a:pt x="414" y="498"/>
                  <a:pt x="397" y="452"/>
                  <a:pt x="392" y="424"/>
                </a:cubicBezTo>
                <a:cubicBezTo>
                  <a:pt x="387" y="396"/>
                  <a:pt x="381" y="367"/>
                  <a:pt x="384" y="338"/>
                </a:cubicBezTo>
                <a:cubicBezTo>
                  <a:pt x="387" y="309"/>
                  <a:pt x="401" y="274"/>
                  <a:pt x="410" y="250"/>
                </a:cubicBezTo>
                <a:cubicBezTo>
                  <a:pt x="419" y="226"/>
                  <a:pt x="428" y="214"/>
                  <a:pt x="436" y="192"/>
                </a:cubicBezTo>
                <a:cubicBezTo>
                  <a:pt x="444" y="170"/>
                  <a:pt x="450" y="148"/>
                  <a:pt x="458" y="116"/>
                </a:cubicBezTo>
                <a:cubicBezTo>
                  <a:pt x="466" y="84"/>
                  <a:pt x="478" y="4"/>
                  <a:pt x="485" y="2"/>
                </a:cubicBezTo>
                <a:cubicBezTo>
                  <a:pt x="492" y="0"/>
                  <a:pt x="496" y="75"/>
                  <a:pt x="502" y="106"/>
                </a:cubicBezTo>
                <a:cubicBezTo>
                  <a:pt x="508" y="137"/>
                  <a:pt x="513" y="161"/>
                  <a:pt x="520" y="188"/>
                </a:cubicBezTo>
                <a:cubicBezTo>
                  <a:pt x="527" y="215"/>
                  <a:pt x="538" y="243"/>
                  <a:pt x="542" y="270"/>
                </a:cubicBezTo>
                <a:cubicBezTo>
                  <a:pt x="546" y="297"/>
                  <a:pt x="550" y="311"/>
                  <a:pt x="542" y="348"/>
                </a:cubicBezTo>
                <a:cubicBezTo>
                  <a:pt x="534" y="385"/>
                  <a:pt x="494" y="482"/>
                  <a:pt x="494" y="490"/>
                </a:cubicBezTo>
                <a:cubicBezTo>
                  <a:pt x="494" y="498"/>
                  <a:pt x="524" y="419"/>
                  <a:pt x="542" y="394"/>
                </a:cubicBezTo>
                <a:cubicBezTo>
                  <a:pt x="560" y="369"/>
                  <a:pt x="579" y="362"/>
                  <a:pt x="604" y="342"/>
                </a:cubicBezTo>
                <a:cubicBezTo>
                  <a:pt x="629" y="322"/>
                  <a:pt x="665" y="303"/>
                  <a:pt x="694" y="276"/>
                </a:cubicBezTo>
                <a:cubicBezTo>
                  <a:pt x="723" y="249"/>
                  <a:pt x="771" y="173"/>
                  <a:pt x="776" y="180"/>
                </a:cubicBezTo>
                <a:cubicBezTo>
                  <a:pt x="781" y="187"/>
                  <a:pt x="735" y="282"/>
                  <a:pt x="722" y="318"/>
                </a:cubicBezTo>
                <a:cubicBezTo>
                  <a:pt x="709" y="354"/>
                  <a:pt x="713" y="371"/>
                  <a:pt x="700" y="398"/>
                </a:cubicBezTo>
                <a:cubicBezTo>
                  <a:pt x="687" y="425"/>
                  <a:pt x="662" y="457"/>
                  <a:pt x="644" y="478"/>
                </a:cubicBezTo>
                <a:cubicBezTo>
                  <a:pt x="626" y="499"/>
                  <a:pt x="611" y="511"/>
                  <a:pt x="594" y="524"/>
                </a:cubicBezTo>
                <a:cubicBezTo>
                  <a:pt x="577" y="537"/>
                  <a:pt x="538" y="555"/>
                  <a:pt x="540" y="558"/>
                </a:cubicBezTo>
                <a:cubicBezTo>
                  <a:pt x="542" y="561"/>
                  <a:pt x="586" y="543"/>
                  <a:pt x="608" y="542"/>
                </a:cubicBezTo>
                <a:cubicBezTo>
                  <a:pt x="630" y="541"/>
                  <a:pt x="648" y="546"/>
                  <a:pt x="672" y="552"/>
                </a:cubicBezTo>
                <a:cubicBezTo>
                  <a:pt x="696" y="558"/>
                  <a:pt x="728" y="572"/>
                  <a:pt x="754" y="578"/>
                </a:cubicBezTo>
                <a:cubicBezTo>
                  <a:pt x="780" y="584"/>
                  <a:pt x="829" y="585"/>
                  <a:pt x="830" y="590"/>
                </a:cubicBezTo>
                <a:cubicBezTo>
                  <a:pt x="831" y="595"/>
                  <a:pt x="786" y="601"/>
                  <a:pt x="762" y="606"/>
                </a:cubicBezTo>
                <a:cubicBezTo>
                  <a:pt x="738" y="611"/>
                  <a:pt x="715" y="615"/>
                  <a:pt x="684" y="620"/>
                </a:cubicBezTo>
                <a:cubicBezTo>
                  <a:pt x="653" y="625"/>
                  <a:pt x="600" y="633"/>
                  <a:pt x="574" y="636"/>
                </a:cubicBezTo>
                <a:cubicBezTo>
                  <a:pt x="548" y="639"/>
                  <a:pt x="528" y="631"/>
                  <a:pt x="528" y="636"/>
                </a:cubicBezTo>
                <a:cubicBezTo>
                  <a:pt x="528" y="641"/>
                  <a:pt x="554" y="649"/>
                  <a:pt x="572" y="666"/>
                </a:cubicBezTo>
                <a:cubicBezTo>
                  <a:pt x="590" y="683"/>
                  <a:pt x="642" y="731"/>
                  <a:pt x="636" y="738"/>
                </a:cubicBezTo>
                <a:cubicBezTo>
                  <a:pt x="630" y="745"/>
                  <a:pt x="558" y="715"/>
                  <a:pt x="534" y="706"/>
                </a:cubicBezTo>
                <a:cubicBezTo>
                  <a:pt x="510" y="697"/>
                  <a:pt x="504" y="693"/>
                  <a:pt x="492" y="682"/>
                </a:cubicBezTo>
                <a:cubicBezTo>
                  <a:pt x="480" y="671"/>
                  <a:pt x="467" y="634"/>
                  <a:pt x="461" y="638"/>
                </a:cubicBezTo>
                <a:cubicBezTo>
                  <a:pt x="455" y="642"/>
                  <a:pt x="457" y="669"/>
                  <a:pt x="456" y="704"/>
                </a:cubicBezTo>
                <a:cubicBezTo>
                  <a:pt x="455" y="739"/>
                  <a:pt x="456" y="822"/>
                  <a:pt x="454" y="848"/>
                </a:cubicBezTo>
                <a:cubicBezTo>
                  <a:pt x="452" y="874"/>
                  <a:pt x="449" y="859"/>
                  <a:pt x="446" y="860"/>
                </a:cubicBezTo>
                <a:close/>
              </a:path>
            </a:pathLst>
          </a:custGeom>
          <a:solidFill>
            <a:srgbClr val="FF5050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48" name="Freeform 28"/>
          <p:cNvSpPr>
            <a:spLocks noChangeAspect="1"/>
          </p:cNvSpPr>
          <p:nvPr/>
        </p:nvSpPr>
        <p:spPr bwMode="auto">
          <a:xfrm>
            <a:off x="7945438" y="6399213"/>
            <a:ext cx="195262" cy="361950"/>
          </a:xfrm>
          <a:custGeom>
            <a:avLst/>
            <a:gdLst>
              <a:gd name="T0" fmla="*/ 81 w 123"/>
              <a:gd name="T1" fmla="*/ 47 h 228"/>
              <a:gd name="T2" fmla="*/ 43 w 123"/>
              <a:gd name="T3" fmla="*/ 85 h 228"/>
              <a:gd name="T4" fmla="*/ 51 w 123"/>
              <a:gd name="T5" fmla="*/ 131 h 228"/>
              <a:gd name="T6" fmla="*/ 79 w 123"/>
              <a:gd name="T7" fmla="*/ 175 h 228"/>
              <a:gd name="T8" fmla="*/ 117 w 123"/>
              <a:gd name="T9" fmla="*/ 203 h 228"/>
              <a:gd name="T10" fmla="*/ 113 w 123"/>
              <a:gd name="T11" fmla="*/ 227 h 228"/>
              <a:gd name="T12" fmla="*/ 59 w 123"/>
              <a:gd name="T13" fmla="*/ 209 h 228"/>
              <a:gd name="T14" fmla="*/ 21 w 123"/>
              <a:gd name="T15" fmla="*/ 169 h 228"/>
              <a:gd name="T16" fmla="*/ 1 w 123"/>
              <a:gd name="T17" fmla="*/ 109 h 228"/>
              <a:gd name="T18" fmla="*/ 15 w 123"/>
              <a:gd name="T19" fmla="*/ 49 h 228"/>
              <a:gd name="T20" fmla="*/ 67 w 123"/>
              <a:gd name="T21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" h="228">
                <a:moveTo>
                  <a:pt x="81" y="47"/>
                </a:moveTo>
                <a:cubicBezTo>
                  <a:pt x="75" y="53"/>
                  <a:pt x="48" y="71"/>
                  <a:pt x="43" y="85"/>
                </a:cubicBezTo>
                <a:cubicBezTo>
                  <a:pt x="38" y="99"/>
                  <a:pt x="45" y="116"/>
                  <a:pt x="51" y="131"/>
                </a:cubicBezTo>
                <a:cubicBezTo>
                  <a:pt x="57" y="146"/>
                  <a:pt x="68" y="163"/>
                  <a:pt x="79" y="175"/>
                </a:cubicBezTo>
                <a:cubicBezTo>
                  <a:pt x="90" y="187"/>
                  <a:pt x="111" y="194"/>
                  <a:pt x="117" y="203"/>
                </a:cubicBezTo>
                <a:cubicBezTo>
                  <a:pt x="123" y="212"/>
                  <a:pt x="123" y="226"/>
                  <a:pt x="113" y="227"/>
                </a:cubicBezTo>
                <a:cubicBezTo>
                  <a:pt x="103" y="228"/>
                  <a:pt x="74" y="219"/>
                  <a:pt x="59" y="209"/>
                </a:cubicBezTo>
                <a:cubicBezTo>
                  <a:pt x="44" y="199"/>
                  <a:pt x="31" y="185"/>
                  <a:pt x="21" y="169"/>
                </a:cubicBezTo>
                <a:cubicBezTo>
                  <a:pt x="11" y="153"/>
                  <a:pt x="2" y="129"/>
                  <a:pt x="1" y="109"/>
                </a:cubicBezTo>
                <a:cubicBezTo>
                  <a:pt x="0" y="89"/>
                  <a:pt x="4" y="67"/>
                  <a:pt x="15" y="49"/>
                </a:cubicBezTo>
                <a:cubicBezTo>
                  <a:pt x="26" y="31"/>
                  <a:pt x="56" y="10"/>
                  <a:pt x="67" y="0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65" name="Freeform 45"/>
          <p:cNvSpPr>
            <a:spLocks noChangeAspect="1"/>
          </p:cNvSpPr>
          <p:nvPr/>
        </p:nvSpPr>
        <p:spPr bwMode="auto">
          <a:xfrm>
            <a:off x="8023225" y="5907088"/>
            <a:ext cx="808038" cy="711200"/>
          </a:xfrm>
          <a:custGeom>
            <a:avLst/>
            <a:gdLst>
              <a:gd name="T0" fmla="*/ 440 w 509"/>
              <a:gd name="T1" fmla="*/ 5 h 448"/>
              <a:gd name="T2" fmla="*/ 439 w 509"/>
              <a:gd name="T3" fmla="*/ 47 h 448"/>
              <a:gd name="T4" fmla="*/ 457 w 509"/>
              <a:gd name="T5" fmla="*/ 103 h 448"/>
              <a:gd name="T6" fmla="*/ 459 w 509"/>
              <a:gd name="T7" fmla="*/ 148 h 448"/>
              <a:gd name="T8" fmla="*/ 435 w 509"/>
              <a:gd name="T9" fmla="*/ 180 h 448"/>
              <a:gd name="T10" fmla="*/ 430 w 509"/>
              <a:gd name="T11" fmla="*/ 225 h 448"/>
              <a:gd name="T12" fmla="*/ 430 w 509"/>
              <a:gd name="T13" fmla="*/ 283 h 448"/>
              <a:gd name="T14" fmla="*/ 456 w 509"/>
              <a:gd name="T15" fmla="*/ 331 h 448"/>
              <a:gd name="T16" fmla="*/ 490 w 509"/>
              <a:gd name="T17" fmla="*/ 379 h 448"/>
              <a:gd name="T18" fmla="*/ 506 w 509"/>
              <a:gd name="T19" fmla="*/ 415 h 448"/>
              <a:gd name="T20" fmla="*/ 474 w 509"/>
              <a:gd name="T21" fmla="*/ 419 h 448"/>
              <a:gd name="T22" fmla="*/ 440 w 509"/>
              <a:gd name="T23" fmla="*/ 393 h 448"/>
              <a:gd name="T24" fmla="*/ 400 w 509"/>
              <a:gd name="T25" fmla="*/ 347 h 448"/>
              <a:gd name="T26" fmla="*/ 356 w 509"/>
              <a:gd name="T27" fmla="*/ 357 h 448"/>
              <a:gd name="T28" fmla="*/ 276 w 509"/>
              <a:gd name="T29" fmla="*/ 405 h 448"/>
              <a:gd name="T30" fmla="*/ 174 w 509"/>
              <a:gd name="T31" fmla="*/ 439 h 448"/>
              <a:gd name="T32" fmla="*/ 58 w 509"/>
              <a:gd name="T33" fmla="*/ 441 h 448"/>
              <a:gd name="T34" fmla="*/ 8 w 509"/>
              <a:gd name="T35" fmla="*/ 399 h 448"/>
              <a:gd name="T36" fmla="*/ 12 w 509"/>
              <a:gd name="T37" fmla="*/ 315 h 448"/>
              <a:gd name="T38" fmla="*/ 44 w 509"/>
              <a:gd name="T39" fmla="*/ 255 h 448"/>
              <a:gd name="T40" fmla="*/ 126 w 509"/>
              <a:gd name="T41" fmla="*/ 203 h 448"/>
              <a:gd name="T42" fmla="*/ 192 w 509"/>
              <a:gd name="T43" fmla="*/ 177 h 448"/>
              <a:gd name="T44" fmla="*/ 230 w 509"/>
              <a:gd name="T45" fmla="*/ 143 h 448"/>
              <a:gd name="T46" fmla="*/ 245 w 509"/>
              <a:gd name="T47" fmla="*/ 66 h 448"/>
              <a:gd name="T48" fmla="*/ 296 w 509"/>
              <a:gd name="T49" fmla="*/ 35 h 448"/>
              <a:gd name="T50" fmla="*/ 338 w 509"/>
              <a:gd name="T51" fmla="*/ 28 h 448"/>
              <a:gd name="T52" fmla="*/ 382 w 509"/>
              <a:gd name="T53" fmla="*/ 33 h 448"/>
              <a:gd name="T54" fmla="*/ 404 w 509"/>
              <a:gd name="T55" fmla="*/ 19 h 448"/>
              <a:gd name="T56" fmla="*/ 440 w 509"/>
              <a:gd name="T57" fmla="*/ 5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9" h="448">
                <a:moveTo>
                  <a:pt x="440" y="5"/>
                </a:moveTo>
                <a:cubicBezTo>
                  <a:pt x="446" y="10"/>
                  <a:pt x="436" y="31"/>
                  <a:pt x="439" y="47"/>
                </a:cubicBezTo>
                <a:cubicBezTo>
                  <a:pt x="442" y="63"/>
                  <a:pt x="454" y="87"/>
                  <a:pt x="457" y="103"/>
                </a:cubicBezTo>
                <a:cubicBezTo>
                  <a:pt x="461" y="120"/>
                  <a:pt x="463" y="135"/>
                  <a:pt x="459" y="148"/>
                </a:cubicBezTo>
                <a:cubicBezTo>
                  <a:pt x="456" y="161"/>
                  <a:pt x="440" y="167"/>
                  <a:pt x="435" y="180"/>
                </a:cubicBezTo>
                <a:cubicBezTo>
                  <a:pt x="430" y="193"/>
                  <a:pt x="431" y="208"/>
                  <a:pt x="430" y="225"/>
                </a:cubicBezTo>
                <a:cubicBezTo>
                  <a:pt x="429" y="242"/>
                  <a:pt x="426" y="265"/>
                  <a:pt x="430" y="283"/>
                </a:cubicBezTo>
                <a:cubicBezTo>
                  <a:pt x="434" y="301"/>
                  <a:pt x="446" y="315"/>
                  <a:pt x="456" y="331"/>
                </a:cubicBezTo>
                <a:cubicBezTo>
                  <a:pt x="466" y="347"/>
                  <a:pt x="482" y="365"/>
                  <a:pt x="490" y="379"/>
                </a:cubicBezTo>
                <a:cubicBezTo>
                  <a:pt x="498" y="393"/>
                  <a:pt x="509" y="408"/>
                  <a:pt x="506" y="415"/>
                </a:cubicBezTo>
                <a:cubicBezTo>
                  <a:pt x="503" y="422"/>
                  <a:pt x="485" y="423"/>
                  <a:pt x="474" y="419"/>
                </a:cubicBezTo>
                <a:cubicBezTo>
                  <a:pt x="463" y="415"/>
                  <a:pt x="452" y="405"/>
                  <a:pt x="440" y="393"/>
                </a:cubicBezTo>
                <a:cubicBezTo>
                  <a:pt x="428" y="381"/>
                  <a:pt x="414" y="353"/>
                  <a:pt x="400" y="347"/>
                </a:cubicBezTo>
                <a:cubicBezTo>
                  <a:pt x="386" y="341"/>
                  <a:pt x="377" y="347"/>
                  <a:pt x="356" y="357"/>
                </a:cubicBezTo>
                <a:cubicBezTo>
                  <a:pt x="335" y="367"/>
                  <a:pt x="306" y="391"/>
                  <a:pt x="276" y="405"/>
                </a:cubicBezTo>
                <a:cubicBezTo>
                  <a:pt x="246" y="419"/>
                  <a:pt x="210" y="433"/>
                  <a:pt x="174" y="439"/>
                </a:cubicBezTo>
                <a:cubicBezTo>
                  <a:pt x="138" y="445"/>
                  <a:pt x="86" y="448"/>
                  <a:pt x="58" y="441"/>
                </a:cubicBezTo>
                <a:cubicBezTo>
                  <a:pt x="30" y="434"/>
                  <a:pt x="16" y="420"/>
                  <a:pt x="8" y="399"/>
                </a:cubicBezTo>
                <a:cubicBezTo>
                  <a:pt x="0" y="378"/>
                  <a:pt x="6" y="339"/>
                  <a:pt x="12" y="315"/>
                </a:cubicBezTo>
                <a:cubicBezTo>
                  <a:pt x="18" y="291"/>
                  <a:pt x="25" y="274"/>
                  <a:pt x="44" y="255"/>
                </a:cubicBezTo>
                <a:cubicBezTo>
                  <a:pt x="63" y="236"/>
                  <a:pt x="101" y="216"/>
                  <a:pt x="126" y="203"/>
                </a:cubicBezTo>
                <a:cubicBezTo>
                  <a:pt x="151" y="190"/>
                  <a:pt x="175" y="187"/>
                  <a:pt x="192" y="177"/>
                </a:cubicBezTo>
                <a:cubicBezTo>
                  <a:pt x="209" y="167"/>
                  <a:pt x="221" y="161"/>
                  <a:pt x="230" y="143"/>
                </a:cubicBezTo>
                <a:cubicBezTo>
                  <a:pt x="239" y="125"/>
                  <a:pt x="234" y="84"/>
                  <a:pt x="245" y="66"/>
                </a:cubicBezTo>
                <a:cubicBezTo>
                  <a:pt x="256" y="48"/>
                  <a:pt x="280" y="41"/>
                  <a:pt x="296" y="35"/>
                </a:cubicBezTo>
                <a:cubicBezTo>
                  <a:pt x="312" y="29"/>
                  <a:pt x="324" y="28"/>
                  <a:pt x="338" y="28"/>
                </a:cubicBezTo>
                <a:cubicBezTo>
                  <a:pt x="352" y="28"/>
                  <a:pt x="371" y="35"/>
                  <a:pt x="382" y="33"/>
                </a:cubicBezTo>
                <a:cubicBezTo>
                  <a:pt x="393" y="31"/>
                  <a:pt x="394" y="24"/>
                  <a:pt x="404" y="19"/>
                </a:cubicBezTo>
                <a:cubicBezTo>
                  <a:pt x="414" y="14"/>
                  <a:pt x="434" y="0"/>
                  <a:pt x="440" y="5"/>
                </a:cubicBezTo>
                <a:close/>
              </a:path>
            </a:pathLst>
          </a:cu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56" name="Freeform 36"/>
          <p:cNvSpPr>
            <a:spLocks noChangeAspect="1"/>
          </p:cNvSpPr>
          <p:nvPr/>
        </p:nvSpPr>
        <p:spPr bwMode="auto">
          <a:xfrm flipH="1">
            <a:off x="8526463" y="6175375"/>
            <a:ext cx="166687" cy="39688"/>
          </a:xfrm>
          <a:custGeom>
            <a:avLst/>
            <a:gdLst>
              <a:gd name="T0" fmla="*/ 0 w 210"/>
              <a:gd name="T1" fmla="*/ 0 h 50"/>
              <a:gd name="T2" fmla="*/ 30 w 210"/>
              <a:gd name="T3" fmla="*/ 39 h 50"/>
              <a:gd name="T4" fmla="*/ 66 w 210"/>
              <a:gd name="T5" fmla="*/ 45 h 50"/>
              <a:gd name="T6" fmla="*/ 102 w 210"/>
              <a:gd name="T7" fmla="*/ 15 h 50"/>
              <a:gd name="T8" fmla="*/ 156 w 210"/>
              <a:gd name="T9" fmla="*/ 48 h 50"/>
              <a:gd name="T10" fmla="*/ 210 w 210"/>
              <a:gd name="T11" fmla="*/ 24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0" h="50">
                <a:moveTo>
                  <a:pt x="0" y="0"/>
                </a:moveTo>
                <a:cubicBezTo>
                  <a:pt x="5" y="6"/>
                  <a:pt x="19" y="32"/>
                  <a:pt x="30" y="39"/>
                </a:cubicBezTo>
                <a:cubicBezTo>
                  <a:pt x="41" y="46"/>
                  <a:pt x="54" y="49"/>
                  <a:pt x="66" y="45"/>
                </a:cubicBezTo>
                <a:cubicBezTo>
                  <a:pt x="78" y="41"/>
                  <a:pt x="87" y="14"/>
                  <a:pt x="102" y="15"/>
                </a:cubicBezTo>
                <a:cubicBezTo>
                  <a:pt x="117" y="16"/>
                  <a:pt x="138" y="46"/>
                  <a:pt x="156" y="48"/>
                </a:cubicBezTo>
                <a:cubicBezTo>
                  <a:pt x="174" y="50"/>
                  <a:pt x="191" y="36"/>
                  <a:pt x="210" y="24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57" name="Oval 37"/>
          <p:cNvSpPr>
            <a:spLocks noChangeAspect="1" noChangeArrowheads="1"/>
          </p:cNvSpPr>
          <p:nvPr/>
        </p:nvSpPr>
        <p:spPr bwMode="auto">
          <a:xfrm flipH="1">
            <a:off x="8513763" y="6089650"/>
            <a:ext cx="22225" cy="22225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5158" name="Oval 38"/>
          <p:cNvSpPr>
            <a:spLocks noChangeAspect="1" noChangeArrowheads="1"/>
          </p:cNvSpPr>
          <p:nvPr/>
        </p:nvSpPr>
        <p:spPr bwMode="auto">
          <a:xfrm flipH="1">
            <a:off x="8691563" y="6086475"/>
            <a:ext cx="20637" cy="20638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5168" name="Freeform 48"/>
          <p:cNvSpPr>
            <a:spLocks noChangeAspect="1"/>
          </p:cNvSpPr>
          <p:nvPr/>
        </p:nvSpPr>
        <p:spPr bwMode="auto">
          <a:xfrm>
            <a:off x="8486775" y="6442075"/>
            <a:ext cx="190500" cy="155575"/>
          </a:xfrm>
          <a:custGeom>
            <a:avLst/>
            <a:gdLst>
              <a:gd name="T0" fmla="*/ 58 w 120"/>
              <a:gd name="T1" fmla="*/ 1 h 98"/>
              <a:gd name="T2" fmla="*/ 83 w 120"/>
              <a:gd name="T3" fmla="*/ 44 h 98"/>
              <a:gd name="T4" fmla="*/ 119 w 120"/>
              <a:gd name="T5" fmla="*/ 85 h 98"/>
              <a:gd name="T6" fmla="*/ 89 w 120"/>
              <a:gd name="T7" fmla="*/ 96 h 98"/>
              <a:gd name="T8" fmla="*/ 57 w 120"/>
              <a:gd name="T9" fmla="*/ 74 h 98"/>
              <a:gd name="T10" fmla="*/ 30 w 120"/>
              <a:gd name="T11" fmla="*/ 48 h 98"/>
              <a:gd name="T12" fmla="*/ 0 w 120"/>
              <a:gd name="T13" fmla="*/ 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98">
                <a:moveTo>
                  <a:pt x="58" y="1"/>
                </a:moveTo>
                <a:cubicBezTo>
                  <a:pt x="62" y="8"/>
                  <a:pt x="73" y="30"/>
                  <a:pt x="83" y="44"/>
                </a:cubicBezTo>
                <a:cubicBezTo>
                  <a:pt x="94" y="57"/>
                  <a:pt x="118" y="76"/>
                  <a:pt x="119" y="85"/>
                </a:cubicBezTo>
                <a:cubicBezTo>
                  <a:pt x="120" y="94"/>
                  <a:pt x="99" y="98"/>
                  <a:pt x="89" y="96"/>
                </a:cubicBezTo>
                <a:cubicBezTo>
                  <a:pt x="79" y="94"/>
                  <a:pt x="67" y="82"/>
                  <a:pt x="57" y="74"/>
                </a:cubicBezTo>
                <a:cubicBezTo>
                  <a:pt x="47" y="66"/>
                  <a:pt x="39" y="60"/>
                  <a:pt x="30" y="48"/>
                </a:cubicBezTo>
                <a:cubicBezTo>
                  <a:pt x="21" y="36"/>
                  <a:pt x="6" y="10"/>
                  <a:pt x="0" y="0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73" name="Freeform 53"/>
          <p:cNvSpPr>
            <a:spLocks noChangeAspect="1"/>
          </p:cNvSpPr>
          <p:nvPr/>
        </p:nvSpPr>
        <p:spPr bwMode="auto">
          <a:xfrm>
            <a:off x="8729663" y="6184900"/>
            <a:ext cx="90487" cy="38100"/>
          </a:xfrm>
          <a:custGeom>
            <a:avLst/>
            <a:gdLst>
              <a:gd name="T0" fmla="*/ 0 w 114"/>
              <a:gd name="T1" fmla="*/ 0 h 48"/>
              <a:gd name="T2" fmla="*/ 78 w 114"/>
              <a:gd name="T3" fmla="*/ 24 h 48"/>
              <a:gd name="T4" fmla="*/ 114 w 114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4" h="48">
                <a:moveTo>
                  <a:pt x="0" y="0"/>
                </a:moveTo>
                <a:cubicBezTo>
                  <a:pt x="29" y="8"/>
                  <a:pt x="59" y="16"/>
                  <a:pt x="78" y="24"/>
                </a:cubicBezTo>
                <a:cubicBezTo>
                  <a:pt x="97" y="32"/>
                  <a:pt x="105" y="40"/>
                  <a:pt x="114" y="48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74" name="Freeform 54"/>
          <p:cNvSpPr>
            <a:spLocks noChangeAspect="1"/>
          </p:cNvSpPr>
          <p:nvPr/>
        </p:nvSpPr>
        <p:spPr bwMode="auto">
          <a:xfrm rot="-1106097">
            <a:off x="8716963" y="6149975"/>
            <a:ext cx="95250" cy="33338"/>
          </a:xfrm>
          <a:custGeom>
            <a:avLst/>
            <a:gdLst>
              <a:gd name="T0" fmla="*/ 0 w 120"/>
              <a:gd name="T1" fmla="*/ 0 h 42"/>
              <a:gd name="T2" fmla="*/ 84 w 120"/>
              <a:gd name="T3" fmla="*/ 24 h 42"/>
              <a:gd name="T4" fmla="*/ 120 w 120"/>
              <a:gd name="T5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0" h="42">
                <a:moveTo>
                  <a:pt x="0" y="0"/>
                </a:moveTo>
                <a:cubicBezTo>
                  <a:pt x="32" y="8"/>
                  <a:pt x="64" y="17"/>
                  <a:pt x="84" y="24"/>
                </a:cubicBezTo>
                <a:cubicBezTo>
                  <a:pt x="104" y="31"/>
                  <a:pt x="112" y="36"/>
                  <a:pt x="120" y="42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78" name="Freeform 58"/>
          <p:cNvSpPr>
            <a:spLocks/>
          </p:cNvSpPr>
          <p:nvPr/>
        </p:nvSpPr>
        <p:spPr bwMode="auto">
          <a:xfrm>
            <a:off x="8418513" y="5911850"/>
            <a:ext cx="100012" cy="103188"/>
          </a:xfrm>
          <a:custGeom>
            <a:avLst/>
            <a:gdLst>
              <a:gd name="T0" fmla="*/ 3 w 63"/>
              <a:gd name="T1" fmla="*/ 65 h 65"/>
              <a:gd name="T2" fmla="*/ 5 w 63"/>
              <a:gd name="T3" fmla="*/ 7 h 65"/>
              <a:gd name="T4" fmla="*/ 31 w 63"/>
              <a:gd name="T5" fmla="*/ 21 h 65"/>
              <a:gd name="T6" fmla="*/ 63 w 63"/>
              <a:gd name="T7" fmla="*/ 47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65">
                <a:moveTo>
                  <a:pt x="3" y="65"/>
                </a:moveTo>
                <a:cubicBezTo>
                  <a:pt x="3" y="56"/>
                  <a:pt x="0" y="14"/>
                  <a:pt x="5" y="7"/>
                </a:cubicBezTo>
                <a:cubicBezTo>
                  <a:pt x="10" y="0"/>
                  <a:pt x="21" y="14"/>
                  <a:pt x="31" y="21"/>
                </a:cubicBezTo>
                <a:cubicBezTo>
                  <a:pt x="41" y="28"/>
                  <a:pt x="56" y="42"/>
                  <a:pt x="63" y="47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80" name="Freeform 60"/>
          <p:cNvSpPr>
            <a:spLocks/>
          </p:cNvSpPr>
          <p:nvPr/>
        </p:nvSpPr>
        <p:spPr bwMode="auto">
          <a:xfrm>
            <a:off x="8221663" y="6445250"/>
            <a:ext cx="44450" cy="117475"/>
          </a:xfrm>
          <a:custGeom>
            <a:avLst/>
            <a:gdLst>
              <a:gd name="T0" fmla="*/ 2 w 28"/>
              <a:gd name="T1" fmla="*/ 0 h 74"/>
              <a:gd name="T2" fmla="*/ 24 w 28"/>
              <a:gd name="T3" fmla="*/ 18 h 74"/>
              <a:gd name="T4" fmla="*/ 24 w 28"/>
              <a:gd name="T5" fmla="*/ 56 h 74"/>
              <a:gd name="T6" fmla="*/ 0 w 28"/>
              <a:gd name="T7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74">
                <a:moveTo>
                  <a:pt x="2" y="0"/>
                </a:moveTo>
                <a:cubicBezTo>
                  <a:pt x="6" y="3"/>
                  <a:pt x="20" y="9"/>
                  <a:pt x="24" y="18"/>
                </a:cubicBezTo>
                <a:cubicBezTo>
                  <a:pt x="28" y="27"/>
                  <a:pt x="28" y="47"/>
                  <a:pt x="24" y="56"/>
                </a:cubicBezTo>
                <a:cubicBezTo>
                  <a:pt x="20" y="65"/>
                  <a:pt x="5" y="70"/>
                  <a:pt x="0" y="74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81" name="Freeform 61"/>
          <p:cNvSpPr>
            <a:spLocks noChangeAspect="1"/>
          </p:cNvSpPr>
          <p:nvPr/>
        </p:nvSpPr>
        <p:spPr bwMode="auto">
          <a:xfrm>
            <a:off x="8135938" y="6550025"/>
            <a:ext cx="180975" cy="103188"/>
          </a:xfrm>
          <a:custGeom>
            <a:avLst/>
            <a:gdLst>
              <a:gd name="T0" fmla="*/ 22 w 114"/>
              <a:gd name="T1" fmla="*/ 0 h 65"/>
              <a:gd name="T2" fmla="*/ 74 w 114"/>
              <a:gd name="T3" fmla="*/ 22 h 65"/>
              <a:gd name="T4" fmla="*/ 110 w 114"/>
              <a:gd name="T5" fmla="*/ 48 h 65"/>
              <a:gd name="T6" fmla="*/ 97 w 114"/>
              <a:gd name="T7" fmla="*/ 65 h 65"/>
              <a:gd name="T8" fmla="*/ 48 w 114"/>
              <a:gd name="T9" fmla="*/ 50 h 65"/>
              <a:gd name="T10" fmla="*/ 0 w 114"/>
              <a:gd name="T11" fmla="*/ 34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" h="65">
                <a:moveTo>
                  <a:pt x="22" y="0"/>
                </a:moveTo>
                <a:cubicBezTo>
                  <a:pt x="30" y="4"/>
                  <a:pt x="59" y="14"/>
                  <a:pt x="74" y="22"/>
                </a:cubicBezTo>
                <a:cubicBezTo>
                  <a:pt x="89" y="30"/>
                  <a:pt x="106" y="41"/>
                  <a:pt x="110" y="48"/>
                </a:cubicBezTo>
                <a:cubicBezTo>
                  <a:pt x="114" y="55"/>
                  <a:pt x="107" y="65"/>
                  <a:pt x="97" y="65"/>
                </a:cubicBezTo>
                <a:cubicBezTo>
                  <a:pt x="87" y="65"/>
                  <a:pt x="64" y="55"/>
                  <a:pt x="48" y="50"/>
                </a:cubicBezTo>
                <a:cubicBezTo>
                  <a:pt x="32" y="45"/>
                  <a:pt x="10" y="37"/>
                  <a:pt x="0" y="34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172450" y="6245225"/>
            <a:ext cx="514350" cy="476250"/>
          </a:xfrm>
        </p:spPr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5182" name="Oval 62"/>
          <p:cNvSpPr>
            <a:spLocks noChangeArrowheads="1"/>
          </p:cNvSpPr>
          <p:nvPr/>
        </p:nvSpPr>
        <p:spPr bwMode="auto">
          <a:xfrm>
            <a:off x="8416925" y="6118225"/>
            <a:ext cx="136525" cy="53975"/>
          </a:xfrm>
          <a:prstGeom prst="ellipse">
            <a:avLst/>
          </a:prstGeom>
          <a:gradFill rotWithShape="1">
            <a:gsLst>
              <a:gs pos="0">
                <a:srgbClr val="FF999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5170" name="Freeform 50"/>
          <p:cNvSpPr>
            <a:spLocks noChangeAspect="1"/>
          </p:cNvSpPr>
          <p:nvPr/>
        </p:nvSpPr>
        <p:spPr bwMode="auto">
          <a:xfrm flipH="1">
            <a:off x="8386763" y="6184900"/>
            <a:ext cx="90487" cy="38100"/>
          </a:xfrm>
          <a:custGeom>
            <a:avLst/>
            <a:gdLst>
              <a:gd name="T0" fmla="*/ 0 w 114"/>
              <a:gd name="T1" fmla="*/ 0 h 48"/>
              <a:gd name="T2" fmla="*/ 78 w 114"/>
              <a:gd name="T3" fmla="*/ 24 h 48"/>
              <a:gd name="T4" fmla="*/ 114 w 114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4" h="48">
                <a:moveTo>
                  <a:pt x="0" y="0"/>
                </a:moveTo>
                <a:cubicBezTo>
                  <a:pt x="29" y="8"/>
                  <a:pt x="59" y="16"/>
                  <a:pt x="78" y="24"/>
                </a:cubicBezTo>
                <a:cubicBezTo>
                  <a:pt x="97" y="32"/>
                  <a:pt x="105" y="40"/>
                  <a:pt x="114" y="48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5171" name="Freeform 51"/>
          <p:cNvSpPr>
            <a:spLocks noChangeAspect="1"/>
          </p:cNvSpPr>
          <p:nvPr/>
        </p:nvSpPr>
        <p:spPr bwMode="auto">
          <a:xfrm rot="1106097" flipH="1">
            <a:off x="8374063" y="6149975"/>
            <a:ext cx="95250" cy="33338"/>
          </a:xfrm>
          <a:custGeom>
            <a:avLst/>
            <a:gdLst>
              <a:gd name="T0" fmla="*/ 0 w 120"/>
              <a:gd name="T1" fmla="*/ 0 h 42"/>
              <a:gd name="T2" fmla="*/ 84 w 120"/>
              <a:gd name="T3" fmla="*/ 24 h 42"/>
              <a:gd name="T4" fmla="*/ 120 w 120"/>
              <a:gd name="T5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0" h="42">
                <a:moveTo>
                  <a:pt x="0" y="0"/>
                </a:moveTo>
                <a:cubicBezTo>
                  <a:pt x="32" y="8"/>
                  <a:pt x="64" y="17"/>
                  <a:pt x="84" y="24"/>
                </a:cubicBezTo>
                <a:cubicBezTo>
                  <a:pt x="104" y="31"/>
                  <a:pt x="112" y="36"/>
                  <a:pt x="120" y="42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899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832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85800" y="1700213"/>
            <a:ext cx="3810000" cy="4395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3810000" cy="4395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095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66615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8891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11003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37516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3249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735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390525"/>
            <a:ext cx="1943100" cy="570547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85800" y="390525"/>
            <a:ext cx="5676900" cy="570547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9521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/>
          </p:nvPr>
        </p:nvSpPr>
        <p:spPr>
          <a:xfrm>
            <a:off x="685800" y="390525"/>
            <a:ext cx="7772400" cy="570547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8172450" y="6248400"/>
            <a:ext cx="501650" cy="457200"/>
          </a:xfrm>
        </p:spPr>
        <p:txBody>
          <a:bodyPr/>
          <a:lstStyle>
            <a:lvl1pPr>
              <a:defRPr/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7760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6" name="Group 62"/>
          <p:cNvGrpSpPr>
            <a:grpSpLocks/>
          </p:cNvGrpSpPr>
          <p:nvPr/>
        </p:nvGrpSpPr>
        <p:grpSpPr bwMode="auto">
          <a:xfrm>
            <a:off x="7945438" y="5907088"/>
            <a:ext cx="1084262" cy="854075"/>
            <a:chOff x="5005" y="3721"/>
            <a:chExt cx="683" cy="538"/>
          </a:xfrm>
        </p:grpSpPr>
        <p:sp>
          <p:nvSpPr>
            <p:cNvPr id="1071" name="Freeform 47"/>
            <p:cNvSpPr>
              <a:spLocks noChangeAspect="1"/>
            </p:cNvSpPr>
            <p:nvPr userDrawn="1"/>
          </p:nvSpPr>
          <p:spPr bwMode="auto">
            <a:xfrm rot="27957504">
              <a:off x="5524" y="4051"/>
              <a:ext cx="106" cy="223"/>
            </a:xfrm>
            <a:custGeom>
              <a:avLst/>
              <a:gdLst>
                <a:gd name="T0" fmla="*/ 436 w 831"/>
                <a:gd name="T1" fmla="*/ 854 h 876"/>
                <a:gd name="T2" fmla="*/ 438 w 831"/>
                <a:gd name="T3" fmla="*/ 655 h 876"/>
                <a:gd name="T4" fmla="*/ 354 w 831"/>
                <a:gd name="T5" fmla="*/ 710 h 876"/>
                <a:gd name="T6" fmla="*/ 212 w 831"/>
                <a:gd name="T7" fmla="*/ 748 h 876"/>
                <a:gd name="T8" fmla="*/ 306 w 831"/>
                <a:gd name="T9" fmla="*/ 660 h 876"/>
                <a:gd name="T10" fmla="*/ 278 w 831"/>
                <a:gd name="T11" fmla="*/ 630 h 876"/>
                <a:gd name="T12" fmla="*/ 108 w 831"/>
                <a:gd name="T13" fmla="*/ 544 h 876"/>
                <a:gd name="T14" fmla="*/ 156 w 831"/>
                <a:gd name="T15" fmla="*/ 516 h 876"/>
                <a:gd name="T16" fmla="*/ 294 w 831"/>
                <a:gd name="T17" fmla="*/ 536 h 876"/>
                <a:gd name="T18" fmla="*/ 308 w 831"/>
                <a:gd name="T19" fmla="*/ 524 h 876"/>
                <a:gd name="T20" fmla="*/ 224 w 831"/>
                <a:gd name="T21" fmla="*/ 420 h 876"/>
                <a:gd name="T22" fmla="*/ 178 w 831"/>
                <a:gd name="T23" fmla="*/ 258 h 876"/>
                <a:gd name="T24" fmla="*/ 208 w 831"/>
                <a:gd name="T25" fmla="*/ 236 h 876"/>
                <a:gd name="T26" fmla="*/ 324 w 831"/>
                <a:gd name="T27" fmla="*/ 330 h 876"/>
                <a:gd name="T28" fmla="*/ 390 w 831"/>
                <a:gd name="T29" fmla="*/ 458 h 876"/>
                <a:gd name="T30" fmla="*/ 392 w 831"/>
                <a:gd name="T31" fmla="*/ 424 h 876"/>
                <a:gd name="T32" fmla="*/ 410 w 831"/>
                <a:gd name="T33" fmla="*/ 250 h 876"/>
                <a:gd name="T34" fmla="*/ 458 w 831"/>
                <a:gd name="T35" fmla="*/ 116 h 876"/>
                <a:gd name="T36" fmla="*/ 502 w 831"/>
                <a:gd name="T37" fmla="*/ 106 h 876"/>
                <a:gd name="T38" fmla="*/ 542 w 831"/>
                <a:gd name="T39" fmla="*/ 270 h 876"/>
                <a:gd name="T40" fmla="*/ 494 w 831"/>
                <a:gd name="T41" fmla="*/ 490 h 876"/>
                <a:gd name="T42" fmla="*/ 604 w 831"/>
                <a:gd name="T43" fmla="*/ 342 h 876"/>
                <a:gd name="T44" fmla="*/ 776 w 831"/>
                <a:gd name="T45" fmla="*/ 180 h 876"/>
                <a:gd name="T46" fmla="*/ 700 w 831"/>
                <a:gd name="T47" fmla="*/ 398 h 876"/>
                <a:gd name="T48" fmla="*/ 594 w 831"/>
                <a:gd name="T49" fmla="*/ 524 h 876"/>
                <a:gd name="T50" fmla="*/ 608 w 831"/>
                <a:gd name="T51" fmla="*/ 542 h 876"/>
                <a:gd name="T52" fmla="*/ 754 w 831"/>
                <a:gd name="T53" fmla="*/ 578 h 876"/>
                <a:gd name="T54" fmla="*/ 762 w 831"/>
                <a:gd name="T55" fmla="*/ 606 h 876"/>
                <a:gd name="T56" fmla="*/ 574 w 831"/>
                <a:gd name="T57" fmla="*/ 636 h 876"/>
                <a:gd name="T58" fmla="*/ 572 w 831"/>
                <a:gd name="T59" fmla="*/ 666 h 876"/>
                <a:gd name="T60" fmla="*/ 534 w 831"/>
                <a:gd name="T61" fmla="*/ 706 h 876"/>
                <a:gd name="T62" fmla="*/ 461 w 831"/>
                <a:gd name="T63" fmla="*/ 638 h 876"/>
                <a:gd name="T64" fmla="*/ 454 w 831"/>
                <a:gd name="T65" fmla="*/ 848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31" h="876">
                  <a:moveTo>
                    <a:pt x="446" y="860"/>
                  </a:moveTo>
                  <a:cubicBezTo>
                    <a:pt x="443" y="861"/>
                    <a:pt x="437" y="876"/>
                    <a:pt x="436" y="854"/>
                  </a:cubicBezTo>
                  <a:cubicBezTo>
                    <a:pt x="435" y="832"/>
                    <a:pt x="438" y="763"/>
                    <a:pt x="438" y="730"/>
                  </a:cubicBezTo>
                  <a:cubicBezTo>
                    <a:pt x="438" y="697"/>
                    <a:pt x="446" y="664"/>
                    <a:pt x="438" y="655"/>
                  </a:cubicBezTo>
                  <a:cubicBezTo>
                    <a:pt x="430" y="646"/>
                    <a:pt x="404" y="667"/>
                    <a:pt x="390" y="676"/>
                  </a:cubicBezTo>
                  <a:cubicBezTo>
                    <a:pt x="376" y="685"/>
                    <a:pt x="374" y="701"/>
                    <a:pt x="354" y="710"/>
                  </a:cubicBezTo>
                  <a:cubicBezTo>
                    <a:pt x="334" y="719"/>
                    <a:pt x="294" y="726"/>
                    <a:pt x="270" y="732"/>
                  </a:cubicBezTo>
                  <a:cubicBezTo>
                    <a:pt x="246" y="738"/>
                    <a:pt x="214" y="753"/>
                    <a:pt x="212" y="748"/>
                  </a:cubicBezTo>
                  <a:cubicBezTo>
                    <a:pt x="210" y="743"/>
                    <a:pt x="241" y="718"/>
                    <a:pt x="256" y="704"/>
                  </a:cubicBezTo>
                  <a:cubicBezTo>
                    <a:pt x="271" y="690"/>
                    <a:pt x="289" y="671"/>
                    <a:pt x="306" y="660"/>
                  </a:cubicBezTo>
                  <a:cubicBezTo>
                    <a:pt x="323" y="649"/>
                    <a:pt x="363" y="645"/>
                    <a:pt x="358" y="640"/>
                  </a:cubicBezTo>
                  <a:cubicBezTo>
                    <a:pt x="353" y="635"/>
                    <a:pt x="304" y="636"/>
                    <a:pt x="278" y="630"/>
                  </a:cubicBezTo>
                  <a:cubicBezTo>
                    <a:pt x="252" y="624"/>
                    <a:pt x="230" y="620"/>
                    <a:pt x="202" y="606"/>
                  </a:cubicBezTo>
                  <a:cubicBezTo>
                    <a:pt x="174" y="592"/>
                    <a:pt x="140" y="563"/>
                    <a:pt x="108" y="544"/>
                  </a:cubicBezTo>
                  <a:cubicBezTo>
                    <a:pt x="76" y="525"/>
                    <a:pt x="0" y="499"/>
                    <a:pt x="8" y="494"/>
                  </a:cubicBezTo>
                  <a:cubicBezTo>
                    <a:pt x="16" y="489"/>
                    <a:pt x="117" y="511"/>
                    <a:pt x="156" y="516"/>
                  </a:cubicBezTo>
                  <a:cubicBezTo>
                    <a:pt x="195" y="521"/>
                    <a:pt x="217" y="519"/>
                    <a:pt x="240" y="522"/>
                  </a:cubicBezTo>
                  <a:cubicBezTo>
                    <a:pt x="263" y="525"/>
                    <a:pt x="274" y="529"/>
                    <a:pt x="294" y="536"/>
                  </a:cubicBezTo>
                  <a:cubicBezTo>
                    <a:pt x="314" y="543"/>
                    <a:pt x="358" y="568"/>
                    <a:pt x="360" y="566"/>
                  </a:cubicBezTo>
                  <a:cubicBezTo>
                    <a:pt x="362" y="564"/>
                    <a:pt x="323" y="535"/>
                    <a:pt x="308" y="524"/>
                  </a:cubicBezTo>
                  <a:cubicBezTo>
                    <a:pt x="293" y="513"/>
                    <a:pt x="286" y="515"/>
                    <a:pt x="272" y="498"/>
                  </a:cubicBezTo>
                  <a:cubicBezTo>
                    <a:pt x="258" y="481"/>
                    <a:pt x="236" y="444"/>
                    <a:pt x="224" y="420"/>
                  </a:cubicBezTo>
                  <a:cubicBezTo>
                    <a:pt x="212" y="396"/>
                    <a:pt x="208" y="381"/>
                    <a:pt x="200" y="354"/>
                  </a:cubicBezTo>
                  <a:cubicBezTo>
                    <a:pt x="192" y="327"/>
                    <a:pt x="191" y="293"/>
                    <a:pt x="178" y="258"/>
                  </a:cubicBezTo>
                  <a:cubicBezTo>
                    <a:pt x="165" y="223"/>
                    <a:pt x="118" y="149"/>
                    <a:pt x="123" y="145"/>
                  </a:cubicBezTo>
                  <a:cubicBezTo>
                    <a:pt x="128" y="141"/>
                    <a:pt x="183" y="213"/>
                    <a:pt x="208" y="236"/>
                  </a:cubicBezTo>
                  <a:cubicBezTo>
                    <a:pt x="233" y="259"/>
                    <a:pt x="257" y="268"/>
                    <a:pt x="276" y="284"/>
                  </a:cubicBezTo>
                  <a:cubicBezTo>
                    <a:pt x="295" y="300"/>
                    <a:pt x="308" y="311"/>
                    <a:pt x="324" y="330"/>
                  </a:cubicBezTo>
                  <a:cubicBezTo>
                    <a:pt x="340" y="349"/>
                    <a:pt x="359" y="375"/>
                    <a:pt x="370" y="396"/>
                  </a:cubicBezTo>
                  <a:cubicBezTo>
                    <a:pt x="381" y="417"/>
                    <a:pt x="383" y="440"/>
                    <a:pt x="390" y="458"/>
                  </a:cubicBezTo>
                  <a:cubicBezTo>
                    <a:pt x="397" y="476"/>
                    <a:pt x="414" y="510"/>
                    <a:pt x="414" y="504"/>
                  </a:cubicBezTo>
                  <a:cubicBezTo>
                    <a:pt x="414" y="498"/>
                    <a:pt x="397" y="452"/>
                    <a:pt x="392" y="424"/>
                  </a:cubicBezTo>
                  <a:cubicBezTo>
                    <a:pt x="387" y="396"/>
                    <a:pt x="381" y="367"/>
                    <a:pt x="384" y="338"/>
                  </a:cubicBezTo>
                  <a:cubicBezTo>
                    <a:pt x="387" y="309"/>
                    <a:pt x="401" y="274"/>
                    <a:pt x="410" y="250"/>
                  </a:cubicBezTo>
                  <a:cubicBezTo>
                    <a:pt x="419" y="226"/>
                    <a:pt x="428" y="214"/>
                    <a:pt x="436" y="192"/>
                  </a:cubicBezTo>
                  <a:cubicBezTo>
                    <a:pt x="444" y="170"/>
                    <a:pt x="450" y="148"/>
                    <a:pt x="458" y="116"/>
                  </a:cubicBezTo>
                  <a:cubicBezTo>
                    <a:pt x="466" y="84"/>
                    <a:pt x="478" y="4"/>
                    <a:pt x="485" y="2"/>
                  </a:cubicBezTo>
                  <a:cubicBezTo>
                    <a:pt x="492" y="0"/>
                    <a:pt x="496" y="75"/>
                    <a:pt x="502" y="106"/>
                  </a:cubicBezTo>
                  <a:cubicBezTo>
                    <a:pt x="508" y="137"/>
                    <a:pt x="513" y="161"/>
                    <a:pt x="520" y="188"/>
                  </a:cubicBezTo>
                  <a:cubicBezTo>
                    <a:pt x="527" y="215"/>
                    <a:pt x="538" y="243"/>
                    <a:pt x="542" y="270"/>
                  </a:cubicBezTo>
                  <a:cubicBezTo>
                    <a:pt x="546" y="297"/>
                    <a:pt x="550" y="311"/>
                    <a:pt x="542" y="348"/>
                  </a:cubicBezTo>
                  <a:cubicBezTo>
                    <a:pt x="534" y="385"/>
                    <a:pt x="494" y="482"/>
                    <a:pt x="494" y="490"/>
                  </a:cubicBezTo>
                  <a:cubicBezTo>
                    <a:pt x="494" y="498"/>
                    <a:pt x="524" y="419"/>
                    <a:pt x="542" y="394"/>
                  </a:cubicBezTo>
                  <a:cubicBezTo>
                    <a:pt x="560" y="369"/>
                    <a:pt x="579" y="362"/>
                    <a:pt x="604" y="342"/>
                  </a:cubicBezTo>
                  <a:cubicBezTo>
                    <a:pt x="629" y="322"/>
                    <a:pt x="665" y="303"/>
                    <a:pt x="694" y="276"/>
                  </a:cubicBezTo>
                  <a:cubicBezTo>
                    <a:pt x="723" y="249"/>
                    <a:pt x="771" y="173"/>
                    <a:pt x="776" y="180"/>
                  </a:cubicBezTo>
                  <a:cubicBezTo>
                    <a:pt x="781" y="187"/>
                    <a:pt x="735" y="282"/>
                    <a:pt x="722" y="318"/>
                  </a:cubicBezTo>
                  <a:cubicBezTo>
                    <a:pt x="709" y="354"/>
                    <a:pt x="713" y="371"/>
                    <a:pt x="700" y="398"/>
                  </a:cubicBezTo>
                  <a:cubicBezTo>
                    <a:pt x="687" y="425"/>
                    <a:pt x="662" y="457"/>
                    <a:pt x="644" y="478"/>
                  </a:cubicBezTo>
                  <a:cubicBezTo>
                    <a:pt x="626" y="499"/>
                    <a:pt x="611" y="511"/>
                    <a:pt x="594" y="524"/>
                  </a:cubicBezTo>
                  <a:cubicBezTo>
                    <a:pt x="577" y="537"/>
                    <a:pt x="538" y="555"/>
                    <a:pt x="540" y="558"/>
                  </a:cubicBezTo>
                  <a:cubicBezTo>
                    <a:pt x="542" y="561"/>
                    <a:pt x="586" y="543"/>
                    <a:pt x="608" y="542"/>
                  </a:cubicBezTo>
                  <a:cubicBezTo>
                    <a:pt x="630" y="541"/>
                    <a:pt x="648" y="546"/>
                    <a:pt x="672" y="552"/>
                  </a:cubicBezTo>
                  <a:cubicBezTo>
                    <a:pt x="696" y="558"/>
                    <a:pt x="728" y="572"/>
                    <a:pt x="754" y="578"/>
                  </a:cubicBezTo>
                  <a:cubicBezTo>
                    <a:pt x="780" y="584"/>
                    <a:pt x="829" y="585"/>
                    <a:pt x="830" y="590"/>
                  </a:cubicBezTo>
                  <a:cubicBezTo>
                    <a:pt x="831" y="595"/>
                    <a:pt x="786" y="601"/>
                    <a:pt x="762" y="606"/>
                  </a:cubicBezTo>
                  <a:cubicBezTo>
                    <a:pt x="738" y="611"/>
                    <a:pt x="715" y="615"/>
                    <a:pt x="684" y="620"/>
                  </a:cubicBezTo>
                  <a:cubicBezTo>
                    <a:pt x="653" y="625"/>
                    <a:pt x="600" y="633"/>
                    <a:pt x="574" y="636"/>
                  </a:cubicBezTo>
                  <a:cubicBezTo>
                    <a:pt x="548" y="639"/>
                    <a:pt x="528" y="631"/>
                    <a:pt x="528" y="636"/>
                  </a:cubicBezTo>
                  <a:cubicBezTo>
                    <a:pt x="528" y="641"/>
                    <a:pt x="554" y="649"/>
                    <a:pt x="572" y="666"/>
                  </a:cubicBezTo>
                  <a:cubicBezTo>
                    <a:pt x="590" y="683"/>
                    <a:pt x="642" y="731"/>
                    <a:pt x="636" y="738"/>
                  </a:cubicBezTo>
                  <a:cubicBezTo>
                    <a:pt x="630" y="745"/>
                    <a:pt x="558" y="715"/>
                    <a:pt x="534" y="706"/>
                  </a:cubicBezTo>
                  <a:cubicBezTo>
                    <a:pt x="510" y="697"/>
                    <a:pt x="504" y="693"/>
                    <a:pt x="492" y="682"/>
                  </a:cubicBezTo>
                  <a:cubicBezTo>
                    <a:pt x="480" y="671"/>
                    <a:pt x="467" y="634"/>
                    <a:pt x="461" y="638"/>
                  </a:cubicBezTo>
                  <a:cubicBezTo>
                    <a:pt x="455" y="642"/>
                    <a:pt x="457" y="669"/>
                    <a:pt x="456" y="704"/>
                  </a:cubicBezTo>
                  <a:cubicBezTo>
                    <a:pt x="455" y="739"/>
                    <a:pt x="456" y="822"/>
                    <a:pt x="454" y="848"/>
                  </a:cubicBezTo>
                  <a:cubicBezTo>
                    <a:pt x="452" y="874"/>
                    <a:pt x="449" y="859"/>
                    <a:pt x="446" y="860"/>
                  </a:cubicBezTo>
                  <a:close/>
                </a:path>
              </a:pathLst>
            </a:custGeom>
            <a:solidFill>
              <a:srgbClr val="FF5050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2" name="Freeform 48"/>
            <p:cNvSpPr>
              <a:spLocks noChangeAspect="1"/>
            </p:cNvSpPr>
            <p:nvPr userDrawn="1"/>
          </p:nvSpPr>
          <p:spPr bwMode="auto">
            <a:xfrm>
              <a:off x="5005" y="4031"/>
              <a:ext cx="123" cy="228"/>
            </a:xfrm>
            <a:custGeom>
              <a:avLst/>
              <a:gdLst>
                <a:gd name="T0" fmla="*/ 81 w 123"/>
                <a:gd name="T1" fmla="*/ 47 h 228"/>
                <a:gd name="T2" fmla="*/ 43 w 123"/>
                <a:gd name="T3" fmla="*/ 85 h 228"/>
                <a:gd name="T4" fmla="*/ 51 w 123"/>
                <a:gd name="T5" fmla="*/ 131 h 228"/>
                <a:gd name="T6" fmla="*/ 79 w 123"/>
                <a:gd name="T7" fmla="*/ 175 h 228"/>
                <a:gd name="T8" fmla="*/ 117 w 123"/>
                <a:gd name="T9" fmla="*/ 203 h 228"/>
                <a:gd name="T10" fmla="*/ 113 w 123"/>
                <a:gd name="T11" fmla="*/ 227 h 228"/>
                <a:gd name="T12" fmla="*/ 59 w 123"/>
                <a:gd name="T13" fmla="*/ 209 h 228"/>
                <a:gd name="T14" fmla="*/ 21 w 123"/>
                <a:gd name="T15" fmla="*/ 169 h 228"/>
                <a:gd name="T16" fmla="*/ 1 w 123"/>
                <a:gd name="T17" fmla="*/ 109 h 228"/>
                <a:gd name="T18" fmla="*/ 15 w 123"/>
                <a:gd name="T19" fmla="*/ 49 h 228"/>
                <a:gd name="T20" fmla="*/ 67 w 123"/>
                <a:gd name="T21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228">
                  <a:moveTo>
                    <a:pt x="81" y="47"/>
                  </a:moveTo>
                  <a:cubicBezTo>
                    <a:pt x="75" y="53"/>
                    <a:pt x="48" y="71"/>
                    <a:pt x="43" y="85"/>
                  </a:cubicBezTo>
                  <a:cubicBezTo>
                    <a:pt x="38" y="99"/>
                    <a:pt x="45" y="116"/>
                    <a:pt x="51" y="131"/>
                  </a:cubicBezTo>
                  <a:cubicBezTo>
                    <a:pt x="57" y="146"/>
                    <a:pt x="68" y="163"/>
                    <a:pt x="79" y="175"/>
                  </a:cubicBezTo>
                  <a:cubicBezTo>
                    <a:pt x="90" y="187"/>
                    <a:pt x="111" y="194"/>
                    <a:pt x="117" y="203"/>
                  </a:cubicBezTo>
                  <a:cubicBezTo>
                    <a:pt x="123" y="212"/>
                    <a:pt x="123" y="226"/>
                    <a:pt x="113" y="227"/>
                  </a:cubicBezTo>
                  <a:cubicBezTo>
                    <a:pt x="103" y="228"/>
                    <a:pt x="74" y="219"/>
                    <a:pt x="59" y="209"/>
                  </a:cubicBezTo>
                  <a:cubicBezTo>
                    <a:pt x="44" y="199"/>
                    <a:pt x="31" y="185"/>
                    <a:pt x="21" y="169"/>
                  </a:cubicBezTo>
                  <a:cubicBezTo>
                    <a:pt x="11" y="153"/>
                    <a:pt x="2" y="129"/>
                    <a:pt x="1" y="109"/>
                  </a:cubicBezTo>
                  <a:cubicBezTo>
                    <a:pt x="0" y="89"/>
                    <a:pt x="4" y="67"/>
                    <a:pt x="15" y="49"/>
                  </a:cubicBezTo>
                  <a:cubicBezTo>
                    <a:pt x="26" y="31"/>
                    <a:pt x="56" y="10"/>
                    <a:pt x="67" y="0"/>
                  </a:cubicBezTo>
                </a:path>
              </a:pathLst>
            </a:cu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3" name="Freeform 49"/>
            <p:cNvSpPr>
              <a:spLocks noChangeAspect="1"/>
            </p:cNvSpPr>
            <p:nvPr userDrawn="1"/>
          </p:nvSpPr>
          <p:spPr bwMode="auto">
            <a:xfrm>
              <a:off x="5054" y="3721"/>
              <a:ext cx="509" cy="448"/>
            </a:xfrm>
            <a:custGeom>
              <a:avLst/>
              <a:gdLst>
                <a:gd name="T0" fmla="*/ 440 w 509"/>
                <a:gd name="T1" fmla="*/ 5 h 448"/>
                <a:gd name="T2" fmla="*/ 439 w 509"/>
                <a:gd name="T3" fmla="*/ 47 h 448"/>
                <a:gd name="T4" fmla="*/ 457 w 509"/>
                <a:gd name="T5" fmla="*/ 103 h 448"/>
                <a:gd name="T6" fmla="*/ 459 w 509"/>
                <a:gd name="T7" fmla="*/ 148 h 448"/>
                <a:gd name="T8" fmla="*/ 435 w 509"/>
                <a:gd name="T9" fmla="*/ 180 h 448"/>
                <a:gd name="T10" fmla="*/ 430 w 509"/>
                <a:gd name="T11" fmla="*/ 225 h 448"/>
                <a:gd name="T12" fmla="*/ 430 w 509"/>
                <a:gd name="T13" fmla="*/ 283 h 448"/>
                <a:gd name="T14" fmla="*/ 456 w 509"/>
                <a:gd name="T15" fmla="*/ 331 h 448"/>
                <a:gd name="T16" fmla="*/ 490 w 509"/>
                <a:gd name="T17" fmla="*/ 379 h 448"/>
                <a:gd name="T18" fmla="*/ 506 w 509"/>
                <a:gd name="T19" fmla="*/ 415 h 448"/>
                <a:gd name="T20" fmla="*/ 474 w 509"/>
                <a:gd name="T21" fmla="*/ 419 h 448"/>
                <a:gd name="T22" fmla="*/ 440 w 509"/>
                <a:gd name="T23" fmla="*/ 393 h 448"/>
                <a:gd name="T24" fmla="*/ 400 w 509"/>
                <a:gd name="T25" fmla="*/ 347 h 448"/>
                <a:gd name="T26" fmla="*/ 356 w 509"/>
                <a:gd name="T27" fmla="*/ 357 h 448"/>
                <a:gd name="T28" fmla="*/ 276 w 509"/>
                <a:gd name="T29" fmla="*/ 405 h 448"/>
                <a:gd name="T30" fmla="*/ 174 w 509"/>
                <a:gd name="T31" fmla="*/ 439 h 448"/>
                <a:gd name="T32" fmla="*/ 58 w 509"/>
                <a:gd name="T33" fmla="*/ 441 h 448"/>
                <a:gd name="T34" fmla="*/ 8 w 509"/>
                <a:gd name="T35" fmla="*/ 399 h 448"/>
                <a:gd name="T36" fmla="*/ 12 w 509"/>
                <a:gd name="T37" fmla="*/ 315 h 448"/>
                <a:gd name="T38" fmla="*/ 44 w 509"/>
                <a:gd name="T39" fmla="*/ 255 h 448"/>
                <a:gd name="T40" fmla="*/ 126 w 509"/>
                <a:gd name="T41" fmla="*/ 203 h 448"/>
                <a:gd name="T42" fmla="*/ 192 w 509"/>
                <a:gd name="T43" fmla="*/ 177 h 448"/>
                <a:gd name="T44" fmla="*/ 230 w 509"/>
                <a:gd name="T45" fmla="*/ 143 h 448"/>
                <a:gd name="T46" fmla="*/ 245 w 509"/>
                <a:gd name="T47" fmla="*/ 66 h 448"/>
                <a:gd name="T48" fmla="*/ 296 w 509"/>
                <a:gd name="T49" fmla="*/ 35 h 448"/>
                <a:gd name="T50" fmla="*/ 338 w 509"/>
                <a:gd name="T51" fmla="*/ 28 h 448"/>
                <a:gd name="T52" fmla="*/ 382 w 509"/>
                <a:gd name="T53" fmla="*/ 33 h 448"/>
                <a:gd name="T54" fmla="*/ 404 w 509"/>
                <a:gd name="T55" fmla="*/ 19 h 448"/>
                <a:gd name="T56" fmla="*/ 440 w 509"/>
                <a:gd name="T57" fmla="*/ 5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09" h="448">
                  <a:moveTo>
                    <a:pt x="440" y="5"/>
                  </a:moveTo>
                  <a:cubicBezTo>
                    <a:pt x="446" y="10"/>
                    <a:pt x="436" y="31"/>
                    <a:pt x="439" y="47"/>
                  </a:cubicBezTo>
                  <a:cubicBezTo>
                    <a:pt x="442" y="63"/>
                    <a:pt x="454" y="87"/>
                    <a:pt x="457" y="103"/>
                  </a:cubicBezTo>
                  <a:cubicBezTo>
                    <a:pt x="461" y="120"/>
                    <a:pt x="463" y="135"/>
                    <a:pt x="459" y="148"/>
                  </a:cubicBezTo>
                  <a:cubicBezTo>
                    <a:pt x="456" y="161"/>
                    <a:pt x="440" y="167"/>
                    <a:pt x="435" y="180"/>
                  </a:cubicBezTo>
                  <a:cubicBezTo>
                    <a:pt x="430" y="193"/>
                    <a:pt x="431" y="208"/>
                    <a:pt x="430" y="225"/>
                  </a:cubicBezTo>
                  <a:cubicBezTo>
                    <a:pt x="429" y="242"/>
                    <a:pt x="426" y="265"/>
                    <a:pt x="430" y="283"/>
                  </a:cubicBezTo>
                  <a:cubicBezTo>
                    <a:pt x="434" y="301"/>
                    <a:pt x="446" y="315"/>
                    <a:pt x="456" y="331"/>
                  </a:cubicBezTo>
                  <a:cubicBezTo>
                    <a:pt x="466" y="347"/>
                    <a:pt x="482" y="365"/>
                    <a:pt x="490" y="379"/>
                  </a:cubicBezTo>
                  <a:cubicBezTo>
                    <a:pt x="498" y="393"/>
                    <a:pt x="509" y="408"/>
                    <a:pt x="506" y="415"/>
                  </a:cubicBezTo>
                  <a:cubicBezTo>
                    <a:pt x="503" y="422"/>
                    <a:pt x="485" y="423"/>
                    <a:pt x="474" y="419"/>
                  </a:cubicBezTo>
                  <a:cubicBezTo>
                    <a:pt x="463" y="415"/>
                    <a:pt x="452" y="405"/>
                    <a:pt x="440" y="393"/>
                  </a:cubicBezTo>
                  <a:cubicBezTo>
                    <a:pt x="428" y="381"/>
                    <a:pt x="414" y="353"/>
                    <a:pt x="400" y="347"/>
                  </a:cubicBezTo>
                  <a:cubicBezTo>
                    <a:pt x="386" y="341"/>
                    <a:pt x="377" y="347"/>
                    <a:pt x="356" y="357"/>
                  </a:cubicBezTo>
                  <a:cubicBezTo>
                    <a:pt x="335" y="367"/>
                    <a:pt x="306" y="391"/>
                    <a:pt x="276" y="405"/>
                  </a:cubicBezTo>
                  <a:cubicBezTo>
                    <a:pt x="246" y="419"/>
                    <a:pt x="210" y="433"/>
                    <a:pt x="174" y="439"/>
                  </a:cubicBezTo>
                  <a:cubicBezTo>
                    <a:pt x="138" y="445"/>
                    <a:pt x="86" y="448"/>
                    <a:pt x="58" y="441"/>
                  </a:cubicBezTo>
                  <a:cubicBezTo>
                    <a:pt x="30" y="434"/>
                    <a:pt x="16" y="420"/>
                    <a:pt x="8" y="399"/>
                  </a:cubicBezTo>
                  <a:cubicBezTo>
                    <a:pt x="0" y="378"/>
                    <a:pt x="6" y="339"/>
                    <a:pt x="12" y="315"/>
                  </a:cubicBezTo>
                  <a:cubicBezTo>
                    <a:pt x="18" y="291"/>
                    <a:pt x="25" y="274"/>
                    <a:pt x="44" y="255"/>
                  </a:cubicBezTo>
                  <a:cubicBezTo>
                    <a:pt x="63" y="236"/>
                    <a:pt x="101" y="216"/>
                    <a:pt x="126" y="203"/>
                  </a:cubicBezTo>
                  <a:cubicBezTo>
                    <a:pt x="151" y="190"/>
                    <a:pt x="175" y="187"/>
                    <a:pt x="192" y="177"/>
                  </a:cubicBezTo>
                  <a:cubicBezTo>
                    <a:pt x="209" y="167"/>
                    <a:pt x="221" y="161"/>
                    <a:pt x="230" y="143"/>
                  </a:cubicBezTo>
                  <a:cubicBezTo>
                    <a:pt x="239" y="125"/>
                    <a:pt x="234" y="84"/>
                    <a:pt x="245" y="66"/>
                  </a:cubicBezTo>
                  <a:cubicBezTo>
                    <a:pt x="256" y="48"/>
                    <a:pt x="280" y="41"/>
                    <a:pt x="296" y="35"/>
                  </a:cubicBezTo>
                  <a:cubicBezTo>
                    <a:pt x="312" y="29"/>
                    <a:pt x="324" y="28"/>
                    <a:pt x="338" y="28"/>
                  </a:cubicBezTo>
                  <a:cubicBezTo>
                    <a:pt x="352" y="28"/>
                    <a:pt x="371" y="35"/>
                    <a:pt x="382" y="33"/>
                  </a:cubicBezTo>
                  <a:cubicBezTo>
                    <a:pt x="393" y="31"/>
                    <a:pt x="394" y="24"/>
                    <a:pt x="404" y="19"/>
                  </a:cubicBezTo>
                  <a:cubicBezTo>
                    <a:pt x="414" y="14"/>
                    <a:pt x="434" y="0"/>
                    <a:pt x="440" y="5"/>
                  </a:cubicBezTo>
                  <a:close/>
                </a:path>
              </a:pathLst>
            </a:cu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4" name="Freeform 50"/>
            <p:cNvSpPr>
              <a:spLocks noChangeAspect="1"/>
            </p:cNvSpPr>
            <p:nvPr userDrawn="1"/>
          </p:nvSpPr>
          <p:spPr bwMode="auto">
            <a:xfrm flipH="1">
              <a:off x="5371" y="3890"/>
              <a:ext cx="105" cy="25"/>
            </a:xfrm>
            <a:custGeom>
              <a:avLst/>
              <a:gdLst>
                <a:gd name="T0" fmla="*/ 0 w 210"/>
                <a:gd name="T1" fmla="*/ 0 h 50"/>
                <a:gd name="T2" fmla="*/ 30 w 210"/>
                <a:gd name="T3" fmla="*/ 39 h 50"/>
                <a:gd name="T4" fmla="*/ 66 w 210"/>
                <a:gd name="T5" fmla="*/ 45 h 50"/>
                <a:gd name="T6" fmla="*/ 102 w 210"/>
                <a:gd name="T7" fmla="*/ 15 h 50"/>
                <a:gd name="T8" fmla="*/ 156 w 210"/>
                <a:gd name="T9" fmla="*/ 48 h 50"/>
                <a:gd name="T10" fmla="*/ 210 w 210"/>
                <a:gd name="T11" fmla="*/ 2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0" h="50">
                  <a:moveTo>
                    <a:pt x="0" y="0"/>
                  </a:moveTo>
                  <a:cubicBezTo>
                    <a:pt x="5" y="6"/>
                    <a:pt x="19" y="32"/>
                    <a:pt x="30" y="39"/>
                  </a:cubicBezTo>
                  <a:cubicBezTo>
                    <a:pt x="41" y="46"/>
                    <a:pt x="54" y="49"/>
                    <a:pt x="66" y="45"/>
                  </a:cubicBezTo>
                  <a:cubicBezTo>
                    <a:pt x="78" y="41"/>
                    <a:pt x="87" y="14"/>
                    <a:pt x="102" y="15"/>
                  </a:cubicBezTo>
                  <a:cubicBezTo>
                    <a:pt x="117" y="16"/>
                    <a:pt x="138" y="46"/>
                    <a:pt x="156" y="48"/>
                  </a:cubicBezTo>
                  <a:cubicBezTo>
                    <a:pt x="174" y="50"/>
                    <a:pt x="191" y="36"/>
                    <a:pt x="210" y="24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5" name="Oval 51"/>
            <p:cNvSpPr>
              <a:spLocks noChangeAspect="1" noChangeArrowheads="1"/>
            </p:cNvSpPr>
            <p:nvPr userDrawn="1"/>
          </p:nvSpPr>
          <p:spPr bwMode="auto">
            <a:xfrm flipH="1">
              <a:off x="5363" y="3836"/>
              <a:ext cx="14" cy="1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76" name="Oval 52"/>
            <p:cNvSpPr>
              <a:spLocks noChangeAspect="1" noChangeArrowheads="1"/>
            </p:cNvSpPr>
            <p:nvPr userDrawn="1"/>
          </p:nvSpPr>
          <p:spPr bwMode="auto">
            <a:xfrm flipH="1">
              <a:off x="5475" y="3834"/>
              <a:ext cx="13" cy="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77" name="Freeform 53"/>
            <p:cNvSpPr>
              <a:spLocks noChangeAspect="1"/>
            </p:cNvSpPr>
            <p:nvPr userDrawn="1"/>
          </p:nvSpPr>
          <p:spPr bwMode="auto">
            <a:xfrm>
              <a:off x="5346" y="4058"/>
              <a:ext cx="120" cy="98"/>
            </a:xfrm>
            <a:custGeom>
              <a:avLst/>
              <a:gdLst>
                <a:gd name="T0" fmla="*/ 58 w 120"/>
                <a:gd name="T1" fmla="*/ 1 h 98"/>
                <a:gd name="T2" fmla="*/ 83 w 120"/>
                <a:gd name="T3" fmla="*/ 44 h 98"/>
                <a:gd name="T4" fmla="*/ 119 w 120"/>
                <a:gd name="T5" fmla="*/ 85 h 98"/>
                <a:gd name="T6" fmla="*/ 89 w 120"/>
                <a:gd name="T7" fmla="*/ 96 h 98"/>
                <a:gd name="T8" fmla="*/ 57 w 120"/>
                <a:gd name="T9" fmla="*/ 74 h 98"/>
                <a:gd name="T10" fmla="*/ 30 w 120"/>
                <a:gd name="T11" fmla="*/ 48 h 98"/>
                <a:gd name="T12" fmla="*/ 0 w 120"/>
                <a:gd name="T13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98">
                  <a:moveTo>
                    <a:pt x="58" y="1"/>
                  </a:moveTo>
                  <a:cubicBezTo>
                    <a:pt x="62" y="8"/>
                    <a:pt x="73" y="30"/>
                    <a:pt x="83" y="44"/>
                  </a:cubicBezTo>
                  <a:cubicBezTo>
                    <a:pt x="94" y="57"/>
                    <a:pt x="118" y="76"/>
                    <a:pt x="119" y="85"/>
                  </a:cubicBezTo>
                  <a:cubicBezTo>
                    <a:pt x="120" y="94"/>
                    <a:pt x="99" y="98"/>
                    <a:pt x="89" y="96"/>
                  </a:cubicBezTo>
                  <a:cubicBezTo>
                    <a:pt x="79" y="94"/>
                    <a:pt x="67" y="82"/>
                    <a:pt x="57" y="74"/>
                  </a:cubicBezTo>
                  <a:cubicBezTo>
                    <a:pt x="47" y="66"/>
                    <a:pt x="39" y="60"/>
                    <a:pt x="30" y="48"/>
                  </a:cubicBezTo>
                  <a:cubicBezTo>
                    <a:pt x="21" y="36"/>
                    <a:pt x="6" y="10"/>
                    <a:pt x="0" y="0"/>
                  </a:cubicBezTo>
                </a:path>
              </a:pathLst>
            </a:cu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8" name="Freeform 54"/>
            <p:cNvSpPr>
              <a:spLocks noChangeAspect="1"/>
            </p:cNvSpPr>
            <p:nvPr userDrawn="1"/>
          </p:nvSpPr>
          <p:spPr bwMode="auto">
            <a:xfrm>
              <a:off x="5499" y="3896"/>
              <a:ext cx="57" cy="24"/>
            </a:xfrm>
            <a:custGeom>
              <a:avLst/>
              <a:gdLst>
                <a:gd name="T0" fmla="*/ 0 w 114"/>
                <a:gd name="T1" fmla="*/ 0 h 48"/>
                <a:gd name="T2" fmla="*/ 78 w 114"/>
                <a:gd name="T3" fmla="*/ 24 h 48"/>
                <a:gd name="T4" fmla="*/ 114 w 114"/>
                <a:gd name="T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4" h="48">
                  <a:moveTo>
                    <a:pt x="0" y="0"/>
                  </a:moveTo>
                  <a:cubicBezTo>
                    <a:pt x="29" y="8"/>
                    <a:pt x="59" y="16"/>
                    <a:pt x="78" y="24"/>
                  </a:cubicBezTo>
                  <a:cubicBezTo>
                    <a:pt x="97" y="32"/>
                    <a:pt x="105" y="40"/>
                    <a:pt x="114" y="48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9" name="Freeform 55"/>
            <p:cNvSpPr>
              <a:spLocks noChangeAspect="1"/>
            </p:cNvSpPr>
            <p:nvPr userDrawn="1"/>
          </p:nvSpPr>
          <p:spPr bwMode="auto">
            <a:xfrm rot="-1106097">
              <a:off x="5491" y="3874"/>
              <a:ext cx="60" cy="21"/>
            </a:xfrm>
            <a:custGeom>
              <a:avLst/>
              <a:gdLst>
                <a:gd name="T0" fmla="*/ 0 w 120"/>
                <a:gd name="T1" fmla="*/ 0 h 42"/>
                <a:gd name="T2" fmla="*/ 84 w 120"/>
                <a:gd name="T3" fmla="*/ 24 h 42"/>
                <a:gd name="T4" fmla="*/ 120 w 120"/>
                <a:gd name="T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42">
                  <a:moveTo>
                    <a:pt x="0" y="0"/>
                  </a:moveTo>
                  <a:cubicBezTo>
                    <a:pt x="32" y="8"/>
                    <a:pt x="64" y="17"/>
                    <a:pt x="84" y="24"/>
                  </a:cubicBezTo>
                  <a:cubicBezTo>
                    <a:pt x="104" y="31"/>
                    <a:pt x="112" y="36"/>
                    <a:pt x="120" y="42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0" name="Freeform 56"/>
            <p:cNvSpPr>
              <a:spLocks/>
            </p:cNvSpPr>
            <p:nvPr userDrawn="1"/>
          </p:nvSpPr>
          <p:spPr bwMode="auto">
            <a:xfrm>
              <a:off x="5303" y="3724"/>
              <a:ext cx="63" cy="65"/>
            </a:xfrm>
            <a:custGeom>
              <a:avLst/>
              <a:gdLst>
                <a:gd name="T0" fmla="*/ 3 w 63"/>
                <a:gd name="T1" fmla="*/ 65 h 65"/>
                <a:gd name="T2" fmla="*/ 5 w 63"/>
                <a:gd name="T3" fmla="*/ 7 h 65"/>
                <a:gd name="T4" fmla="*/ 31 w 63"/>
                <a:gd name="T5" fmla="*/ 21 h 65"/>
                <a:gd name="T6" fmla="*/ 63 w 63"/>
                <a:gd name="T7" fmla="*/ 4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65">
                  <a:moveTo>
                    <a:pt x="3" y="65"/>
                  </a:moveTo>
                  <a:cubicBezTo>
                    <a:pt x="3" y="56"/>
                    <a:pt x="0" y="14"/>
                    <a:pt x="5" y="7"/>
                  </a:cubicBezTo>
                  <a:cubicBezTo>
                    <a:pt x="10" y="0"/>
                    <a:pt x="21" y="14"/>
                    <a:pt x="31" y="21"/>
                  </a:cubicBezTo>
                  <a:cubicBezTo>
                    <a:pt x="41" y="28"/>
                    <a:pt x="56" y="42"/>
                    <a:pt x="63" y="47"/>
                  </a:cubicBezTo>
                </a:path>
              </a:pathLst>
            </a:cu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1" name="Freeform 57"/>
            <p:cNvSpPr>
              <a:spLocks/>
            </p:cNvSpPr>
            <p:nvPr userDrawn="1"/>
          </p:nvSpPr>
          <p:spPr bwMode="auto">
            <a:xfrm>
              <a:off x="5179" y="4060"/>
              <a:ext cx="28" cy="74"/>
            </a:xfrm>
            <a:custGeom>
              <a:avLst/>
              <a:gdLst>
                <a:gd name="T0" fmla="*/ 2 w 28"/>
                <a:gd name="T1" fmla="*/ 0 h 74"/>
                <a:gd name="T2" fmla="*/ 24 w 28"/>
                <a:gd name="T3" fmla="*/ 18 h 74"/>
                <a:gd name="T4" fmla="*/ 24 w 28"/>
                <a:gd name="T5" fmla="*/ 56 h 74"/>
                <a:gd name="T6" fmla="*/ 0 w 28"/>
                <a:gd name="T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74">
                  <a:moveTo>
                    <a:pt x="2" y="0"/>
                  </a:moveTo>
                  <a:cubicBezTo>
                    <a:pt x="6" y="3"/>
                    <a:pt x="20" y="9"/>
                    <a:pt x="24" y="18"/>
                  </a:cubicBezTo>
                  <a:cubicBezTo>
                    <a:pt x="28" y="27"/>
                    <a:pt x="28" y="47"/>
                    <a:pt x="24" y="56"/>
                  </a:cubicBezTo>
                  <a:cubicBezTo>
                    <a:pt x="20" y="65"/>
                    <a:pt x="5" y="70"/>
                    <a:pt x="0" y="74"/>
                  </a:cubicBezTo>
                </a:path>
              </a:pathLst>
            </a:cu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2" name="Freeform 58"/>
            <p:cNvSpPr>
              <a:spLocks noChangeAspect="1"/>
            </p:cNvSpPr>
            <p:nvPr userDrawn="1"/>
          </p:nvSpPr>
          <p:spPr bwMode="auto">
            <a:xfrm>
              <a:off x="5125" y="4126"/>
              <a:ext cx="114" cy="65"/>
            </a:xfrm>
            <a:custGeom>
              <a:avLst/>
              <a:gdLst>
                <a:gd name="T0" fmla="*/ 22 w 114"/>
                <a:gd name="T1" fmla="*/ 0 h 65"/>
                <a:gd name="T2" fmla="*/ 74 w 114"/>
                <a:gd name="T3" fmla="*/ 22 h 65"/>
                <a:gd name="T4" fmla="*/ 110 w 114"/>
                <a:gd name="T5" fmla="*/ 48 h 65"/>
                <a:gd name="T6" fmla="*/ 97 w 114"/>
                <a:gd name="T7" fmla="*/ 65 h 65"/>
                <a:gd name="T8" fmla="*/ 48 w 114"/>
                <a:gd name="T9" fmla="*/ 50 h 65"/>
                <a:gd name="T10" fmla="*/ 0 w 114"/>
                <a:gd name="T11" fmla="*/ 3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" h="65">
                  <a:moveTo>
                    <a:pt x="22" y="0"/>
                  </a:moveTo>
                  <a:cubicBezTo>
                    <a:pt x="30" y="4"/>
                    <a:pt x="59" y="14"/>
                    <a:pt x="74" y="22"/>
                  </a:cubicBezTo>
                  <a:cubicBezTo>
                    <a:pt x="89" y="30"/>
                    <a:pt x="106" y="41"/>
                    <a:pt x="110" y="48"/>
                  </a:cubicBezTo>
                  <a:cubicBezTo>
                    <a:pt x="114" y="55"/>
                    <a:pt x="107" y="65"/>
                    <a:pt x="97" y="65"/>
                  </a:cubicBezTo>
                  <a:cubicBezTo>
                    <a:pt x="87" y="65"/>
                    <a:pt x="64" y="55"/>
                    <a:pt x="48" y="50"/>
                  </a:cubicBezTo>
                  <a:cubicBezTo>
                    <a:pt x="32" y="45"/>
                    <a:pt x="10" y="37"/>
                    <a:pt x="0" y="34"/>
                  </a:cubicBezTo>
                </a:path>
              </a:pathLst>
            </a:custGeom>
            <a:solidFill>
              <a:schemeClr val="bg1"/>
            </a:solidFill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3" name="Oval 59"/>
            <p:cNvSpPr>
              <a:spLocks noChangeArrowheads="1"/>
            </p:cNvSpPr>
            <p:nvPr userDrawn="1"/>
          </p:nvSpPr>
          <p:spPr bwMode="auto">
            <a:xfrm>
              <a:off x="5302" y="3854"/>
              <a:ext cx="86" cy="34"/>
            </a:xfrm>
            <a:prstGeom prst="ellipse">
              <a:avLst/>
            </a:prstGeom>
            <a:gradFill rotWithShape="1">
              <a:gsLst>
                <a:gs pos="0">
                  <a:srgbClr val="FF9999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84" name="Freeform 60"/>
            <p:cNvSpPr>
              <a:spLocks noChangeAspect="1"/>
            </p:cNvSpPr>
            <p:nvPr userDrawn="1"/>
          </p:nvSpPr>
          <p:spPr bwMode="auto">
            <a:xfrm flipH="1">
              <a:off x="5283" y="3896"/>
              <a:ext cx="57" cy="24"/>
            </a:xfrm>
            <a:custGeom>
              <a:avLst/>
              <a:gdLst>
                <a:gd name="T0" fmla="*/ 0 w 114"/>
                <a:gd name="T1" fmla="*/ 0 h 48"/>
                <a:gd name="T2" fmla="*/ 78 w 114"/>
                <a:gd name="T3" fmla="*/ 24 h 48"/>
                <a:gd name="T4" fmla="*/ 114 w 114"/>
                <a:gd name="T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4" h="48">
                  <a:moveTo>
                    <a:pt x="0" y="0"/>
                  </a:moveTo>
                  <a:cubicBezTo>
                    <a:pt x="29" y="8"/>
                    <a:pt x="59" y="16"/>
                    <a:pt x="78" y="24"/>
                  </a:cubicBezTo>
                  <a:cubicBezTo>
                    <a:pt x="97" y="32"/>
                    <a:pt x="105" y="40"/>
                    <a:pt x="114" y="48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5" name="Freeform 61"/>
            <p:cNvSpPr>
              <a:spLocks noChangeAspect="1"/>
            </p:cNvSpPr>
            <p:nvPr userDrawn="1"/>
          </p:nvSpPr>
          <p:spPr bwMode="auto">
            <a:xfrm rot="1106097" flipH="1">
              <a:off x="5275" y="3874"/>
              <a:ext cx="60" cy="21"/>
            </a:xfrm>
            <a:custGeom>
              <a:avLst/>
              <a:gdLst>
                <a:gd name="T0" fmla="*/ 0 w 120"/>
                <a:gd name="T1" fmla="*/ 0 h 42"/>
                <a:gd name="T2" fmla="*/ 84 w 120"/>
                <a:gd name="T3" fmla="*/ 24 h 42"/>
                <a:gd name="T4" fmla="*/ 120 w 120"/>
                <a:gd name="T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42">
                  <a:moveTo>
                    <a:pt x="0" y="0"/>
                  </a:moveTo>
                  <a:cubicBezTo>
                    <a:pt x="32" y="8"/>
                    <a:pt x="64" y="17"/>
                    <a:pt x="84" y="24"/>
                  </a:cubicBezTo>
                  <a:cubicBezTo>
                    <a:pt x="104" y="31"/>
                    <a:pt x="112" y="36"/>
                    <a:pt x="120" y="42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00213"/>
            <a:ext cx="7772400" cy="439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+mn-lt"/>
                <a:ea typeface="+mn-ea"/>
              </a:defRPr>
            </a:lvl1pPr>
          </a:lstStyle>
          <a:p>
            <a:fld id="{74B73493-2583-4CC1-A796-EA0EEF081156}" type="datetimeFigureOut">
              <a:rPr kumimoji="1" lang="ja-JP" altLang="en-US" smtClean="0"/>
              <a:t>2011/3/1</a:t>
            </a:fld>
            <a:endParaRPr kumimoji="1" lang="ja-JP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1051" name="Freeform 27"/>
          <p:cNvSpPr>
            <a:spLocks/>
          </p:cNvSpPr>
          <p:nvPr/>
        </p:nvSpPr>
        <p:spPr bwMode="auto">
          <a:xfrm>
            <a:off x="144463" y="666750"/>
            <a:ext cx="1068387" cy="815975"/>
          </a:xfrm>
          <a:custGeom>
            <a:avLst/>
            <a:gdLst>
              <a:gd name="T0" fmla="*/ 219 w 673"/>
              <a:gd name="T1" fmla="*/ 295 h 514"/>
              <a:gd name="T2" fmla="*/ 355 w 673"/>
              <a:gd name="T3" fmla="*/ 249 h 514"/>
              <a:gd name="T4" fmla="*/ 446 w 673"/>
              <a:gd name="T5" fmla="*/ 431 h 514"/>
              <a:gd name="T6" fmla="*/ 174 w 673"/>
              <a:gd name="T7" fmla="*/ 476 h 514"/>
              <a:gd name="T8" fmla="*/ 15 w 673"/>
              <a:gd name="T9" fmla="*/ 205 h 514"/>
              <a:gd name="T10" fmla="*/ 265 w 673"/>
              <a:gd name="T11" fmla="*/ 23 h 514"/>
              <a:gd name="T12" fmla="*/ 491 w 673"/>
              <a:gd name="T13" fmla="*/ 68 h 514"/>
              <a:gd name="T14" fmla="*/ 673 w 673"/>
              <a:gd name="T15" fmla="*/ 340 h 5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73" h="514">
                <a:moveTo>
                  <a:pt x="219" y="295"/>
                </a:moveTo>
                <a:cubicBezTo>
                  <a:pt x="268" y="260"/>
                  <a:pt x="317" y="226"/>
                  <a:pt x="355" y="249"/>
                </a:cubicBezTo>
                <a:cubicBezTo>
                  <a:pt x="393" y="272"/>
                  <a:pt x="476" y="393"/>
                  <a:pt x="446" y="431"/>
                </a:cubicBezTo>
                <a:cubicBezTo>
                  <a:pt x="416" y="469"/>
                  <a:pt x="246" y="514"/>
                  <a:pt x="174" y="476"/>
                </a:cubicBezTo>
                <a:cubicBezTo>
                  <a:pt x="102" y="438"/>
                  <a:pt x="0" y="280"/>
                  <a:pt x="15" y="205"/>
                </a:cubicBezTo>
                <a:cubicBezTo>
                  <a:pt x="30" y="130"/>
                  <a:pt x="186" y="46"/>
                  <a:pt x="265" y="23"/>
                </a:cubicBezTo>
                <a:cubicBezTo>
                  <a:pt x="344" y="0"/>
                  <a:pt x="423" y="15"/>
                  <a:pt x="491" y="68"/>
                </a:cubicBezTo>
                <a:cubicBezTo>
                  <a:pt x="559" y="121"/>
                  <a:pt x="616" y="230"/>
                  <a:pt x="673" y="34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52" name="Freeform 28"/>
          <p:cNvSpPr>
            <a:spLocks/>
          </p:cNvSpPr>
          <p:nvPr/>
        </p:nvSpPr>
        <p:spPr bwMode="auto">
          <a:xfrm>
            <a:off x="611188" y="115888"/>
            <a:ext cx="215900" cy="431800"/>
          </a:xfrm>
          <a:custGeom>
            <a:avLst/>
            <a:gdLst>
              <a:gd name="T0" fmla="*/ 0 w 136"/>
              <a:gd name="T1" fmla="*/ 272 h 272"/>
              <a:gd name="T2" fmla="*/ 45 w 136"/>
              <a:gd name="T3" fmla="*/ 136 h 272"/>
              <a:gd name="T4" fmla="*/ 136 w 136"/>
              <a:gd name="T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6" h="272">
                <a:moveTo>
                  <a:pt x="0" y="272"/>
                </a:moveTo>
                <a:cubicBezTo>
                  <a:pt x="11" y="226"/>
                  <a:pt x="22" y="181"/>
                  <a:pt x="45" y="136"/>
                </a:cubicBezTo>
                <a:cubicBezTo>
                  <a:pt x="68" y="91"/>
                  <a:pt x="102" y="45"/>
                  <a:pt x="136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53" name="Freeform 29"/>
          <p:cNvSpPr>
            <a:spLocks/>
          </p:cNvSpPr>
          <p:nvPr/>
        </p:nvSpPr>
        <p:spPr bwMode="auto">
          <a:xfrm>
            <a:off x="900113" y="258763"/>
            <a:ext cx="287337" cy="288925"/>
          </a:xfrm>
          <a:custGeom>
            <a:avLst/>
            <a:gdLst>
              <a:gd name="T0" fmla="*/ 0 w 181"/>
              <a:gd name="T1" fmla="*/ 182 h 182"/>
              <a:gd name="T2" fmla="*/ 90 w 181"/>
              <a:gd name="T3" fmla="*/ 46 h 182"/>
              <a:gd name="T4" fmla="*/ 181 w 181"/>
              <a:gd name="T5" fmla="*/ 0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1" h="182">
                <a:moveTo>
                  <a:pt x="0" y="182"/>
                </a:moveTo>
                <a:cubicBezTo>
                  <a:pt x="30" y="129"/>
                  <a:pt x="60" y="76"/>
                  <a:pt x="90" y="46"/>
                </a:cubicBezTo>
                <a:cubicBezTo>
                  <a:pt x="120" y="16"/>
                  <a:pt x="150" y="8"/>
                  <a:pt x="181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54" name="Freeform 30"/>
          <p:cNvSpPr>
            <a:spLocks/>
          </p:cNvSpPr>
          <p:nvPr/>
        </p:nvSpPr>
        <p:spPr bwMode="auto">
          <a:xfrm>
            <a:off x="1116013" y="547688"/>
            <a:ext cx="287337" cy="215900"/>
          </a:xfrm>
          <a:custGeom>
            <a:avLst/>
            <a:gdLst>
              <a:gd name="T0" fmla="*/ 0 w 181"/>
              <a:gd name="T1" fmla="*/ 136 h 136"/>
              <a:gd name="T2" fmla="*/ 90 w 181"/>
              <a:gd name="T3" fmla="*/ 45 h 136"/>
              <a:gd name="T4" fmla="*/ 181 w 181"/>
              <a:gd name="T5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1" h="136">
                <a:moveTo>
                  <a:pt x="0" y="136"/>
                </a:moveTo>
                <a:cubicBezTo>
                  <a:pt x="30" y="102"/>
                  <a:pt x="60" y="68"/>
                  <a:pt x="90" y="45"/>
                </a:cubicBezTo>
                <a:cubicBezTo>
                  <a:pt x="120" y="22"/>
                  <a:pt x="150" y="11"/>
                  <a:pt x="181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55" name="Freeform 31"/>
          <p:cNvSpPr>
            <a:spLocks/>
          </p:cNvSpPr>
          <p:nvPr/>
        </p:nvSpPr>
        <p:spPr bwMode="auto">
          <a:xfrm>
            <a:off x="1476375" y="1449388"/>
            <a:ext cx="6911975" cy="180975"/>
          </a:xfrm>
          <a:custGeom>
            <a:avLst/>
            <a:gdLst>
              <a:gd name="T0" fmla="*/ 0 w 4354"/>
              <a:gd name="T1" fmla="*/ 65 h 114"/>
              <a:gd name="T2" fmla="*/ 781 w 4354"/>
              <a:gd name="T3" fmla="*/ 0 h 114"/>
              <a:gd name="T4" fmla="*/ 1360 w 4354"/>
              <a:gd name="T5" fmla="*/ 65 h 114"/>
              <a:gd name="T6" fmla="*/ 1782 w 4354"/>
              <a:gd name="T7" fmla="*/ 67 h 114"/>
              <a:gd name="T8" fmla="*/ 2177 w 4354"/>
              <a:gd name="T9" fmla="*/ 111 h 114"/>
              <a:gd name="T10" fmla="*/ 2794 w 4354"/>
              <a:gd name="T11" fmla="*/ 84 h 114"/>
              <a:gd name="T12" fmla="*/ 3275 w 4354"/>
              <a:gd name="T13" fmla="*/ 22 h 114"/>
              <a:gd name="T14" fmla="*/ 3900 w 4354"/>
              <a:gd name="T15" fmla="*/ 20 h 114"/>
              <a:gd name="T16" fmla="*/ 4354 w 4354"/>
              <a:gd name="T17" fmla="*/ 6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54" h="114">
                <a:moveTo>
                  <a:pt x="0" y="65"/>
                </a:moveTo>
                <a:cubicBezTo>
                  <a:pt x="130" y="54"/>
                  <a:pt x="554" y="0"/>
                  <a:pt x="781" y="0"/>
                </a:cubicBezTo>
                <a:cubicBezTo>
                  <a:pt x="1008" y="0"/>
                  <a:pt x="1193" y="54"/>
                  <a:pt x="1360" y="65"/>
                </a:cubicBezTo>
                <a:cubicBezTo>
                  <a:pt x="1527" y="76"/>
                  <a:pt x="1646" y="59"/>
                  <a:pt x="1782" y="67"/>
                </a:cubicBezTo>
                <a:cubicBezTo>
                  <a:pt x="1918" y="75"/>
                  <a:pt x="2008" y="108"/>
                  <a:pt x="2177" y="111"/>
                </a:cubicBezTo>
                <a:cubicBezTo>
                  <a:pt x="2346" y="114"/>
                  <a:pt x="2611" y="99"/>
                  <a:pt x="2794" y="84"/>
                </a:cubicBezTo>
                <a:cubicBezTo>
                  <a:pt x="2977" y="69"/>
                  <a:pt x="3091" y="33"/>
                  <a:pt x="3275" y="22"/>
                </a:cubicBezTo>
                <a:cubicBezTo>
                  <a:pt x="3459" y="11"/>
                  <a:pt x="3720" y="13"/>
                  <a:pt x="3900" y="20"/>
                </a:cubicBezTo>
                <a:cubicBezTo>
                  <a:pt x="4080" y="27"/>
                  <a:pt x="4251" y="38"/>
                  <a:pt x="4354" y="65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31913" y="390525"/>
            <a:ext cx="71262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2450" y="6248400"/>
            <a:ext cx="501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  <a:ea typeface="+mn-ea"/>
              </a:defRPr>
            </a:lvl1pPr>
          </a:lstStyle>
          <a:p>
            <a:fld id="{8B17F31E-6D2F-4BC3-97C6-27ADCAA55BC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あくあフォント" pitchFamily="1" charset="-128"/>
          <a:ea typeface="あくあフォント" pitchFamily="1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》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×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›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○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☆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☆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☆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☆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Font typeface="あくあフォント" pitchFamily="1" charset="-128"/>
        <a:buChar char="☆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高橋・吉田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山口・田山</a:t>
            </a:r>
            <a:endParaRPr lang="en-US" altLang="ja-JP" dirty="0" smtClean="0"/>
          </a:p>
          <a:p>
            <a:r>
              <a:rPr kumimoji="1" lang="ja-JP" altLang="en-US" dirty="0" smtClean="0"/>
              <a:t>英訳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田山</a:t>
            </a:r>
            <a:endParaRPr kumimoji="1" lang="en-US" altLang="ja-JP" dirty="0" smtClean="0"/>
          </a:p>
          <a:p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田山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C</a:t>
            </a:r>
            <a:br>
              <a:rPr kumimoji="1" lang="en-US" altLang="ja-JP" dirty="0" smtClean="0"/>
            </a:br>
            <a:r>
              <a:rPr lang="en-US" altLang="ja-JP" dirty="0" smtClean="0"/>
              <a:t>Fair Game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802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685800" y="1700213"/>
                <a:ext cx="7772400" cy="4609107"/>
              </a:xfrm>
            </p:spPr>
            <p:txBody>
              <a:bodyPr/>
              <a:lstStyle/>
              <a:p>
                <a:r>
                  <a:rPr kumimoji="1" lang="en-US" altLang="ja-JP" dirty="0" smtClean="0"/>
                  <a:t>2</a:t>
                </a:r>
                <a:r>
                  <a:rPr kumimoji="1" lang="ja-JP" altLang="en-US" dirty="0" smtClean="0"/>
                  <a:t>人ゲームをします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N</a:t>
                </a:r>
                <a:r>
                  <a:rPr lang="ja-JP" altLang="en-US" dirty="0" smtClean="0"/>
                  <a:t>個のアイテムを互いに取り合う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t</a:t>
                </a:r>
                <a:r>
                  <a:rPr lang="ja-JP" altLang="en-US" dirty="0" smtClean="0"/>
                  <a:t>手目にアイテム</a:t>
                </a:r>
                <a:r>
                  <a:rPr lang="en-US" altLang="ja-JP" dirty="0" smtClean="0"/>
                  <a:t> i </a:t>
                </a:r>
                <a:r>
                  <a:rPr lang="ja-JP" altLang="en-US" dirty="0" smtClean="0"/>
                  <a:t>をとると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sin</m:t>
                    </m:r>
                    <m:r>
                      <a:rPr lang="en-US" altLang="ja-JP" b="0" i="1" smtClean="0">
                        <a:latin typeface="Cambria Math"/>
                      </a:rPr>
                      <m:t>⁡(</m:t>
                    </m:r>
                    <m:r>
                      <a:rPr lang="en-US" altLang="ja-JP" b="0" i="1" smtClean="0">
                        <a:latin typeface="Cambria Math"/>
                      </a:rPr>
                      <m:t>𝑥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kumimoji="1" lang="ja-JP" altLang="en-US" dirty="0"/>
                  <a:t>先手に</a:t>
                </a:r>
                <a:r>
                  <a:rPr kumimoji="1" lang="ja-JP" altLang="en-US" dirty="0" smtClean="0"/>
                  <a:t>はハンディキャップ</a:t>
                </a:r>
                <a:endParaRPr kumimoji="1" lang="en-US" altLang="ja-JP" dirty="0" smtClean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ja-JP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altLang="ja-JP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ja-JP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altLang="ja-JP" b="0" i="1" smtClean="0">
                                  <a:latin typeface="Cambria Math"/>
                                </a:rPr>
                                <m:t>1+</m:t>
                              </m:r>
                              <m:func>
                                <m:funcPr>
                                  <m:ctrlPr>
                                    <a:rPr lang="en-US" altLang="ja-JP" b="0" i="1" smtClean="0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ja-JP" b="0" i="0" smtClean="0">
                                      <a:latin typeface="Cambria Math"/>
                                    </a:rPr>
                                    <m:t>exp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US" altLang="ja-JP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altLang="ja-JP" b="0" i="1" smtClean="0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altLang="ja-JP" b="0" i="1" smtClean="0">
                                              <a:latin typeface="Cambria Math"/>
                                            </a:rPr>
                                            <m:t>𝑥</m:t>
                                          </m:r>
                                        </m:num>
                                        <m:den>
                                          <m:r>
                                            <a:rPr lang="en-US" altLang="ja-JP" b="0" i="1" smtClean="0">
                                              <a:latin typeface="Cambria Math"/>
                                            </a:rPr>
                                            <m:t>𝑤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</m:func>
                            </m:den>
                          </m:f>
                          <m:r>
                            <a:rPr lang="en-US" altLang="ja-JP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en-US" altLang="ja-JP" b="0" i="1" smtClean="0">
                          <a:latin typeface="Cambria Math"/>
                        </a:rPr>
                        <m:t>𝑁</m:t>
                      </m:r>
                    </m:oMath>
                  </m:oMathPara>
                </a14:m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両方最善手の時、引き分けになるよう</a:t>
                </a:r>
                <a:r>
                  <a:rPr lang="ja-JP" altLang="en-US" dirty="0"/>
                  <a:t>な</a:t>
                </a:r>
                <a:r>
                  <a:rPr lang="en-US" altLang="ja-JP" dirty="0" smtClean="0"/>
                  <a:t/>
                </a:r>
                <a:br>
                  <a:rPr lang="en-US" altLang="ja-JP" dirty="0" smtClean="0"/>
                </a:br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を求めてね</a:t>
                </a:r>
                <a:endParaRPr lang="en-US" altLang="ja-JP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0" y="1700213"/>
                <a:ext cx="7772400" cy="4609107"/>
              </a:xfrm>
              <a:blipFill rotWithShape="1">
                <a:blip r:embed="rId2"/>
                <a:stretch>
                  <a:fillRect l="-706" t="-2381" b="-330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526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条件反射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685800" y="1700213"/>
                <a:ext cx="7772400" cy="4395787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≔</m:t>
                    </m:r>
                  </m:oMath>
                </a14:m>
                <a:r>
                  <a:rPr lang="en-US" altLang="ja-JP" dirty="0" smtClean="0"/>
                  <a:t> </a:t>
                </a:r>
                <a:br>
                  <a:rPr lang="en-US" altLang="ja-JP" dirty="0" smtClean="0"/>
                </a:b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人とも最適戦略をとった時の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:r>
                  <a:rPr lang="en-US" altLang="ja-JP" dirty="0" smtClean="0"/>
                  <a:t>(</a:t>
                </a:r>
                <a:r>
                  <a:rPr lang="ja-JP" altLang="en-US" dirty="0" smtClean="0"/>
                  <a:t>先手のスコア</a:t>
                </a:r>
                <a:r>
                  <a:rPr lang="en-US" altLang="ja-JP" dirty="0" smtClean="0"/>
                  <a:t>) – (</a:t>
                </a:r>
                <a:r>
                  <a:rPr lang="ja-JP" altLang="en-US" dirty="0" smtClean="0"/>
                  <a:t>後手のスコア</a:t>
                </a:r>
                <a:r>
                  <a:rPr lang="en-US" altLang="ja-JP" dirty="0" smtClean="0"/>
                  <a:t>)</a:t>
                </a:r>
              </a:p>
              <a:p>
                <a:pPr lvl="1"/>
                <a:r>
                  <a:rPr lang="ja-JP" altLang="en-US" dirty="0"/>
                  <a:t>この関数</a:t>
                </a:r>
                <a:r>
                  <a:rPr lang="ja-JP" altLang="en-US" dirty="0" smtClean="0"/>
                  <a:t>の零点が求まればよい</a:t>
                </a:r>
                <a:endParaRPr lang="en-US" altLang="ja-JP" dirty="0" smtClean="0"/>
              </a:p>
              <a:p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を固定したときの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r>
                      <a:rPr lang="en-US" altLang="ja-JP" b="0" i="1" smtClean="0">
                        <a:latin typeface="Cambria Math"/>
                      </a:rPr>
                      <m:t>𝑥</m:t>
                    </m:r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の計算</a:t>
                </a:r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DP</a:t>
                </a:r>
              </a:p>
              <a:p>
                <a:pPr lvl="2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ja-JP" b="0" i="0" smtClean="0">
                        <a:latin typeface="Cambria Math"/>
                      </a:rPr>
                      <m:t>O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𝑁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×</m:t>
                        </m:r>
                        <m:sSup>
                          <m:sSupPr>
                            <m:ctrlP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/>
                                <a:ea typeface="Cambria Math"/>
                              </a:rPr>
                              <m:t>𝑁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b="0" dirty="0" smtClean="0"/>
              </a:p>
              <a:p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0" y="1700213"/>
                <a:ext cx="7772400" cy="4395787"/>
              </a:xfrm>
              <a:blipFill rotWithShape="1">
                <a:blip r:embed="rId2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514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Key Insight 1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算数のお時間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>
                            <a:latin typeface="Cambria Math"/>
                          </a:rPr>
                          <m:t>sin</m:t>
                        </m:r>
                      </m:fName>
                      <m:e>
                        <m:r>
                          <a:rPr lang="en-US" altLang="ja-JP" i="1">
                            <a:latin typeface="Cambria Math"/>
                          </a:rPr>
                          <m:t>(</m:t>
                        </m:r>
                        <m:r>
                          <a:rPr lang="en-US" altLang="ja-JP" i="1">
                            <a:latin typeface="Cambria Math"/>
                          </a:rPr>
                          <m:t>𝑥</m:t>
                        </m:r>
                        <m:r>
                          <a:rPr lang="en-US" altLang="ja-JP" i="1">
                            <a:latin typeface="Cambria Math"/>
                          </a:rPr>
                          <m:t>+</m:t>
                        </m:r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r>
                          <a:rPr lang="en-US" altLang="ja-JP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)</m:t>
                        </m:r>
                      </m:e>
                    </m:func>
                    <m:r>
                      <a:rPr lang="en-US" altLang="ja-JP" i="1">
                        <a:latin typeface="Cambria Math"/>
                      </a:rPr>
                      <m:t>&lt;1</m:t>
                    </m:r>
                  </m:oMath>
                </a14:m>
                <a:endParaRPr lang="en-US" altLang="ja-JP" dirty="0"/>
              </a:p>
              <a:p>
                <a:pPr lvl="2"/>
                <a:r>
                  <a:rPr lang="ja-JP" altLang="en-US" dirty="0"/>
                  <a:t>ハンディキャップを無視すれば、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:r>
                  <a:rPr lang="ja-JP" altLang="en-US" dirty="0"/>
                  <a:t>両者ともスコアは</a:t>
                </a:r>
                <a:r>
                  <a:rPr lang="en-US" altLang="ja-JP" dirty="0"/>
                  <a:t> N </a:t>
                </a:r>
                <a:r>
                  <a:rPr lang="ja-JP" altLang="en-US" dirty="0" smtClean="0"/>
                  <a:t>未満</a:t>
                </a:r>
                <a:endParaRPr lang="en-US" altLang="ja-JP" dirty="0"/>
              </a:p>
              <a:p>
                <a:pPr lvl="1"/>
                <a14:m>
                  <m:oMath xmlns:m="http://schemas.openxmlformats.org/officeDocument/2006/math"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ja-JP" i="1"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 →−∞</m:t>
                            </m:r>
                          </m:lim>
                        </m:limLow>
                      </m:fName>
                      <m:e>
                        <m:d>
                          <m:d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1+</m:t>
                                </m:r>
                                <m:func>
                                  <m:func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</a:rPr>
                                      <m:t>exp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f>
                                          <m:fPr>
                                            <m:ctrlPr>
                                              <a:rPr lang="en-US" altLang="ja-JP" i="1">
                                                <a:latin typeface="Cambria Math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altLang="ja-JP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num>
                                          <m:den>
                                            <m:r>
                                              <a:rPr lang="en-US" altLang="ja-JP" i="1">
                                                <a:latin typeface="Cambria Math"/>
                                              </a:rPr>
                                              <m:t>𝑤</m:t>
                                            </m:r>
                                          </m:den>
                                        </m:f>
                                      </m:e>
                                    </m:d>
                                  </m:e>
                                </m:func>
                              </m:den>
                            </m:f>
                            <m:r>
                              <a:rPr lang="en-US" altLang="ja-JP" i="1">
                                <a:latin typeface="Cambria Math"/>
                              </a:rPr>
                              <m:t>−1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</a:rPr>
                          <m:t>𝑁</m:t>
                        </m:r>
                        <m:r>
                          <m:rPr>
                            <m:nor/>
                          </m:rPr>
                          <a:rPr lang="en-US" altLang="ja-JP" dirty="0"/>
                          <m:t> </m:t>
                        </m:r>
                        <m:r>
                          <a:rPr lang="en-US" altLang="ja-JP" i="1">
                            <a:latin typeface="Cambria Math"/>
                          </a:rPr>
                          <m:t>=</m:t>
                        </m:r>
                        <m:r>
                          <a:rPr lang="en-US" altLang="ja-JP" i="1">
                            <a:latin typeface="Cambria Math"/>
                          </a:rPr>
                          <m:t>𝑁</m:t>
                        </m:r>
                      </m:e>
                    </m:func>
                  </m:oMath>
                </a14:m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func>
                      <m:funcPr>
                        <m:ctrlPr>
                          <a:rPr lang="en-US" altLang="ja-JP" i="1">
                            <a:latin typeface="Cambria Math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ja-JP"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ja-JP" i="1">
                                <a:latin typeface="Cambria Math"/>
                              </a:rPr>
                              <m:t>𝑥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 →∞</m:t>
                            </m:r>
                          </m:lim>
                        </m:limLow>
                      </m:fName>
                      <m:e>
                        <m:d>
                          <m:d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ja-JP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ja-JP" i="1">
                                    <a:latin typeface="Cambria Math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en-US" altLang="ja-JP" i="1">
                                    <a:latin typeface="Cambria Math"/>
                                  </a:rPr>
                                  <m:t>1+</m:t>
                                </m:r>
                                <m:func>
                                  <m:funcPr>
                                    <m:ctrlPr>
                                      <a:rPr lang="en-US" altLang="ja-JP" i="1">
                                        <a:latin typeface="Cambria Math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en-US" altLang="ja-JP">
                                        <a:latin typeface="Cambria Math"/>
                                      </a:rPr>
                                      <m:t>exp</m:t>
                                    </m:r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altLang="ja-JP" i="1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f>
                                          <m:fPr>
                                            <m:ctrlPr>
                                              <a:rPr lang="en-US" altLang="ja-JP" i="1">
                                                <a:latin typeface="Cambria Math"/>
                                              </a:rPr>
                                            </m:ctrlPr>
                                          </m:fPr>
                                          <m:num>
                                            <m:r>
                                              <a:rPr lang="en-US" altLang="ja-JP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num>
                                          <m:den>
                                            <m:r>
                                              <a:rPr lang="en-US" altLang="ja-JP" i="1">
                                                <a:latin typeface="Cambria Math"/>
                                              </a:rPr>
                                              <m:t>𝑤</m:t>
                                            </m:r>
                                          </m:den>
                                        </m:f>
                                      </m:e>
                                    </m:d>
                                  </m:e>
                                </m:func>
                              </m:den>
                            </m:f>
                            <m:r>
                              <a:rPr lang="en-US" altLang="ja-JP" i="1">
                                <a:latin typeface="Cambria Math"/>
                              </a:rPr>
                              <m:t>−1</m:t>
                            </m:r>
                          </m:e>
                        </m:d>
                        <m:r>
                          <a:rPr lang="en-US" altLang="ja-JP" i="1">
                            <a:latin typeface="Cambria Math"/>
                          </a:rPr>
                          <m:t>𝑁</m:t>
                        </m:r>
                        <m:r>
                          <m:rPr>
                            <m:nor/>
                          </m:rPr>
                          <a:rPr lang="en-US" altLang="ja-JP" dirty="0"/>
                          <m:t> </m:t>
                        </m:r>
                        <m:r>
                          <a:rPr lang="en-US" altLang="ja-JP" i="1">
                            <a:latin typeface="Cambria Math"/>
                          </a:rPr>
                          <m:t>=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−</m:t>
                        </m:r>
                        <m:r>
                          <a:rPr lang="en-US" altLang="ja-JP" i="1">
                            <a:latin typeface="Cambria Math"/>
                          </a:rPr>
                          <m:t>𝑁</m:t>
                        </m:r>
                      </m:e>
                    </m:func>
                  </m:oMath>
                </a14:m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6" t="-24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068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Key Insight 1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要</a:t>
                </a:r>
                <a:r>
                  <a:rPr lang="ja-JP" altLang="en-US" dirty="0"/>
                  <a:t>する</a:t>
                </a:r>
                <a:r>
                  <a:rPr lang="ja-JP" altLang="en-US" dirty="0" smtClean="0"/>
                  <a:t>に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−</m:t>
                        </m:r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en-US" altLang="ja-JP" b="0" i="1" smtClean="0">
                        <a:latin typeface="Cambria Math"/>
                      </a:rPr>
                      <m:t>0</m:t>
                    </m:r>
                  </m:oMath>
                </a14:m>
                <a:r>
                  <a:rPr lang="en-US" altLang="ja-JP" dirty="0" smtClean="0"/>
                  <a:t> </a:t>
                </a:r>
              </a:p>
              <a:p>
                <a:pPr lvl="2"/>
                <a:r>
                  <a:rPr lang="en-US" altLang="ja-JP" dirty="0" smtClean="0"/>
                  <a:t>(x=-</a:t>
                </a:r>
                <a:r>
                  <a:rPr lang="ja-JP" altLang="en-US" dirty="0" smtClean="0"/>
                  <a:t>∞で</a:t>
                </a:r>
                <a:r>
                  <a:rPr lang="ja-JP" altLang="en-US" dirty="0"/>
                  <a:t>先手</a:t>
                </a:r>
                <a:r>
                  <a:rPr lang="ja-JP" altLang="en-US" dirty="0" smtClean="0"/>
                  <a:t>必勝</a:t>
                </a:r>
                <a:r>
                  <a:rPr lang="en-US" altLang="ja-JP" dirty="0" smtClean="0"/>
                  <a:t>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&lt;</m:t>
                    </m:r>
                    <m:r>
                      <a:rPr lang="en-US" altLang="ja-JP" b="0" i="1" smtClean="0">
                        <a:latin typeface="Cambria Math"/>
                      </a:rPr>
                      <m:t>0</m:t>
                    </m:r>
                  </m:oMath>
                </a14:m>
                <a:endParaRPr lang="en-US" altLang="ja-JP" b="0" dirty="0" smtClean="0"/>
              </a:p>
              <a:p>
                <a:pPr lvl="2"/>
                <a:r>
                  <a:rPr lang="en-US" altLang="ja-JP" b="0" dirty="0" smtClean="0"/>
                  <a:t>(x=</a:t>
                </a:r>
                <a:r>
                  <a:rPr lang="ja-JP" altLang="en-US" b="0" dirty="0" smtClean="0"/>
                  <a:t>∞</a:t>
                </a:r>
                <a:r>
                  <a:rPr lang="ja-JP" altLang="en-US" dirty="0" smtClean="0"/>
                  <a:t>で</a:t>
                </a:r>
                <a:r>
                  <a:rPr lang="ja-JP" altLang="en-US" dirty="0"/>
                  <a:t>後手</a:t>
                </a:r>
                <a:r>
                  <a:rPr lang="ja-JP" altLang="en-US" dirty="0" smtClean="0"/>
                  <a:t>必勝</a:t>
                </a:r>
                <a:r>
                  <a:rPr lang="en-US" altLang="ja-JP" b="0" dirty="0" smtClean="0"/>
                  <a:t>)</a:t>
                </a: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6" t="-24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209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Key Insight 2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kumimoji="1" lang="en-US" altLang="ja-JP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kumimoji="1" lang="ja-JP" altLang="en-US" dirty="0" smtClean="0"/>
                  <a:t>は連続関数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sin</a:t>
                </a:r>
                <a:r>
                  <a:rPr lang="ja-JP" altLang="en-US" dirty="0" smtClean="0"/>
                  <a:t>関数は連続</a:t>
                </a:r>
                <a:endParaRPr lang="en-US" altLang="ja-JP" dirty="0" smtClean="0"/>
              </a:p>
              <a:p>
                <a:pPr lvl="1"/>
                <a:r>
                  <a:rPr kumimoji="1" lang="en-US" altLang="ja-JP" dirty="0" smtClean="0"/>
                  <a:t>2</a:t>
                </a:r>
                <a:r>
                  <a:rPr kumimoji="1" lang="ja-JP" altLang="en-US" dirty="0" err="1" smtClean="0"/>
                  <a:t>つの</a:t>
                </a:r>
                <a:r>
                  <a:rPr kumimoji="1" lang="ja-JP" altLang="en-US" dirty="0" smtClean="0"/>
                  <a:t>連続関数の</a:t>
                </a:r>
                <a:r>
                  <a:rPr kumimoji="1" lang="en-US" altLang="ja-JP" dirty="0" smtClean="0"/>
                  <a:t> min, max, </a:t>
                </a:r>
                <a:r>
                  <a:rPr kumimoji="1" lang="ja-JP" altLang="en-US" dirty="0" smtClean="0"/>
                  <a:t>和、差は</a:t>
                </a:r>
                <a:r>
                  <a:rPr kumimoji="1" lang="en-US" altLang="ja-JP" dirty="0" smtClean="0"/>
                  <a:t/>
                </a:r>
                <a:br>
                  <a:rPr kumimoji="1" lang="en-US" altLang="ja-JP" dirty="0" smtClean="0"/>
                </a:br>
                <a:r>
                  <a:rPr kumimoji="1" lang="ja-JP" altLang="en-US" dirty="0" smtClean="0"/>
                  <a:t>連続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これらから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は計算されるので</a:t>
                </a:r>
                <a:r>
                  <a:rPr kumimoji="1" lang="en-US" altLang="ja-JP" dirty="0" smtClean="0"/>
                  <a:t/>
                </a:r>
                <a:br>
                  <a:rPr kumimoji="1" lang="en-US" altLang="ja-JP" dirty="0" smtClean="0"/>
                </a:b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は連続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4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113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中間値の定理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altLang="ja-JP" i="1">
                        <a:latin typeface="Cambria Math"/>
                      </a:rPr>
                      <m:t> </m:t>
                    </m:r>
                  </m:oMath>
                </a14:m>
                <a:r>
                  <a:rPr lang="en-US" altLang="ja-JP" dirty="0" smtClean="0"/>
                  <a:t>: </a:t>
                </a:r>
                <a:r>
                  <a:rPr lang="ja-JP" altLang="en-US" dirty="0" smtClean="0"/>
                  <a:t>連続</a:t>
                </a:r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−</m:t>
                        </m:r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  <m:r>
                      <a:rPr kumimoji="1" lang="en-US" altLang="ja-JP" b="0" i="1" smtClean="0">
                        <a:latin typeface="Cambria Math"/>
                      </a:rPr>
                      <m:t>&lt;0, </m:t>
                    </m:r>
                    <m:r>
                      <a:rPr kumimoji="1" lang="en-US" altLang="ja-JP" b="0" i="1" smtClean="0"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  <a:ea typeface="Cambria Math"/>
                          </a:rPr>
                          <m:t>∞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  <a:ea typeface="Cambria Math"/>
                      </a:rPr>
                      <m:t>&gt;0</m:t>
                    </m:r>
                  </m:oMath>
                </a14:m>
                <a:endParaRPr lang="en-US" altLang="ja-JP" b="0" i="1" dirty="0" smtClean="0">
                  <a:latin typeface="Cambria Math"/>
                  <a:ea typeface="Cambria Math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/>
                      </a:rPr>
                      <m:t>⇒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/>
                      </a:rPr>
                      <m:t>𝑓</m:t>
                    </m:r>
                    <m:d>
                      <m:dPr>
                        <m:ctrlP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𝑐</m:t>
                        </m:r>
                      </m:e>
                    </m:d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/>
                      </a:rPr>
                      <m:t>=0</m:t>
                    </m:r>
                  </m:oMath>
                </a14:m>
                <a:r>
                  <a:rPr kumimoji="1" lang="en-US" altLang="ja-JP" dirty="0" smtClean="0">
                    <a:solidFill>
                      <a:srgbClr val="FF0000"/>
                    </a:solidFill>
                  </a:rPr>
                  <a:t> </a:t>
                </a:r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となる</a:t>
                </a:r>
                <a:r>
                  <a:rPr kumimoji="1" lang="en-US" altLang="ja-JP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/>
                      </a:rPr>
                      <m:t>𝑐</m:t>
                    </m:r>
                  </m:oMath>
                </a14:m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 が存在する</a:t>
                </a:r>
                <a:endParaRPr kumimoji="1" lang="en-US" altLang="ja-JP" dirty="0" smtClean="0">
                  <a:solidFill>
                    <a:srgbClr val="FF0000"/>
                  </a:solidFill>
                </a:endParaRPr>
              </a:p>
              <a:p>
                <a:pPr marL="457200" lvl="1" indent="0" algn="ctr">
                  <a:buNone/>
                </a:pPr>
                <a:r>
                  <a:rPr lang="ja-JP" altLang="en-US" sz="7200" dirty="0">
                    <a:solidFill>
                      <a:srgbClr val="0070C0"/>
                    </a:solidFill>
                  </a:rPr>
                  <a:t>中間値の</a:t>
                </a:r>
                <a:r>
                  <a:rPr lang="ja-JP" altLang="en-US" sz="7200" dirty="0" smtClean="0">
                    <a:solidFill>
                      <a:srgbClr val="0070C0"/>
                    </a:solidFill>
                  </a:rPr>
                  <a:t>定理</a:t>
                </a:r>
                <a:endParaRPr lang="en-US" altLang="ja-JP" sz="7200" dirty="0" smtClean="0">
                  <a:solidFill>
                    <a:srgbClr val="0070C0"/>
                  </a:solidFill>
                </a:endParaRPr>
              </a:p>
              <a:p>
                <a:r>
                  <a:rPr kumimoji="1" lang="en-US" altLang="ja-JP" dirty="0" smtClean="0"/>
                  <a:t>‘impossible’ </a:t>
                </a:r>
                <a:r>
                  <a:rPr kumimoji="1" lang="ja-JP" altLang="en-US" dirty="0" smtClean="0"/>
                  <a:t>のケースはない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6" t="-24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5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二分</a:t>
            </a:r>
            <a:r>
              <a:rPr kumimoji="1" lang="ja-JP" altLang="en-US" dirty="0" smtClean="0"/>
              <a:t>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二分法によって</a:t>
                </a:r>
                <a:r>
                  <a:rPr lang="en-US" altLang="ja-JP" dirty="0" smtClean="0"/>
                  <a:t> x </a:t>
                </a:r>
                <a:r>
                  <a:rPr lang="ja-JP" altLang="en-US" dirty="0" smtClean="0"/>
                  <a:t>が求まる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/>
                  <a:t>バイナリサーチ</a:t>
                </a:r>
                <a:r>
                  <a:rPr kumimoji="1" lang="ja-JP" altLang="en-US" dirty="0" smtClean="0"/>
                  <a:t>の</a:t>
                </a:r>
                <a:r>
                  <a:rPr lang="ja-JP" altLang="en-US" dirty="0"/>
                  <a:t>要領</a:t>
                </a:r>
                <a:r>
                  <a:rPr lang="ja-JP" altLang="en-US" dirty="0" smtClean="0"/>
                  <a:t>で</a:t>
                </a:r>
                <a:r>
                  <a:rPr lang="ja-JP" altLang="en-US" dirty="0"/>
                  <a:t>零点</a:t>
                </a:r>
                <a:r>
                  <a:rPr lang="ja-JP" altLang="en-US" dirty="0" smtClean="0"/>
                  <a:t>を含みうる</a:t>
                </a:r>
                <a:r>
                  <a:rPr lang="en-US" altLang="ja-JP" dirty="0" smtClean="0"/>
                  <a:t/>
                </a:r>
                <a:br>
                  <a:rPr lang="en-US" altLang="ja-JP" dirty="0" smtClean="0"/>
                </a:br>
                <a:r>
                  <a:rPr lang="ja-JP" altLang="en-US" dirty="0" smtClean="0"/>
                  <a:t>領域を狭めていく</a:t>
                </a:r>
                <a:endParaRPr lang="en-US" altLang="ja-JP" dirty="0" smtClean="0"/>
              </a:p>
              <a:p>
                <a:pPr lvl="2"/>
                <a:r>
                  <a:rPr kumimoji="1" lang="ja-JP" altLang="en-US" dirty="0"/>
                  <a:t>零点</a:t>
                </a:r>
                <a:r>
                  <a:rPr kumimoji="1" lang="ja-JP" altLang="en-US" dirty="0" smtClean="0"/>
                  <a:t>が複数あっても、必ず</a:t>
                </a:r>
                <a:r>
                  <a:rPr lang="ja-JP" altLang="en-US" dirty="0"/>
                  <a:t>一つ</a:t>
                </a:r>
                <a:r>
                  <a:rPr kumimoji="1" lang="ja-JP" altLang="en-US" dirty="0" smtClean="0"/>
                  <a:t>は求まる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1" lang="en-US" altLang="ja-JP" b="0" i="0" smtClean="0">
                        <a:latin typeface="Cambria Math"/>
                      </a:rPr>
                      <m:t>O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𝑅</m:t>
                        </m:r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×</m:t>
                        </m:r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𝑁</m:t>
                        </m:r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× </m:t>
                        </m:r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/>
                                <a:ea typeface="Cambria Math"/>
                              </a:rPr>
                              <m:t>𝑁</m:t>
                            </m:r>
                          </m:sup>
                        </m:sSup>
                      </m:e>
                    </m:d>
                  </m:oMath>
                </a14:m>
                <a:endParaRPr kumimoji="1" lang="en-US" altLang="ja-JP" b="0" dirty="0" smtClean="0"/>
              </a:p>
              <a:p>
                <a:pPr lvl="2"/>
                <a:r>
                  <a:rPr kumimoji="1" lang="en-US" altLang="ja-JP" dirty="0" smtClean="0"/>
                  <a:t>R: </a:t>
                </a:r>
                <a:r>
                  <a:rPr kumimoji="1" lang="ja-JP" altLang="en-US" dirty="0" smtClean="0"/>
                  <a:t>反復回数</a:t>
                </a:r>
                <a:r>
                  <a:rPr kumimoji="1" lang="en-US" altLang="ja-JP" dirty="0" smtClean="0"/>
                  <a:t> (50</a:t>
                </a:r>
                <a:r>
                  <a:rPr kumimoji="1" lang="ja-JP" altLang="en-US" dirty="0" smtClean="0"/>
                  <a:t>程度でよい</a:t>
                </a:r>
                <a:r>
                  <a:rPr kumimoji="1" lang="en-US" altLang="ja-JP" dirty="0" smtClean="0"/>
                  <a:t>)</a:t>
                </a: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6" t="-24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044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二分法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初期値は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[−</m:t>
                    </m:r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∞, ∞</m:t>
                    </m:r>
                    <m:r>
                      <a:rPr kumimoji="1" lang="en-US" altLang="ja-JP" b="0" i="1" smtClean="0">
                        <a:latin typeface="Cambria Math"/>
                      </a:rPr>
                      <m:t>]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の代わりに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−1000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𝑤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, 1000</m:t>
                        </m:r>
                        <m:r>
                          <a:rPr kumimoji="1" lang="en-US" altLang="ja-JP" b="0" i="1" smtClean="0">
                            <a:latin typeface="Cambria Math"/>
                          </a:rPr>
                          <m:t>𝑤</m:t>
                        </m:r>
                      </m:e>
                    </m:d>
                    <m:r>
                      <a:rPr kumimoji="1" lang="en-US" altLang="ja-JP" b="0" i="1" smtClean="0">
                        <a:latin typeface="Cambria Math"/>
                      </a:rPr>
                      <m:t> </m:t>
                    </m:r>
                    <m:r>
                      <a:rPr lang="ja-JP" altLang="en-US" i="1">
                        <a:latin typeface="Cambria Math"/>
                      </a:rPr>
                      <m:t>程度でよい</m:t>
                    </m:r>
                  </m:oMath>
                </a14:m>
                <a:endParaRPr kumimoji="1" lang="en-US" altLang="ja-JP" b="0" dirty="0" smtClean="0"/>
              </a:p>
              <a:p>
                <a:pPr lvl="1"/>
                <a:r>
                  <a:rPr lang="en-US" altLang="ja-JP" dirty="0"/>
                  <a:t>d</a:t>
                </a:r>
                <a:r>
                  <a:rPr kumimoji="1" lang="en-US" altLang="ja-JP" b="0" dirty="0" smtClean="0"/>
                  <a:t>ouble</a:t>
                </a:r>
                <a:r>
                  <a:rPr kumimoji="1" lang="ja-JP" altLang="en-US" b="0" dirty="0" smtClean="0"/>
                  <a:t>では</a:t>
                </a:r>
                <a:endParaRPr kumimoji="1" lang="en-US" altLang="ja-JP" b="0" dirty="0" smtClean="0"/>
              </a:p>
              <a:p>
                <a:pPr lvl="2"/>
                <a14:m>
                  <m:oMath xmlns:m="http://schemas.openxmlformats.org/officeDocument/2006/math">
                    <m:func>
                      <m:func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1000</m:t>
                            </m:r>
                          </m:e>
                        </m:d>
                      </m:e>
                    </m:func>
                    <m:r>
                      <a:rPr kumimoji="1" lang="en-US" altLang="ja-JP" b="0" i="1" smtClean="0">
                        <a:latin typeface="Cambria Math"/>
                      </a:rPr>
                      <m:t>=</m:t>
                    </m:r>
                    <m:r>
                      <a:rPr kumimoji="1" lang="en-US" altLang="ja-JP" b="0" i="1" smtClean="0">
                        <a:latin typeface="Cambria Math"/>
                      </a:rPr>
                      <m:t>𝐼𝑛𝑓𝑖𝑛𝑖𝑡𝑦</m:t>
                    </m:r>
                  </m:oMath>
                </a14:m>
                <a:endParaRPr kumimoji="1" lang="en-US" altLang="ja-JP" b="0" dirty="0" smtClean="0"/>
              </a:p>
              <a:p>
                <a:pPr lvl="2"/>
                <a14:m>
                  <m:oMath xmlns:m="http://schemas.openxmlformats.org/officeDocument/2006/math">
                    <m:func>
                      <m:func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kumimoji="1" lang="en-US" altLang="ja-JP" b="0" i="0" smtClean="0">
                            <a:latin typeface="Cambria Math"/>
                          </a:rPr>
                          <m:t>exp</m:t>
                        </m:r>
                      </m:fName>
                      <m:e>
                        <m:d>
                          <m:d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latin typeface="Cambria Math"/>
                              </a:rPr>
                              <m:t>−1000</m:t>
                            </m:r>
                          </m:e>
                        </m:d>
                      </m:e>
                    </m:func>
                    <m:r>
                      <a:rPr kumimoji="1"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endParaRPr kumimoji="1" lang="en-US" altLang="ja-JP" b="0" dirty="0" smtClean="0"/>
              </a:p>
              <a:p>
                <a:pPr lvl="1"/>
                <a:r>
                  <a:rPr kumimoji="1" lang="ja-JP" altLang="en-US" b="0" dirty="0" smtClean="0"/>
                  <a:t>なので、ハンディキャップが</a:t>
                </a:r>
                <a:r>
                  <a:rPr kumimoji="1" lang="en-US" altLang="ja-JP" b="0" dirty="0" smtClean="0"/>
                  <a:t> ±N </a:t>
                </a:r>
                <a:r>
                  <a:rPr kumimoji="1" lang="ja-JP" altLang="en-US" b="0" dirty="0" smtClean="0"/>
                  <a:t>になる</a:t>
                </a:r>
                <a:endParaRPr kumimoji="1" lang="en-US" altLang="ja-JP" b="0" dirty="0" smtClean="0"/>
              </a:p>
              <a:p>
                <a:pPr lvl="2"/>
                <a:r>
                  <a:rPr lang="ja-JP" altLang="en-US" dirty="0"/>
                  <a:t>実際</a:t>
                </a:r>
                <a:r>
                  <a:rPr lang="ja-JP" altLang="en-US" dirty="0" smtClean="0"/>
                  <a:t>はもっと小さくても</a:t>
                </a:r>
                <a:r>
                  <a:rPr lang="en-US" altLang="ja-JP" dirty="0" smtClean="0"/>
                  <a:t>OK</a:t>
                </a:r>
                <a:endParaRPr kumimoji="1" lang="en-US" altLang="ja-JP" b="0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06" t="-249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327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想定誤答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零点を山登り法で探す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連続ではあって</a:t>
            </a:r>
            <a:r>
              <a:rPr lang="ja-JP" altLang="en-US" dirty="0" smtClean="0"/>
              <a:t>も単調ではないのでダメ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そもそも</a:t>
            </a:r>
            <a:r>
              <a:rPr kumimoji="1" lang="en-US" altLang="ja-JP" dirty="0" smtClean="0"/>
              <a:t>TLE</a:t>
            </a:r>
            <a:r>
              <a:rPr kumimoji="1" lang="ja-JP" altLang="en-US" dirty="0" smtClean="0"/>
              <a:t>になりそう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75268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Judges’ Solutions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e</a:t>
            </a:r>
            <a:r>
              <a:rPr kumimoji="1" lang="en-US" altLang="ja-JP" dirty="0" err="1" smtClean="0"/>
              <a:t>omole’s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Java: 99 lines</a:t>
            </a:r>
          </a:p>
          <a:p>
            <a:pPr lvl="1"/>
            <a:r>
              <a:rPr kumimoji="1" lang="en-US" altLang="ja-JP" dirty="0" smtClean="0"/>
              <a:t>Java: 99 lines</a:t>
            </a:r>
          </a:p>
          <a:p>
            <a:r>
              <a:rPr lang="en-US" altLang="ja-JP" dirty="0" err="1" smtClean="0"/>
              <a:t>tayama’s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Java: 93 lines</a:t>
            </a:r>
          </a:p>
          <a:p>
            <a:pPr lvl="1"/>
            <a:r>
              <a:rPr lang="en-US" altLang="ja-JP" dirty="0" smtClean="0"/>
              <a:t>C++:  55 lines</a:t>
            </a:r>
          </a:p>
          <a:p>
            <a:r>
              <a:rPr lang="ja-JP" altLang="en-US" dirty="0"/>
              <a:t>出力</a:t>
            </a:r>
            <a:r>
              <a:rPr lang="ja-JP" altLang="en-US" dirty="0" smtClean="0"/>
              <a:t>検証器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Java: 200 lines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3125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Statistics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Submitted: 3</a:t>
            </a:r>
          </a:p>
          <a:p>
            <a:r>
              <a:rPr lang="en-US" altLang="ja-JP" dirty="0" smtClean="0"/>
              <a:t>Accepted:  1</a:t>
            </a:r>
          </a:p>
          <a:p>
            <a:r>
              <a:rPr lang="en-US" altLang="ja-JP" dirty="0" smtClean="0"/>
              <a:t>First Accept: sharp12 (206 min)</a:t>
            </a:r>
          </a:p>
        </p:txBody>
      </p:sp>
    </p:spTree>
    <p:extLst>
      <p:ext uri="{BB962C8B-B14F-4D97-AF65-F5344CB8AC3E}">
        <p14:creationId xmlns:p14="http://schemas.microsoft.com/office/powerpoint/2010/main" val="228573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yanplate007-black- (1)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y favorite">
      <a:majorFont>
        <a:latin typeface="Consolas"/>
        <a:ea typeface="HG丸ｺﾞｼｯｸM-PRO"/>
        <a:cs typeface=""/>
      </a:majorFont>
      <a:minorFont>
        <a:latin typeface="Consolas"/>
        <a:ea typeface="HG丸ｺﾞｼｯｸM-PRO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</TotalTime>
  <Words>299</Words>
  <Application>Microsoft Office PowerPoint</Application>
  <PresentationFormat>画面に合わせる (4:3)</PresentationFormat>
  <Paragraphs>71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nyanplate007-black- (1)</vt:lpstr>
      <vt:lpstr>Problem C Fair Game</vt:lpstr>
      <vt:lpstr>概要</vt:lpstr>
      <vt:lpstr>条件反射</vt:lpstr>
      <vt:lpstr>Key Insight 1</vt:lpstr>
      <vt:lpstr>Key Insight 1</vt:lpstr>
      <vt:lpstr>Key Insight 2</vt:lpstr>
      <vt:lpstr>中間値の定理</vt:lpstr>
      <vt:lpstr>二分法</vt:lpstr>
      <vt:lpstr>二分法</vt:lpstr>
      <vt:lpstr>想定誤答</vt:lpstr>
      <vt:lpstr>Judges’ Solutions</vt:lpstr>
      <vt:lpstr>Statistics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Tayama</dc:creator>
  <cp:lastModifiedBy>hisayori</cp:lastModifiedBy>
  <cp:revision>21</cp:revision>
  <dcterms:created xsi:type="dcterms:W3CDTF">2011-02-17T08:07:17Z</dcterms:created>
  <dcterms:modified xsi:type="dcterms:W3CDTF">2011-03-01T04:02:36Z</dcterms:modified>
</cp:coreProperties>
</file>