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3" r:id="rId6"/>
    <p:sldId id="264" r:id="rId7"/>
    <p:sldId id="259" r:id="rId8"/>
    <p:sldId id="260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69" autoAdjust="0"/>
  </p:normalViewPr>
  <p:slideViewPr>
    <p:cSldViewPr showGuides="1"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5019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2379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5372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311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415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512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5960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1207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smtClean="0"/>
              <a:t>アイコンをクリックして図を追加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34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63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5450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CB98D-ECBF-4A83-B634-C75F1E0CE4C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D3388-31F0-41DA-A6BD-4CE1D7E39C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740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5"/>
        </a:buClr>
        <a:buSzPct val="68000"/>
        <a:buFont typeface="Wingdings 3" pitchFamily="18" charset="2"/>
        <a:buChar char="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5"/>
        </a:buClr>
        <a:buFont typeface="Verdana" pitchFamily="34" charset="0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Substring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en-US" altLang="ja-JP" dirty="0" smtClean="0">
                <a:solidFill>
                  <a:schemeClr val="tx1"/>
                </a:solidFill>
              </a:rPr>
              <a:t>JAG Summer </a:t>
            </a:r>
            <a:r>
              <a:rPr lang="en-US" altLang="ja-JP" dirty="0">
                <a:solidFill>
                  <a:schemeClr val="tx1"/>
                </a:solidFill>
              </a:rPr>
              <a:t>Camp 2012 Day3-B:</a:t>
            </a:r>
            <a:r>
              <a:rPr kumimoji="1" lang="en-US" altLang="ja-JP" dirty="0" smtClean="0">
                <a:solidFill>
                  <a:schemeClr val="tx1"/>
                </a:solidFill>
              </a:rPr>
              <a:t> Problem E</a:t>
            </a:r>
          </a:p>
          <a:p>
            <a:pPr algn="l"/>
            <a:r>
              <a:rPr lang="en-US" altLang="ja-JP" dirty="0">
                <a:solidFill>
                  <a:schemeClr val="tx1"/>
                </a:solidFill>
              </a:rPr>
              <a:t>2012/09/16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原案：</a:t>
            </a:r>
            <a:r>
              <a:rPr lang="ja-JP" altLang="en-US" dirty="0">
                <a:solidFill>
                  <a:schemeClr val="tx1"/>
                </a:solidFill>
              </a:rPr>
              <a:t>大坂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ja-JP" altLang="en-US" dirty="0" smtClean="0">
                <a:solidFill>
                  <a:schemeClr val="tx1"/>
                </a:solidFill>
              </a:rPr>
              <a:t>解答：大坂，薮，松浦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解説：</a:t>
            </a:r>
            <a:r>
              <a:rPr lang="ja-JP" altLang="en-US" dirty="0">
                <a:solidFill>
                  <a:schemeClr val="tx1"/>
                </a:solidFill>
              </a:rPr>
              <a:t>大坂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81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入力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長さ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の文字列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個のクエリ</a:t>
                </a:r>
                <a:endParaRPr kumimoji="1" lang="en-US" altLang="ja-JP" dirty="0" smtClean="0"/>
              </a:p>
              <a:p>
                <a:pPr lvl="2"/>
                <a:r>
                  <a:rPr lang="en-US" altLang="ja-JP" dirty="0" smtClean="0"/>
                  <a:t>“L++”, “L--”, “R++”, “R--”</a:t>
                </a:r>
              </a:p>
              <a:p>
                <a:r>
                  <a:rPr kumimoji="1" lang="ja-JP" altLang="en-US" dirty="0" smtClean="0"/>
                  <a:t>クエリに従って，</a:t>
                </a:r>
                <a:r>
                  <a:rPr lang="ja-JP" altLang="en-US" dirty="0"/>
                  <a:t>文字列</a:t>
                </a:r>
                <a:r>
                  <a:rPr lang="ja-JP" altLang="en-US" dirty="0" smtClean="0"/>
                  <a:t>の左端と右端を操作</a:t>
                </a:r>
                <a:endParaRPr lang="en-US" altLang="ja-JP" dirty="0"/>
              </a:p>
              <a:p>
                <a:r>
                  <a:rPr kumimoji="1" lang="ja-JP" altLang="en-US" dirty="0" smtClean="0"/>
                  <a:t>出力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何種類</a:t>
                </a:r>
                <a:r>
                  <a:rPr lang="ja-JP" altLang="en-US" dirty="0" smtClean="0"/>
                  <a:t>の文字列が作られるか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595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kumimoji="1" lang="en-US" altLang="ja-JP" dirty="0" smtClean="0"/>
                  <a:t>Rolling Hash</a:t>
                </a:r>
              </a:p>
              <a:p>
                <a:r>
                  <a:rPr lang="ja-JP" altLang="en-US" dirty="0" smtClean="0"/>
                  <a:t>区間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[</m:t>
                    </m:r>
                    <m:r>
                      <a:rPr lang="en-US" altLang="ja-JP" b="0" i="1" smtClean="0">
                        <a:latin typeface="Cambria Math"/>
                      </a:rPr>
                      <m:t>𝑙</m:t>
                    </m:r>
                    <m:r>
                      <a:rPr lang="en-US" altLang="ja-JP" b="0" i="1" smtClean="0">
                        <a:latin typeface="Cambria Math"/>
                      </a:rPr>
                      <m:t>, </m:t>
                    </m:r>
                    <m:r>
                      <a:rPr lang="en-US" altLang="ja-JP" b="0" i="1" smtClean="0">
                        <a:latin typeface="Cambria Math"/>
                      </a:rPr>
                      <m:t>𝑟</m:t>
                    </m:r>
                    <m:r>
                      <a:rPr lang="en-US" altLang="ja-JP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kumimoji="1" lang="ja-JP" altLang="en-US" dirty="0" smtClean="0"/>
                  <a:t>の部分文字列のハッシュ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b="0" i="1" smtClean="0">
                          <a:latin typeface="Cambria Math"/>
                        </a:rPr>
                        <m:t>𝐻</m:t>
                      </m:r>
                      <m:r>
                        <a:rPr lang="en-US" altLang="ja-JP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𝑙</m:t>
                          </m:r>
                        </m:sup>
                      </m:sSup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𝑙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𝑟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𝑙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en-US" altLang="ja-JP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𝑙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+⋯+</m:t>
                      </m:r>
                      <m:r>
                        <a:rPr lang="en-US" altLang="ja-JP" b="0" i="1" smtClean="0">
                          <a:latin typeface="Cambria Math"/>
                        </a:rPr>
                        <m:t>𝑐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−1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altLang="ja-JP" dirty="0" smtClean="0"/>
              </a:p>
              <a:p>
                <a:endParaRPr lang="en-US" altLang="ja-JP" i="1" dirty="0" smtClean="0">
                  <a:latin typeface="Cambria Math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[</m:t>
                    </m:r>
                    <m:r>
                      <a:rPr lang="en-US" altLang="ja-JP" i="1" smtClean="0">
                        <a:latin typeface="Cambria Math"/>
                      </a:rPr>
                      <m:t>𝑙</m:t>
                    </m:r>
                    <m:r>
                      <a:rPr lang="en-US" altLang="ja-JP" i="1" smtClean="0">
                        <a:latin typeface="Cambria Math"/>
                      </a:rPr>
                      <m:t>+1,</m:t>
                    </m:r>
                    <m:r>
                      <a:rPr lang="en-US" altLang="ja-JP" i="1">
                        <a:latin typeface="Cambria Math"/>
                      </a:rPr>
                      <m:t>𝑟</m:t>
                    </m:r>
                    <m:r>
                      <a:rPr lang="en-US" altLang="ja-JP" i="1">
                        <a:latin typeface="Cambria Math"/>
                      </a:rPr>
                      <m:t>]</m:t>
                    </m:r>
                  </m:oMath>
                </a14:m>
                <a:r>
                  <a:rPr lang="ja-JP" altLang="en-US" dirty="0"/>
                  <a:t>の</a:t>
                </a:r>
                <a:r>
                  <a:rPr lang="ja-JP" altLang="en-US" dirty="0" smtClean="0"/>
                  <a:t>ハッシュ：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𝐻</m:t>
                    </m:r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𝑟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𝑙</m:t>
                        </m:r>
                      </m:sup>
                    </m:sSup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𝑙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[</m:t>
                    </m:r>
                    <m:r>
                      <a:rPr lang="en-US" altLang="ja-JP" i="1">
                        <a:latin typeface="Cambria Math"/>
                      </a:rPr>
                      <m:t>𝑙</m:t>
                    </m:r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r>
                      <a:rPr lang="en-US" altLang="ja-JP" i="1">
                        <a:latin typeface="Cambria Math"/>
                      </a:rPr>
                      <m:t>1</m:t>
                    </m:r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>
                      <a:rPr lang="en-US" altLang="ja-JP" i="1">
                        <a:latin typeface="Cambria Math"/>
                      </a:rPr>
                      <m:t>𝑟</m:t>
                    </m:r>
                    <m:r>
                      <a:rPr lang="en-US" altLang="ja-JP" i="1">
                        <a:latin typeface="Cambria Math"/>
                      </a:rPr>
                      <m:t>]</m:t>
                    </m:r>
                  </m:oMath>
                </a14:m>
                <a:r>
                  <a:rPr lang="ja-JP" altLang="en-US" dirty="0"/>
                  <a:t>の</a:t>
                </a:r>
                <a:r>
                  <a:rPr lang="ja-JP" altLang="en-US" dirty="0" smtClean="0"/>
                  <a:t>ハッシュ：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𝐻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𝑟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</m:t>
                        </m:r>
                        <m:r>
                          <a:rPr lang="en-US" altLang="ja-JP" i="1">
                            <a:latin typeface="Cambria Math"/>
                          </a:rPr>
                          <m:t>−</m:t>
                        </m:r>
                        <m:r>
                          <a:rPr lang="en-US" altLang="ja-JP" i="1">
                            <a:latin typeface="Cambria Math"/>
                          </a:rPr>
                          <m:t>𝑙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𝑙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−1</m:t>
                        </m:r>
                      </m:sub>
                    </m:sSub>
                  </m:oMath>
                </a14:m>
                <a:endParaRPr lang="ja-JP" altLang="en-US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[</m:t>
                    </m:r>
                    <m:r>
                      <a:rPr lang="en-US" altLang="ja-JP" i="1">
                        <a:latin typeface="Cambria Math"/>
                      </a:rPr>
                      <m:t>𝑙</m:t>
                    </m:r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>
                      <a:rPr lang="en-US" altLang="ja-JP" i="1">
                        <a:latin typeface="Cambria Math"/>
                      </a:rPr>
                      <m:t>𝑟</m:t>
                    </m:r>
                    <m:r>
                      <a:rPr lang="en-US" altLang="ja-JP" b="0" i="1" smtClean="0">
                        <a:latin typeface="Cambria Math"/>
                      </a:rPr>
                      <m:t>+1</m:t>
                    </m:r>
                    <m:r>
                      <a:rPr lang="en-US" altLang="ja-JP" i="1">
                        <a:latin typeface="Cambria Math"/>
                      </a:rPr>
                      <m:t>]</m:t>
                    </m:r>
                  </m:oMath>
                </a14:m>
                <a:r>
                  <a:rPr lang="ja-JP" altLang="en-US" dirty="0"/>
                  <a:t>の</a:t>
                </a:r>
                <a:r>
                  <a:rPr lang="ja-JP" altLang="en-US" dirty="0" smtClean="0"/>
                  <a:t>ハッシュ：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𝑐</m:t>
                    </m:r>
                    <m:r>
                      <a:rPr lang="en-US" altLang="ja-JP" i="1">
                        <a:latin typeface="Cambria Math"/>
                      </a:rPr>
                      <m:t>𝐻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𝑟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[</m:t>
                    </m:r>
                    <m:r>
                      <a:rPr lang="en-US" altLang="ja-JP" i="1" smtClean="0">
                        <a:latin typeface="Cambria Math"/>
                      </a:rPr>
                      <m:t>𝑙</m:t>
                    </m:r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>
                      <a:rPr lang="en-US" altLang="ja-JP" i="1">
                        <a:latin typeface="Cambria Math"/>
                      </a:rPr>
                      <m:t>𝑟</m:t>
                    </m:r>
                    <m:r>
                      <a:rPr lang="en-US" altLang="ja-JP" b="0" i="1" smtClean="0">
                        <a:latin typeface="Cambria Math"/>
                      </a:rPr>
                      <m:t>−1</m:t>
                    </m:r>
                    <m:r>
                      <a:rPr lang="en-US" altLang="ja-JP" i="1">
                        <a:latin typeface="Cambria Math"/>
                      </a:rPr>
                      <m:t>]</m:t>
                    </m:r>
                  </m:oMath>
                </a14:m>
                <a:r>
                  <a:rPr lang="ja-JP" altLang="en-US" dirty="0"/>
                  <a:t>の</a:t>
                </a:r>
                <a:r>
                  <a:rPr lang="ja-JP" altLang="en-US" dirty="0" smtClean="0"/>
                  <a:t>ハッシュ：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𝐻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𝑠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</m:e>
                    </m:d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668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計算量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ハッシュ値の更新：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𝑐</m:t>
                    </m:r>
                  </m:oMath>
                </a14:m>
                <a:r>
                  <a:rPr lang="ja-JP" altLang="en-US" dirty="0" err="1" smtClean="0"/>
                  <a:t>の冪乗の</a:t>
                </a:r>
                <a:r>
                  <a:rPr lang="ja-JP" altLang="en-US" dirty="0" smtClean="0"/>
                  <a:t>計算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前計算すれば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1</m:t>
                        </m:r>
                      </m:e>
                    </m:d>
                  </m:oMath>
                </a14:m>
                <a:endParaRPr kumimoji="1" lang="en-US" altLang="ja-JP" dirty="0" smtClean="0"/>
              </a:p>
              <a:p>
                <a:r>
                  <a:rPr kumimoji="1" lang="ja-JP" altLang="en-US" dirty="0" smtClean="0"/>
                  <a:t>総計算量：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𝑚</m:t>
                        </m:r>
                      </m:e>
                    </m:d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2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全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𝑘</m:t>
                    </m:r>
                  </m:oMath>
                </a14:m>
                <a:r>
                  <a:rPr lang="ja-JP" altLang="en-US" dirty="0" smtClean="0"/>
                  <a:t>について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[0,</m:t>
                    </m:r>
                    <m:r>
                      <a:rPr lang="en-US" altLang="ja-JP" i="1">
                        <a:latin typeface="Cambria Math"/>
                      </a:rPr>
                      <m:t>𝑘</m:t>
                    </m:r>
                    <m:r>
                      <a:rPr lang="en-US" altLang="ja-JP" i="1">
                        <a:latin typeface="Cambria Math"/>
                      </a:rPr>
                      <m:t>]</m:t>
                    </m:r>
                  </m:oMath>
                </a14:m>
                <a:r>
                  <a:rPr lang="ja-JP" altLang="en-US" dirty="0"/>
                  <a:t>のハッシュを前計算で求めて</a:t>
                </a:r>
                <a:r>
                  <a:rPr lang="ja-JP" altLang="en-US" dirty="0" smtClean="0"/>
                  <a:t>おき，クエリを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e>
                    </m:d>
                  </m:oMath>
                </a14:m>
                <a:r>
                  <a:rPr lang="ja-JP" altLang="en-US" dirty="0" smtClean="0"/>
                  <a:t>で処理</a:t>
                </a:r>
                <a:endParaRPr lang="en-US" altLang="ja-JP" dirty="0"/>
              </a:p>
              <a:p>
                <a:pPr lvl="1"/>
                <a:r>
                  <a:rPr lang="ja-JP" altLang="en-US" dirty="0" smtClean="0"/>
                  <a:t>こっちの方がコードが簡単</a:t>
                </a:r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r>
                  <a:rPr lang="en-US" altLang="ja-JP" dirty="0" smtClean="0"/>
                  <a:t>Suffix Array</a:t>
                </a:r>
                <a:r>
                  <a:rPr lang="ja-JP" altLang="en-US" dirty="0" smtClean="0"/>
                  <a:t>を使っているチームもありました</a:t>
                </a:r>
                <a:endParaRPr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156" r="-88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9512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Java</a:t>
            </a:r>
            <a:r>
              <a:rPr kumimoji="1" lang="ja-JP" altLang="en-US" dirty="0" smtClean="0"/>
              <a:t>を使う場合</a:t>
            </a:r>
            <a:r>
              <a:rPr kumimoji="1" lang="en-US" altLang="ja-JP" dirty="0" smtClean="0"/>
              <a:t>…</a:t>
            </a:r>
          </a:p>
          <a:p>
            <a:endParaRPr lang="en-US" altLang="ja-JP" dirty="0"/>
          </a:p>
          <a:p>
            <a:pPr marL="0" indent="0" algn="ctr">
              <a:buNone/>
            </a:pPr>
            <a:r>
              <a:rPr kumimoji="1" lang="en-US" altLang="ja-JP" dirty="0" smtClean="0"/>
              <a:t>Scanner</a:t>
            </a:r>
            <a:r>
              <a:rPr kumimoji="1" lang="ja-JP" altLang="en-US" dirty="0" smtClean="0"/>
              <a:t>だと</a:t>
            </a:r>
            <a:r>
              <a:rPr kumimoji="1" lang="en-US" altLang="ja-JP" dirty="0" smtClean="0"/>
              <a:t>TLE</a:t>
            </a:r>
            <a:r>
              <a:rPr lang="ja-JP" altLang="en-US" dirty="0"/>
              <a:t>しやすいです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en-US" altLang="ja-JP" dirty="0" err="1" smtClean="0"/>
              <a:t>BufferedReader</a:t>
            </a:r>
            <a:r>
              <a:rPr kumimoji="1" lang="en-US" altLang="ja-JP" dirty="0" smtClean="0"/>
              <a:t> + </a:t>
            </a:r>
            <a:r>
              <a:rPr kumimoji="1" lang="en-US" altLang="ja-JP" dirty="0" err="1" smtClean="0"/>
              <a:t>Integer.parseInt</a:t>
            </a:r>
            <a:r>
              <a:rPr kumimoji="1" lang="ja-JP" altLang="en-US" dirty="0" smtClean="0"/>
              <a:t>を使うなどしましょう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26463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大坂 </a:t>
            </a:r>
            <a:r>
              <a:rPr kumimoji="1" lang="en-US" altLang="ja-JP" dirty="0" smtClean="0"/>
              <a:t>Java </a:t>
            </a:r>
            <a:r>
              <a:rPr kumimoji="1" lang="ja-JP" altLang="en-US" dirty="0" smtClean="0"/>
              <a:t>（</a:t>
            </a:r>
            <a:r>
              <a:rPr kumimoji="1" lang="en-US" altLang="ja-JP" dirty="0" smtClean="0"/>
              <a:t>124</a:t>
            </a:r>
            <a:r>
              <a:rPr kumimoji="1" lang="ja-JP" altLang="en-US" dirty="0" smtClean="0"/>
              <a:t>行）</a:t>
            </a:r>
            <a:endParaRPr kumimoji="1" lang="en-US" altLang="ja-JP" dirty="0" smtClean="0"/>
          </a:p>
          <a:p>
            <a:r>
              <a:rPr lang="ja-JP" altLang="en-US" dirty="0" smtClean="0"/>
              <a:t>薮 </a:t>
            </a:r>
            <a:r>
              <a:rPr lang="en-US" altLang="ja-JP" dirty="0" smtClean="0"/>
              <a:t>C++</a:t>
            </a:r>
            <a:r>
              <a:rPr lang="en-US" altLang="ja-JP" dirty="0"/>
              <a:t>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66</a:t>
            </a:r>
            <a:r>
              <a:rPr lang="ja-JP" altLang="en-US" dirty="0" smtClean="0"/>
              <a:t>行）</a:t>
            </a:r>
            <a:endParaRPr lang="en-US" altLang="ja-JP" dirty="0" smtClean="0"/>
          </a:p>
          <a:p>
            <a:r>
              <a:rPr lang="ja-JP" altLang="en-US" dirty="0" smtClean="0"/>
              <a:t>松浦 </a:t>
            </a:r>
            <a:r>
              <a:rPr lang="en-US" altLang="ja-JP" dirty="0" smtClean="0"/>
              <a:t>C++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96</a:t>
            </a:r>
            <a:r>
              <a:rPr lang="ja-JP" altLang="en-US" dirty="0" smtClean="0"/>
              <a:t>行）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6287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Acceptance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 smtClean="0"/>
              <a:t>moru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All: </a:t>
            </a:r>
            <a:r>
              <a:rPr kumimoji="1" lang="en-US" altLang="ja-JP" dirty="0" err="1" smtClean="0"/>
              <a:t>moru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25 min</a:t>
            </a:r>
            <a:r>
              <a:rPr lang="ja-JP" altLang="en-US" dirty="0" smtClean="0"/>
              <a:t>）</a:t>
            </a:r>
            <a:endParaRPr kumimoji="1" lang="en-US" altLang="ja-JP" dirty="0" smtClean="0"/>
          </a:p>
          <a:p>
            <a:r>
              <a:rPr lang="en-US" altLang="ja-JP" dirty="0" smtClean="0"/>
              <a:t>First Submission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 smtClean="0"/>
              <a:t>moru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All: </a:t>
            </a:r>
            <a:r>
              <a:rPr lang="en-US" altLang="ja-JP" dirty="0" err="1" smtClean="0"/>
              <a:t>moru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kumimoji="1" lang="en-US" altLang="ja-JP" dirty="0" smtClean="0"/>
              <a:t>AC/Submission:</a:t>
            </a:r>
            <a:r>
              <a:rPr lang="ja-JP" altLang="en-US" dirty="0"/>
              <a:t> </a:t>
            </a:r>
            <a:r>
              <a:rPr lang="en-US" altLang="ja-JP" dirty="0" smtClean="0"/>
              <a:t>13/48</a:t>
            </a:r>
          </a:p>
          <a:p>
            <a:r>
              <a:rPr kumimoji="1" lang="en-US" altLang="ja-JP" dirty="0" smtClean="0"/>
              <a:t>AC rate: 27%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7101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374</TotalTime>
  <Words>353</Words>
  <Application>Microsoft Office PowerPoint</Application>
  <PresentationFormat>画面に合わせる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template</vt:lpstr>
      <vt:lpstr>Substring</vt:lpstr>
      <vt:lpstr>問題概要</vt:lpstr>
      <vt:lpstr>解法</vt:lpstr>
      <vt:lpstr>計算量</vt:lpstr>
      <vt:lpstr>別解</vt:lpstr>
      <vt:lpstr>注意</vt:lpstr>
      <vt:lpstr>ジャッジ解</vt:lpstr>
      <vt:lpstr>解答状況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Substring</dc:title>
  <dc:creator>todo</dc:creator>
  <cp:lastModifiedBy>todo</cp:lastModifiedBy>
  <cp:revision>30</cp:revision>
  <dcterms:created xsi:type="dcterms:W3CDTF">2012-09-14T13:06:26Z</dcterms:created>
  <dcterms:modified xsi:type="dcterms:W3CDTF">2012-09-16T10:00:57Z</dcterms:modified>
</cp:coreProperties>
</file>