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8" name="Footer Placeholder 7"/>
          <p:cNvSpPr>
            <a:spLocks noGrp="1"/>
          </p:cNvSpPr>
          <p:nvPr>
            <p:ph type="ftr" sz="quarter" idx="11"/>
          </p:nvPr>
        </p:nvSpPr>
        <p:spPr/>
        <p:txBody>
          <a:bodyPr/>
          <a:lstStyle/>
          <a:p>
            <a:endParaRPr kumimoji="1" lang="ja-JP" altLang="en-US" dirty="0"/>
          </a:p>
        </p:txBody>
      </p:sp>
      <p:sp>
        <p:nvSpPr>
          <p:cNvPr id="9" name="Slide Number Placeholder 8"/>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Date Placeholder 2"/>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4" name="Footer Placeholder 3"/>
          <p:cNvSpPr>
            <a:spLocks noGrp="1"/>
          </p:cNvSpPr>
          <p:nvPr>
            <p:ph type="ftr" sz="quarter" idx="11"/>
          </p:nvPr>
        </p:nvSpPr>
        <p:spPr/>
        <p:txBody>
          <a:bodyPr/>
          <a:lstStyle/>
          <a:p>
            <a:endParaRPr kumimoji="1" lang="ja-JP" altLang="en-US" dirty="0"/>
          </a:p>
        </p:txBody>
      </p:sp>
      <p:sp>
        <p:nvSpPr>
          <p:cNvPr id="5" name="Slide Number Placeholder 4"/>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3" name="Footer Placeholder 2"/>
          <p:cNvSpPr>
            <a:spLocks noGrp="1"/>
          </p:cNvSpPr>
          <p:nvPr>
            <p:ph type="ftr" sz="quarter" idx="11"/>
          </p:nvPr>
        </p:nvSpPr>
        <p:spPr/>
        <p:txBody>
          <a:bodyPr/>
          <a:lstStyle/>
          <a:p>
            <a:endParaRPr kumimoji="1" lang="ja-JP" altLang="en-US" dirty="0"/>
          </a:p>
        </p:txBody>
      </p:sp>
      <p:sp>
        <p:nvSpPr>
          <p:cNvPr id="4" name="Slide Number Placeholder 3"/>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dirty="0" smtClean="0"/>
              <a:t>アイコンをクリックして図を追加</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81EC5954-F29D-42DB-BE16-7890347BFAE3}" type="slidenum">
              <a:rPr kumimoji="1" lang="ja-JP" altLang="en-US" smtClean="0"/>
              <a:t>‹#›</a:t>
            </a:fld>
            <a:endParaRPr kumimoji="1" lang="ja-JP"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5AEB6423-60F7-436E-AE7F-032F7A475E69}" type="datetimeFigureOut">
              <a:rPr kumimoji="1" lang="ja-JP" altLang="en-US" smtClean="0"/>
              <a:t>2012/9/22</a:t>
            </a:fld>
            <a:endParaRPr kumimoji="1" lang="ja-JP" alt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kumimoji="1" lang="ja-JP" alt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1EC5954-F29D-42DB-BE16-7890347BFAE3}" type="slidenum">
              <a:rPr kumimoji="1" lang="ja-JP" altLang="en-US" smtClean="0"/>
              <a:t>‹#›</a:t>
            </a:fld>
            <a:endParaRPr kumimoji="1" lang="ja-JP" alt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kumimoji="1"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kumimoji="1"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kumimoji="1"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kumimoji="1"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kumimoji="1"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kumimoji="1"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noProof="1" smtClean="0"/>
              <a:t>I</a:t>
            </a:r>
            <a:r>
              <a:rPr lang="en-US" altLang="ja-JP" noProof="1" smtClean="0"/>
              <a:t>: </a:t>
            </a:r>
            <a:r>
              <a:rPr lang="en-US" altLang="ja-JP" noProof="1" smtClean="0"/>
              <a:t>Sports </a:t>
            </a:r>
            <a:r>
              <a:rPr lang="en-US" altLang="ja-JP" dirty="0" smtClean="0"/>
              <a:t>days</a:t>
            </a:r>
            <a:r>
              <a:rPr lang="en-US" altLang="ja-JP" noProof="1" smtClean="0"/>
              <a:t> </a:t>
            </a:r>
            <a:r>
              <a:rPr lang="en-US" altLang="ja-JP" noProof="1" smtClean="0"/>
              <a:t>2.0</a:t>
            </a:r>
            <a:endParaRPr kumimoji="1" lang="en-US" altLang="ja-JP" noProof="1"/>
          </a:p>
        </p:txBody>
      </p:sp>
      <p:sp>
        <p:nvSpPr>
          <p:cNvPr id="3" name="サブタイトル 2"/>
          <p:cNvSpPr>
            <a:spLocks noGrp="1"/>
          </p:cNvSpPr>
          <p:nvPr>
            <p:ph type="subTitle" idx="1"/>
          </p:nvPr>
        </p:nvSpPr>
        <p:spPr/>
        <p:txBody>
          <a:bodyPr/>
          <a:lstStyle/>
          <a:p>
            <a:r>
              <a:rPr lang="ja-JP" altLang="en-US" dirty="0"/>
              <a:t>作</a:t>
            </a:r>
            <a:r>
              <a:rPr lang="ja-JP" altLang="en-US" dirty="0" smtClean="0"/>
              <a:t>題・問題文　汐田</a:t>
            </a:r>
            <a:r>
              <a:rPr lang="en-US" altLang="ja-JP" dirty="0" smtClean="0"/>
              <a:t>(@shioshiota)</a:t>
            </a:r>
          </a:p>
          <a:p>
            <a:r>
              <a:rPr lang="ja-JP" altLang="en-US" dirty="0" smtClean="0"/>
              <a:t>テスタ 河田</a:t>
            </a:r>
            <a:r>
              <a:rPr lang="en-US" altLang="ja-JP" dirty="0" smtClean="0"/>
              <a:t>(@kawatea03)</a:t>
            </a:r>
            <a:endParaRPr kumimoji="1" lang="ja-JP" altLang="en-US" dirty="0"/>
          </a:p>
        </p:txBody>
      </p:sp>
    </p:spTree>
    <p:extLst>
      <p:ext uri="{BB962C8B-B14F-4D97-AF65-F5344CB8AC3E}">
        <p14:creationId xmlns:p14="http://schemas.microsoft.com/office/powerpoint/2010/main" val="9032038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問題概要</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重み付き有向グラフが与えられる。</a:t>
            </a:r>
            <a:endParaRPr kumimoji="1" lang="en-US" altLang="ja-JP" dirty="0" smtClean="0"/>
          </a:p>
          <a:p>
            <a:pPr lvl="1"/>
            <a:r>
              <a:rPr kumimoji="1" lang="ja-JP" altLang="en-US" dirty="0" smtClean="0"/>
              <a:t>自己辺は含まない。</a:t>
            </a:r>
            <a:endParaRPr kumimoji="1" lang="en-US" altLang="ja-JP" dirty="0" smtClean="0"/>
          </a:p>
          <a:p>
            <a:pPr lvl="1"/>
            <a:r>
              <a:rPr lang="ja-JP" altLang="en-US" dirty="0"/>
              <a:t>重み</a:t>
            </a:r>
            <a:r>
              <a:rPr lang="ja-JP" altLang="en-US" dirty="0" smtClean="0"/>
              <a:t>は正</a:t>
            </a:r>
            <a:endParaRPr lang="en-US" altLang="ja-JP" dirty="0" smtClean="0"/>
          </a:p>
          <a:p>
            <a:pPr lvl="1"/>
            <a:r>
              <a:rPr kumimoji="1" lang="ja-JP" altLang="en-US" dirty="0"/>
              <a:t>多重</a:t>
            </a:r>
            <a:r>
              <a:rPr kumimoji="1" lang="ja-JP" altLang="en-US" dirty="0" smtClean="0"/>
              <a:t>辺は含む</a:t>
            </a:r>
            <a:endParaRPr kumimoji="1" lang="en-US" altLang="ja-JP" dirty="0" smtClean="0"/>
          </a:p>
          <a:p>
            <a:r>
              <a:rPr kumimoji="1" lang="ja-JP" altLang="en-US" dirty="0" smtClean="0"/>
              <a:t>目的　パスの重みが</a:t>
            </a:r>
            <a:r>
              <a:rPr kumimoji="1" lang="en-US" altLang="ja-JP" dirty="0" smtClean="0"/>
              <a:t>k</a:t>
            </a:r>
            <a:r>
              <a:rPr kumimoji="1" lang="ja-JP" altLang="en-US" dirty="0" smtClean="0"/>
              <a:t>以上となるようなパスの最小の長さを</a:t>
            </a:r>
            <a:r>
              <a:rPr lang="ja-JP" altLang="en-US" dirty="0"/>
              <a:t>出力せよ</a:t>
            </a:r>
            <a:r>
              <a:rPr kumimoji="1" lang="ja-JP" altLang="en-US" dirty="0" smtClean="0"/>
              <a:t>。</a:t>
            </a:r>
            <a:endParaRPr kumimoji="1" lang="en-US" altLang="ja-JP" dirty="0" smtClean="0"/>
          </a:p>
          <a:p>
            <a:pPr lvl="1"/>
            <a:r>
              <a:rPr kumimoji="1" lang="ja-JP" altLang="en-US" dirty="0" smtClean="0"/>
              <a:t>パスの長さが１００以下の場合は経由する頂点を順に出力せよ。</a:t>
            </a:r>
            <a:endParaRPr kumimoji="1" lang="en-US" altLang="ja-JP" dirty="0" smtClean="0"/>
          </a:p>
          <a:p>
            <a:pPr lvl="1"/>
            <a:r>
              <a:rPr kumimoji="1" lang="ja-JP" altLang="en-US" dirty="0" smtClean="0"/>
              <a:t>パスは同じ頂点・辺を何度通ってもよい。</a:t>
            </a:r>
            <a:endParaRPr kumimoji="1" lang="en-US" altLang="ja-JP" dirty="0" smtClean="0"/>
          </a:p>
          <a:p>
            <a:pPr lvl="1"/>
            <a:r>
              <a:rPr lang="ja-JP" altLang="en-US" dirty="0" smtClean="0"/>
              <a:t>存在しない場合は</a:t>
            </a:r>
            <a:r>
              <a:rPr lang="en-US" altLang="ja-JP" dirty="0" smtClean="0"/>
              <a:t>-1</a:t>
            </a:r>
            <a:r>
              <a:rPr lang="ja-JP" altLang="en-US" dirty="0" smtClean="0"/>
              <a:t>を出力せよ。</a:t>
            </a:r>
            <a:endParaRPr kumimoji="1" lang="ja-JP" altLang="en-US" dirty="0"/>
          </a:p>
        </p:txBody>
      </p:sp>
    </p:spTree>
    <p:extLst>
      <p:ext uri="{BB962C8B-B14F-4D97-AF65-F5344CB8AC3E}">
        <p14:creationId xmlns:p14="http://schemas.microsoft.com/office/powerpoint/2010/main" val="38334444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二分法（二分探索）</a:t>
            </a:r>
            <a:endParaRPr kumimoji="1" lang="ja-JP" altLang="en-US" dirty="0"/>
          </a:p>
        </p:txBody>
      </p:sp>
    </p:spTree>
    <p:extLst>
      <p:ext uri="{BB962C8B-B14F-4D97-AF65-F5344CB8AC3E}">
        <p14:creationId xmlns:p14="http://schemas.microsoft.com/office/powerpoint/2010/main" val="17038841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方針</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K</a:t>
            </a:r>
            <a:r>
              <a:rPr lang="ja-JP" altLang="en-US" dirty="0" smtClean="0"/>
              <a:t>がとてもでかい</a:t>
            </a:r>
            <a:endParaRPr lang="en-US" altLang="ja-JP" dirty="0" smtClean="0"/>
          </a:p>
          <a:p>
            <a:pPr lvl="1"/>
            <a:r>
              <a:rPr lang="ja-JP" altLang="en-US" dirty="0"/>
              <a:t>その</a:t>
            </a:r>
            <a:r>
              <a:rPr lang="ja-JP" altLang="en-US" dirty="0" smtClean="0"/>
              <a:t>せいで、答えの範囲が</a:t>
            </a:r>
            <a:r>
              <a:rPr lang="en-US" altLang="ja-JP" dirty="0" smtClean="0"/>
              <a:t>1~K</a:t>
            </a:r>
          </a:p>
          <a:p>
            <a:r>
              <a:rPr kumimoji="1" lang="en-US" altLang="ja-JP" dirty="0" err="1" smtClean="0"/>
              <a:t>logK</a:t>
            </a:r>
            <a:r>
              <a:rPr kumimoji="1" lang="ja-JP" altLang="en-US" dirty="0" smtClean="0"/>
              <a:t>にしたい。</a:t>
            </a:r>
            <a:endParaRPr kumimoji="1" lang="en-US" altLang="ja-JP" dirty="0" smtClean="0"/>
          </a:p>
          <a:p>
            <a:r>
              <a:rPr lang="ja-JP" altLang="en-US" dirty="0" smtClean="0"/>
              <a:t>二分法しよう。</a:t>
            </a:r>
            <a:endParaRPr kumimoji="1" lang="ja-JP" altLang="en-US" dirty="0"/>
          </a:p>
        </p:txBody>
      </p:sp>
    </p:spTree>
    <p:extLst>
      <p:ext uri="{BB962C8B-B14F-4D97-AF65-F5344CB8AC3E}">
        <p14:creationId xmlns:p14="http://schemas.microsoft.com/office/powerpoint/2010/main" val="31030557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前処理</a:t>
            </a:r>
            <a:endParaRPr kumimoji="1" lang="ja-JP" altLang="en-US" dirty="0"/>
          </a:p>
        </p:txBody>
      </p:sp>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p:txBody>
              <a:bodyPr/>
              <a:lstStyle/>
              <a:p>
                <a:r>
                  <a:rPr kumimoji="1" lang="ja-JP" altLang="en-US" dirty="0" smtClean="0"/>
                  <a:t>前処理として、以下のものを求めます。</a:t>
                </a:r>
                <a:endParaRPr kumimoji="1" lang="en-US" altLang="ja-JP" dirty="0" smtClean="0"/>
              </a:p>
              <a:p>
                <a:r>
                  <a:rPr kumimoji="1" lang="en-US" altLang="ja-JP" dirty="0" smtClean="0"/>
                  <a:t>Cost[b][</a:t>
                </a:r>
                <a:r>
                  <a:rPr kumimoji="1" lang="en-US" altLang="ja-JP" dirty="0" err="1" smtClean="0"/>
                  <a:t>i</a:t>
                </a:r>
                <a:r>
                  <a:rPr kumimoji="1" lang="en-US" altLang="ja-JP" dirty="0" smtClean="0"/>
                  <a:t>][j] := </a:t>
                </a:r>
                <a:r>
                  <a:rPr kumimoji="1" lang="ja-JP" altLang="en-US" dirty="0" smtClean="0"/>
                  <a:t>最大</a:t>
                </a:r>
                <a14:m>
                  <m:oMath xmlns:m="http://schemas.openxmlformats.org/officeDocument/2006/math">
                    <m:sSup>
                      <m:sSupPr>
                        <m:ctrlPr>
                          <a:rPr kumimoji="1" lang="en-US" altLang="ja-JP" b="0" i="1" smtClean="0">
                            <a:latin typeface="Cambria Math"/>
                          </a:rPr>
                        </m:ctrlPr>
                      </m:sSupPr>
                      <m:e>
                        <m:r>
                          <a:rPr kumimoji="1" lang="en-US" altLang="ja-JP" b="0" i="1" smtClean="0">
                            <a:latin typeface="Cambria Math"/>
                          </a:rPr>
                          <m:t>2</m:t>
                        </m:r>
                      </m:e>
                      <m:sup>
                        <m:r>
                          <a:rPr kumimoji="1" lang="en-US" altLang="ja-JP" b="0" i="1" smtClean="0">
                            <a:latin typeface="Cambria Math"/>
                          </a:rPr>
                          <m:t>𝑏</m:t>
                        </m:r>
                      </m:sup>
                    </m:sSup>
                  </m:oMath>
                </a14:m>
                <a:r>
                  <a:rPr kumimoji="1" lang="ja-JP" altLang="en-US" b="0" dirty="0" smtClean="0"/>
                  <a:t>本経由したときの</a:t>
                </a:r>
                <a:r>
                  <a:rPr lang="ja-JP" altLang="en-US" dirty="0" smtClean="0"/>
                  <a:t>ノード</a:t>
                </a:r>
                <a:r>
                  <a:rPr lang="en-US" altLang="ja-JP" dirty="0" err="1" smtClean="0"/>
                  <a:t>i</a:t>
                </a:r>
                <a:r>
                  <a:rPr lang="ja-JP" altLang="en-US" dirty="0" smtClean="0"/>
                  <a:t>からノード</a:t>
                </a:r>
                <a:r>
                  <a:rPr lang="ja-JP" altLang="en-US" dirty="0" err="1" smtClean="0"/>
                  <a:t>ｊ</a:t>
                </a:r>
                <a:r>
                  <a:rPr lang="ja-JP" altLang="en-US" dirty="0" smtClean="0"/>
                  <a:t>まで移動したときに得られる最大のスコア</a:t>
                </a:r>
                <a:endParaRPr lang="en-US" altLang="ja-JP" dirty="0" smtClean="0"/>
              </a:p>
              <a:p>
                <a:r>
                  <a:rPr kumimoji="1" lang="ja-JP" altLang="en-US" b="0" dirty="0" smtClean="0"/>
                  <a:t>行列を繰り返し二乗したり、</a:t>
                </a:r>
                <a:r>
                  <a:rPr lang="ja-JP" altLang="en-US" dirty="0" smtClean="0"/>
                  <a:t>ワーシャルフロイド法を改良したような方法で可能です。</a:t>
                </a:r>
                <a:endParaRPr lang="en-US" altLang="ja-JP" dirty="0" smtClean="0"/>
              </a:p>
              <a:p>
                <a14:m>
                  <m:oMath xmlns:m="http://schemas.openxmlformats.org/officeDocument/2006/math">
                    <m:r>
                      <m:rPr>
                        <m:nor/>
                      </m:rPr>
                      <a:rPr lang="en-US" altLang="ja-JP" dirty="0"/>
                      <m:t>Cost</m:t>
                    </m:r>
                    <m:r>
                      <m:rPr>
                        <m:nor/>
                      </m:rPr>
                      <a:rPr lang="en-US" altLang="ja-JP" dirty="0"/>
                      <m:t>[</m:t>
                    </m:r>
                    <m:r>
                      <m:rPr>
                        <m:nor/>
                      </m:rPr>
                      <a:rPr lang="en-US" altLang="ja-JP" dirty="0"/>
                      <m:t>b</m:t>
                    </m:r>
                    <m:r>
                      <m:rPr>
                        <m:nor/>
                      </m:rPr>
                      <a:rPr lang="en-US" altLang="ja-JP" dirty="0"/>
                      <m:t>][</m:t>
                    </m:r>
                    <m:r>
                      <m:rPr>
                        <m:nor/>
                      </m:rPr>
                      <a:rPr lang="en-US" altLang="ja-JP" dirty="0"/>
                      <m:t>i</m:t>
                    </m:r>
                    <m:r>
                      <m:rPr>
                        <m:nor/>
                      </m:rPr>
                      <a:rPr lang="en-US" altLang="ja-JP" dirty="0"/>
                      <m:t>][</m:t>
                    </m:r>
                    <m:r>
                      <m:rPr>
                        <m:nor/>
                      </m:rPr>
                      <a:rPr lang="en-US" altLang="ja-JP" dirty="0"/>
                      <m:t>j</m:t>
                    </m:r>
                    <m:r>
                      <m:rPr>
                        <m:nor/>
                      </m:rPr>
                      <a:rPr lang="en-US" altLang="ja-JP" dirty="0"/>
                      <m:t>] := </m:t>
                    </m:r>
                    <m:r>
                      <m:rPr>
                        <m:nor/>
                      </m:rPr>
                      <a:rPr lang="en-US" altLang="ja-JP" dirty="0"/>
                      <m:t>max</m:t>
                    </m:r>
                    <m:r>
                      <m:rPr>
                        <m:nor/>
                      </m:rPr>
                      <a:rPr lang="en-US" altLang="ja-JP" dirty="0"/>
                      <m:t>(</m:t>
                    </m:r>
                    <m:r>
                      <m:rPr>
                        <m:nor/>
                      </m:rPr>
                      <a:rPr lang="en-US" altLang="ja-JP" dirty="0"/>
                      <m:t>Cost</m:t>
                    </m:r>
                    <m:r>
                      <m:rPr>
                        <m:nor/>
                      </m:rPr>
                      <a:rPr lang="en-US" altLang="ja-JP" dirty="0"/>
                      <m:t>[</m:t>
                    </m:r>
                    <m:r>
                      <m:rPr>
                        <m:nor/>
                      </m:rPr>
                      <a:rPr lang="en-US" altLang="ja-JP" dirty="0"/>
                      <m:t>b</m:t>
                    </m:r>
                    <m:r>
                      <m:rPr>
                        <m:nor/>
                      </m:rPr>
                      <a:rPr lang="en-US" altLang="ja-JP" dirty="0"/>
                      <m:t>][</m:t>
                    </m:r>
                    <m:r>
                      <m:rPr>
                        <m:nor/>
                      </m:rPr>
                      <a:rPr lang="en-US" altLang="ja-JP" dirty="0"/>
                      <m:t>i</m:t>
                    </m:r>
                    <m:r>
                      <m:rPr>
                        <m:nor/>
                      </m:rPr>
                      <a:rPr lang="en-US" altLang="ja-JP" dirty="0"/>
                      <m:t>][</m:t>
                    </m:r>
                    <m:r>
                      <m:rPr>
                        <m:nor/>
                      </m:rPr>
                      <a:rPr lang="en-US" altLang="ja-JP" dirty="0"/>
                      <m:t>j</m:t>
                    </m:r>
                    <m:r>
                      <m:rPr>
                        <m:nor/>
                      </m:rPr>
                      <a:rPr lang="en-US" altLang="ja-JP" dirty="0"/>
                      <m:t>], </m:t>
                    </m:r>
                    <m:r>
                      <m:rPr>
                        <m:nor/>
                      </m:rPr>
                      <a:rPr lang="en-US" altLang="ja-JP" dirty="0"/>
                      <m:t>Cost</m:t>
                    </m:r>
                    <m:r>
                      <m:rPr>
                        <m:nor/>
                      </m:rPr>
                      <a:rPr lang="en-US" altLang="ja-JP" dirty="0"/>
                      <m:t>[</m:t>
                    </m:r>
                    <m:r>
                      <m:rPr>
                        <m:nor/>
                      </m:rPr>
                      <a:rPr lang="en-US" altLang="ja-JP" dirty="0"/>
                      <m:t>b</m:t>
                    </m:r>
                    <m:r>
                      <m:rPr>
                        <m:nor/>
                      </m:rPr>
                      <a:rPr lang="en-US" altLang="ja-JP" dirty="0"/>
                      <m:t>-1][</m:t>
                    </m:r>
                    <m:r>
                      <m:rPr>
                        <m:nor/>
                      </m:rPr>
                      <a:rPr lang="en-US" altLang="ja-JP" dirty="0"/>
                      <m:t>i</m:t>
                    </m:r>
                    <m:r>
                      <m:rPr>
                        <m:nor/>
                      </m:rPr>
                      <a:rPr lang="en-US" altLang="ja-JP" dirty="0"/>
                      <m:t>][</m:t>
                    </m:r>
                    <m:r>
                      <m:rPr>
                        <m:nor/>
                      </m:rPr>
                      <a:rPr lang="en-US" altLang="ja-JP" dirty="0"/>
                      <m:t>k</m:t>
                    </m:r>
                    <m:r>
                      <m:rPr>
                        <m:nor/>
                      </m:rPr>
                      <a:rPr lang="en-US" altLang="ja-JP" dirty="0"/>
                      <m:t>] + </m:t>
                    </m:r>
                    <m:r>
                      <m:rPr>
                        <m:nor/>
                      </m:rPr>
                      <a:rPr lang="en-US" altLang="ja-JP" dirty="0"/>
                      <m:t>cost</m:t>
                    </m:r>
                    <m:r>
                      <m:rPr>
                        <m:nor/>
                      </m:rPr>
                      <a:rPr lang="en-US" altLang="ja-JP" dirty="0"/>
                      <m:t>[</m:t>
                    </m:r>
                    <m:r>
                      <m:rPr>
                        <m:nor/>
                      </m:rPr>
                      <a:rPr lang="en-US" altLang="ja-JP" dirty="0"/>
                      <m:t>b</m:t>
                    </m:r>
                    <m:r>
                      <m:rPr>
                        <m:nor/>
                      </m:rPr>
                      <a:rPr lang="en-US" altLang="ja-JP" dirty="0"/>
                      <m:t>-1][</m:t>
                    </m:r>
                    <m:r>
                      <m:rPr>
                        <m:nor/>
                      </m:rPr>
                      <a:rPr lang="en-US" altLang="ja-JP" dirty="0"/>
                      <m:t>k</m:t>
                    </m:r>
                    <m:r>
                      <m:rPr>
                        <m:nor/>
                      </m:rPr>
                      <a:rPr lang="en-US" altLang="ja-JP" dirty="0"/>
                      <m:t>][</m:t>
                    </m:r>
                    <m:r>
                      <m:rPr>
                        <m:nor/>
                      </m:rPr>
                      <a:rPr lang="en-US" altLang="ja-JP" dirty="0"/>
                      <m:t>j</m:t>
                    </m:r>
                    <m:r>
                      <m:rPr>
                        <m:nor/>
                      </m:rPr>
                      <a:rPr lang="en-US" altLang="ja-JP" dirty="0"/>
                      <m:t>]) </m:t>
                    </m:r>
                    <m:r>
                      <a:rPr lang="en-US" altLang="ja-JP" b="0" i="1" dirty="0" smtClean="0">
                        <a:latin typeface="Cambria Math"/>
                      </a:rPr>
                      <m:t>(0≤</m:t>
                    </m:r>
                    <m:r>
                      <m:rPr>
                        <m:nor/>
                      </m:rPr>
                      <a:rPr lang="en-US" altLang="ja-JP" dirty="0"/>
                      <m:t> </m:t>
                    </m:r>
                    <m:r>
                      <m:rPr>
                        <m:nor/>
                      </m:rPr>
                      <a:rPr lang="en-US" altLang="ja-JP" b="0" i="0" dirty="0" smtClean="0"/>
                      <m:t>K</m:t>
                    </m:r>
                    <m:r>
                      <m:rPr>
                        <m:nor/>
                      </m:rPr>
                      <a:rPr lang="en-US" altLang="ja-JP" b="0" i="0" dirty="0" smtClean="0"/>
                      <m:t> &lt; </m:t>
                    </m:r>
                    <m:r>
                      <m:rPr>
                        <m:nor/>
                      </m:rPr>
                      <a:rPr lang="en-US" altLang="ja-JP" b="0" i="0" dirty="0" smtClean="0"/>
                      <m:t>V</m:t>
                    </m:r>
                    <m:r>
                      <m:rPr>
                        <m:nor/>
                      </m:rPr>
                      <a:rPr lang="en-US" altLang="ja-JP" b="0" i="0" dirty="0" smtClean="0"/>
                      <m:t>)</m:t>
                    </m:r>
                  </m:oMath>
                </a14:m>
                <a:endParaRPr lang="en-US" altLang="ja-JP" b="0" dirty="0" smtClean="0"/>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593" t="-1375" r="-444"/>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26203555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二分法</a:t>
            </a:r>
            <a:endParaRPr kumimoji="1" lang="ja-JP" altLang="en-US" dirty="0"/>
          </a:p>
        </p:txBody>
      </p:sp>
      <p:sp>
        <p:nvSpPr>
          <p:cNvPr id="3" name="コンテンツ プレースホルダー 2"/>
          <p:cNvSpPr>
            <a:spLocks noGrp="1"/>
          </p:cNvSpPr>
          <p:nvPr>
            <p:ph idx="1"/>
          </p:nvPr>
        </p:nvSpPr>
        <p:spPr/>
        <p:txBody>
          <a:bodyPr>
            <a:normAutofit fontScale="92500"/>
          </a:bodyPr>
          <a:lstStyle/>
          <a:p>
            <a:r>
              <a:rPr lang="ja-JP" altLang="en-US" dirty="0" smtClean="0"/>
              <a:t>答えとなる長さを</a:t>
            </a:r>
            <a:r>
              <a:rPr lang="en-US" altLang="ja-JP" smtClean="0"/>
              <a:t>ans+1</a:t>
            </a:r>
            <a:r>
              <a:rPr lang="ja-JP" altLang="en-US" smtClean="0"/>
              <a:t>と</a:t>
            </a:r>
            <a:r>
              <a:rPr lang="ja-JP" altLang="en-US" dirty="0" smtClean="0"/>
              <a:t>すると、</a:t>
            </a:r>
            <a:r>
              <a:rPr lang="en-US" altLang="ja-JP" dirty="0" err="1" smtClean="0"/>
              <a:t>ans</a:t>
            </a:r>
            <a:r>
              <a:rPr lang="ja-JP" altLang="en-US" dirty="0" smtClean="0"/>
              <a:t>の上の</a:t>
            </a:r>
            <a:r>
              <a:rPr lang="en-US" altLang="ja-JP" dirty="0" smtClean="0"/>
              <a:t>bit</a:t>
            </a:r>
            <a:r>
              <a:rPr lang="ja-JP" altLang="en-US" dirty="0" smtClean="0"/>
              <a:t>から求めるイメージ。</a:t>
            </a:r>
            <a:endParaRPr lang="en-US" altLang="ja-JP" dirty="0" smtClean="0"/>
          </a:p>
          <a:p>
            <a:r>
              <a:rPr lang="en-US" altLang="ja-JP" dirty="0" smtClean="0"/>
              <a:t>Solve[</a:t>
            </a:r>
            <a:r>
              <a:rPr lang="en-US" altLang="ja-JP" dirty="0" err="1" smtClean="0"/>
              <a:t>i</a:t>
            </a:r>
            <a:r>
              <a:rPr lang="en-US" altLang="ja-JP" dirty="0" smtClean="0"/>
              <a:t>][j] := </a:t>
            </a:r>
            <a:r>
              <a:rPr lang="ja-JP" altLang="en-US" dirty="0" smtClean="0"/>
              <a:t>途中結果を保存する配列</a:t>
            </a:r>
            <a:endParaRPr lang="en-US" altLang="ja-JP" dirty="0" smtClean="0"/>
          </a:p>
          <a:p>
            <a:r>
              <a:rPr lang="en-US" altLang="ja-JP" dirty="0" smtClean="0"/>
              <a:t>for(</a:t>
            </a:r>
            <a:r>
              <a:rPr lang="en-US" altLang="ja-JP" dirty="0" err="1" smtClean="0"/>
              <a:t>int</a:t>
            </a:r>
            <a:r>
              <a:rPr lang="en-US" altLang="ja-JP" dirty="0" smtClean="0"/>
              <a:t> b = 20; b &gt;= 0; b--){</a:t>
            </a:r>
          </a:p>
          <a:p>
            <a:pPr marL="274320" lvl="1" indent="0">
              <a:buNone/>
            </a:pPr>
            <a:r>
              <a:rPr lang="en-US" altLang="ja-JP" dirty="0" err="1" smtClean="0"/>
              <a:t>Int</a:t>
            </a:r>
            <a:r>
              <a:rPr lang="en-US" altLang="ja-JP" dirty="0" smtClean="0"/>
              <a:t> </a:t>
            </a:r>
            <a:r>
              <a:rPr lang="en-US" altLang="ja-JP" dirty="0" err="1" smtClean="0"/>
              <a:t>tmp</a:t>
            </a:r>
            <a:r>
              <a:rPr lang="en-US" altLang="ja-JP" dirty="0" smtClean="0"/>
              <a:t>[V][V], flag = true;</a:t>
            </a:r>
          </a:p>
          <a:p>
            <a:pPr marL="274320" lvl="1" indent="0">
              <a:buNone/>
            </a:pPr>
            <a:r>
              <a:rPr lang="en-US" altLang="ja-JP" dirty="0"/>
              <a:t>f</a:t>
            </a:r>
            <a:r>
              <a:rPr lang="en-US" altLang="ja-JP" dirty="0" smtClean="0"/>
              <a:t>or(</a:t>
            </a:r>
            <a:r>
              <a:rPr lang="en-US" altLang="ja-JP" dirty="0" err="1" smtClean="0"/>
              <a:t>i</a:t>
            </a:r>
            <a:r>
              <a:rPr lang="en-US" altLang="ja-JP" dirty="0" smtClean="0"/>
              <a:t> = 0; </a:t>
            </a:r>
            <a:r>
              <a:rPr lang="en-US" altLang="ja-JP" dirty="0" err="1" smtClean="0"/>
              <a:t>i</a:t>
            </a:r>
            <a:r>
              <a:rPr lang="en-US" altLang="ja-JP" dirty="0" smtClean="0"/>
              <a:t> &lt; V; </a:t>
            </a:r>
            <a:r>
              <a:rPr lang="en-US" altLang="ja-JP" dirty="0" err="1" smtClean="0"/>
              <a:t>i</a:t>
            </a:r>
            <a:r>
              <a:rPr lang="en-US" altLang="ja-JP" dirty="0" smtClean="0"/>
              <a:t>++)for(j = 0; j &lt; V; j++)for(k = 0; k&lt;V; k++){</a:t>
            </a:r>
          </a:p>
          <a:p>
            <a:pPr marL="274320" lvl="1" indent="0">
              <a:buNone/>
            </a:pPr>
            <a:r>
              <a:rPr lang="en-US" altLang="ja-JP" dirty="0"/>
              <a:t>	</a:t>
            </a:r>
            <a:r>
              <a:rPr lang="en-US" altLang="ja-JP" dirty="0" err="1" smtClean="0"/>
              <a:t>tmp</a:t>
            </a:r>
            <a:r>
              <a:rPr lang="en-US" altLang="ja-JP" dirty="0" smtClean="0"/>
              <a:t>[</a:t>
            </a:r>
            <a:r>
              <a:rPr lang="en-US" altLang="ja-JP" dirty="0" err="1" smtClean="0"/>
              <a:t>i</a:t>
            </a:r>
            <a:r>
              <a:rPr lang="en-US" altLang="ja-JP" dirty="0" smtClean="0"/>
              <a:t>][j] = max(</a:t>
            </a:r>
            <a:r>
              <a:rPr lang="en-US" altLang="ja-JP" dirty="0" err="1" smtClean="0"/>
              <a:t>tmp</a:t>
            </a:r>
            <a:r>
              <a:rPr lang="en-US" altLang="ja-JP" dirty="0" smtClean="0"/>
              <a:t>[</a:t>
            </a:r>
            <a:r>
              <a:rPr lang="en-US" altLang="ja-JP" dirty="0" err="1" smtClean="0"/>
              <a:t>i</a:t>
            </a:r>
            <a:r>
              <a:rPr lang="en-US" altLang="ja-JP" dirty="0" smtClean="0"/>
              <a:t>][j], solve[</a:t>
            </a:r>
            <a:r>
              <a:rPr lang="en-US" altLang="ja-JP" dirty="0" err="1" smtClean="0"/>
              <a:t>i</a:t>
            </a:r>
            <a:r>
              <a:rPr lang="en-US" altLang="ja-JP" dirty="0" smtClean="0"/>
              <a:t>][k] + Cost[b][k][j];</a:t>
            </a:r>
          </a:p>
          <a:p>
            <a:pPr marL="274320" lvl="1" indent="0">
              <a:buNone/>
            </a:pPr>
            <a:r>
              <a:rPr lang="en-US" altLang="ja-JP" dirty="0"/>
              <a:t>	</a:t>
            </a:r>
            <a:r>
              <a:rPr lang="en-US" altLang="ja-JP" dirty="0" smtClean="0"/>
              <a:t>if(</a:t>
            </a:r>
            <a:r>
              <a:rPr lang="en-US" altLang="ja-JP" dirty="0" err="1" smtClean="0"/>
              <a:t>tmp</a:t>
            </a:r>
            <a:r>
              <a:rPr lang="en-US" altLang="ja-JP" dirty="0" smtClean="0"/>
              <a:t>[</a:t>
            </a:r>
            <a:r>
              <a:rPr lang="en-US" altLang="ja-JP" dirty="0" err="1" smtClean="0"/>
              <a:t>i</a:t>
            </a:r>
            <a:r>
              <a:rPr lang="en-US" altLang="ja-JP" dirty="0" smtClean="0"/>
              <a:t>][j] &gt;= K) flag = false;</a:t>
            </a:r>
          </a:p>
          <a:p>
            <a:pPr marL="274320" lvl="1" indent="0">
              <a:buNone/>
            </a:pPr>
            <a:r>
              <a:rPr lang="en-US" altLang="ja-JP" dirty="0" smtClean="0"/>
              <a:t>}</a:t>
            </a:r>
          </a:p>
          <a:p>
            <a:pPr marL="274320" lvl="1" indent="0">
              <a:buNone/>
            </a:pPr>
            <a:r>
              <a:rPr lang="en-US" altLang="ja-JP" dirty="0" smtClean="0"/>
              <a:t>If(flag){</a:t>
            </a:r>
          </a:p>
          <a:p>
            <a:pPr marL="274320" lvl="1" indent="0">
              <a:buNone/>
            </a:pPr>
            <a:r>
              <a:rPr lang="en-US" altLang="ja-JP" dirty="0"/>
              <a:t>	</a:t>
            </a:r>
            <a:r>
              <a:rPr lang="en-US" altLang="ja-JP" dirty="0" smtClean="0"/>
              <a:t>for(</a:t>
            </a:r>
            <a:r>
              <a:rPr lang="en-US" altLang="ja-JP" dirty="0" err="1" smtClean="0"/>
              <a:t>i</a:t>
            </a:r>
            <a:r>
              <a:rPr lang="en-US" altLang="ja-JP" dirty="0" smtClean="0"/>
              <a:t> = 0; </a:t>
            </a:r>
            <a:r>
              <a:rPr lang="en-US" altLang="ja-JP" dirty="0" err="1" smtClean="0"/>
              <a:t>i</a:t>
            </a:r>
            <a:r>
              <a:rPr lang="en-US" altLang="ja-JP" dirty="0" smtClean="0"/>
              <a:t>&lt;V; </a:t>
            </a:r>
            <a:r>
              <a:rPr lang="en-US" altLang="ja-JP" dirty="0" err="1" smtClean="0"/>
              <a:t>i</a:t>
            </a:r>
            <a:r>
              <a:rPr lang="en-US" altLang="ja-JP" dirty="0" smtClean="0"/>
              <a:t>++)for(j = 0; j&lt;V; j++)solve[</a:t>
            </a:r>
            <a:r>
              <a:rPr lang="en-US" altLang="ja-JP" dirty="0" err="1" smtClean="0"/>
              <a:t>i</a:t>
            </a:r>
            <a:r>
              <a:rPr lang="en-US" altLang="ja-JP" dirty="0" smtClean="0"/>
              <a:t>][j] = </a:t>
            </a:r>
            <a:r>
              <a:rPr lang="en-US" altLang="ja-JP" dirty="0" err="1" smtClean="0"/>
              <a:t>tmp</a:t>
            </a:r>
            <a:r>
              <a:rPr lang="en-US" altLang="ja-JP" dirty="0" smtClean="0"/>
              <a:t>[</a:t>
            </a:r>
            <a:r>
              <a:rPr lang="en-US" altLang="ja-JP" dirty="0" err="1" smtClean="0"/>
              <a:t>i</a:t>
            </a:r>
            <a:r>
              <a:rPr lang="en-US" altLang="ja-JP" dirty="0" smtClean="0"/>
              <a:t>][j];</a:t>
            </a:r>
          </a:p>
          <a:p>
            <a:pPr marL="274320" lvl="1" indent="0">
              <a:buNone/>
            </a:pPr>
            <a:r>
              <a:rPr lang="en-US" altLang="ja-JP" dirty="0"/>
              <a:t>	</a:t>
            </a:r>
            <a:r>
              <a:rPr lang="en-US" altLang="ja-JP" dirty="0" err="1" smtClean="0"/>
              <a:t>ans</a:t>
            </a:r>
            <a:r>
              <a:rPr lang="en-US" altLang="ja-JP" dirty="0" smtClean="0"/>
              <a:t> += (1 &lt;&lt; b);</a:t>
            </a:r>
          </a:p>
          <a:p>
            <a:pPr marL="274320" lvl="1" indent="0">
              <a:buNone/>
            </a:pPr>
            <a:r>
              <a:rPr lang="en-US" altLang="ja-JP" dirty="0" smtClean="0"/>
              <a:t>}</a:t>
            </a:r>
          </a:p>
          <a:p>
            <a:pPr marL="274320" lvl="1" indent="0">
              <a:buNone/>
            </a:pPr>
            <a:r>
              <a:rPr lang="en-US" altLang="ja-JP" dirty="0" smtClean="0"/>
              <a:t>}</a:t>
            </a:r>
          </a:p>
        </p:txBody>
      </p:sp>
    </p:spTree>
    <p:extLst>
      <p:ext uri="{BB962C8B-B14F-4D97-AF65-F5344CB8AC3E}">
        <p14:creationId xmlns:p14="http://schemas.microsoft.com/office/powerpoint/2010/main" val="39392170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二分法</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最終的に</a:t>
            </a:r>
            <a:r>
              <a:rPr kumimoji="1" lang="en-US" altLang="ja-JP" dirty="0" smtClean="0"/>
              <a:t>solve[</a:t>
            </a:r>
            <a:r>
              <a:rPr kumimoji="1" lang="en-US" altLang="ja-JP" dirty="0" err="1" smtClean="0"/>
              <a:t>i</a:t>
            </a:r>
            <a:r>
              <a:rPr kumimoji="1" lang="en-US" altLang="ja-JP" dirty="0" smtClean="0"/>
              <a:t>][j]</a:t>
            </a:r>
            <a:r>
              <a:rPr kumimoji="1" lang="ja-JP" altLang="en-US" dirty="0" smtClean="0"/>
              <a:t>は</a:t>
            </a:r>
            <a:r>
              <a:rPr kumimoji="1" lang="en-US" altLang="ja-JP" dirty="0" err="1" smtClean="0"/>
              <a:t>ans</a:t>
            </a:r>
            <a:r>
              <a:rPr lang="ja-JP" altLang="en-US" dirty="0" smtClean="0"/>
              <a:t>本まで経由できるときの</a:t>
            </a:r>
            <a:r>
              <a:rPr lang="en-US" altLang="ja-JP" dirty="0" err="1" smtClean="0"/>
              <a:t>i</a:t>
            </a:r>
            <a:r>
              <a:rPr lang="ja-JP" altLang="en-US" dirty="0" smtClean="0"/>
              <a:t>から</a:t>
            </a:r>
            <a:r>
              <a:rPr lang="en-US" altLang="ja-JP" dirty="0" smtClean="0"/>
              <a:t>j</a:t>
            </a:r>
            <a:r>
              <a:rPr lang="ja-JP" altLang="en-US" dirty="0" err="1" smtClean="0"/>
              <a:t>までの</a:t>
            </a:r>
            <a:r>
              <a:rPr lang="ja-JP" altLang="en-US" dirty="0" smtClean="0"/>
              <a:t>移動で実現できる最大のスコアが入ることになる。</a:t>
            </a:r>
            <a:endParaRPr kumimoji="1" lang="ja-JP" altLang="en-US" dirty="0"/>
          </a:p>
        </p:txBody>
      </p:sp>
    </p:spTree>
    <p:extLst>
      <p:ext uri="{BB962C8B-B14F-4D97-AF65-F5344CB8AC3E}">
        <p14:creationId xmlns:p14="http://schemas.microsoft.com/office/powerpoint/2010/main" val="39334467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パスの復元</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今まで紹介した解法にパスを復元できるだけの情報を持たせて頑張ると、一応できます。</a:t>
            </a:r>
            <a:endParaRPr kumimoji="1" lang="en-US" altLang="ja-JP" dirty="0" smtClean="0"/>
          </a:p>
          <a:p>
            <a:r>
              <a:rPr kumimoji="1" lang="ja-JP" altLang="en-US" dirty="0" smtClean="0"/>
              <a:t>パスの復元が</a:t>
            </a:r>
            <a:r>
              <a:rPr kumimoji="1" lang="en-US" altLang="ja-JP" dirty="0" smtClean="0"/>
              <a:t>100</a:t>
            </a:r>
            <a:r>
              <a:rPr kumimoji="1" lang="ja-JP" altLang="en-US" dirty="0" smtClean="0"/>
              <a:t>までしか必要ないことから、小さいケースだけ復元しやすい方法で求めると楽かもしれません。（しなくても解けることは解けます）</a:t>
            </a:r>
            <a:endParaRPr kumimoji="1" lang="ja-JP" altLang="en-US" dirty="0"/>
          </a:p>
        </p:txBody>
      </p:sp>
    </p:spTree>
    <p:extLst>
      <p:ext uri="{BB962C8B-B14F-4D97-AF65-F5344CB8AC3E}">
        <p14:creationId xmlns:p14="http://schemas.microsoft.com/office/powerpoint/2010/main" val="2404208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First Accept rng_58 227min</a:t>
            </a:r>
          </a:p>
          <a:p>
            <a:r>
              <a:rPr lang="en-US" altLang="ja-JP" dirty="0" smtClean="0"/>
              <a:t>AC</a:t>
            </a:r>
            <a:r>
              <a:rPr lang="ja-JP" altLang="en-US" dirty="0" smtClean="0"/>
              <a:t>率 </a:t>
            </a:r>
            <a:r>
              <a:rPr lang="en-US" altLang="ja-JP" dirty="0" smtClean="0"/>
              <a:t>50%</a:t>
            </a:r>
            <a:r>
              <a:rPr lang="ja-JP" altLang="en-US" dirty="0" smtClean="0"/>
              <a:t>　（</a:t>
            </a:r>
            <a:r>
              <a:rPr lang="en-US" altLang="ja-JP" dirty="0" smtClean="0"/>
              <a:t>4/8)</a:t>
            </a:r>
          </a:p>
          <a:p>
            <a:r>
              <a:rPr lang="ja-JP" altLang="en-US" dirty="0"/>
              <a:t>解法</a:t>
            </a:r>
            <a:endParaRPr lang="en-US" altLang="ja-JP" dirty="0" smtClean="0"/>
          </a:p>
          <a:p>
            <a:pPr lvl="1"/>
            <a:r>
              <a:rPr lang="en-US" altLang="ja-JP" dirty="0" err="1" smtClean="0"/>
              <a:t>wakaba</a:t>
            </a:r>
            <a:r>
              <a:rPr lang="ja-JP" altLang="en-US" dirty="0" err="1" smtClean="0"/>
              <a:t>さん</a:t>
            </a:r>
            <a:r>
              <a:rPr lang="en-US" altLang="ja-JP" dirty="0" smtClean="0"/>
              <a:t>, </a:t>
            </a:r>
            <a:r>
              <a:rPr lang="en-US" altLang="ja-JP" dirty="0" err="1" smtClean="0"/>
              <a:t>watashi</a:t>
            </a:r>
            <a:r>
              <a:rPr lang="ja-JP" altLang="en-US" dirty="0" smtClean="0"/>
              <a:t>さん、 行列累乗風 </a:t>
            </a:r>
            <a:r>
              <a:rPr lang="en-US" altLang="ja-JP" dirty="0" smtClean="0"/>
              <a:t>+ </a:t>
            </a:r>
            <a:r>
              <a:rPr lang="ja-JP" altLang="en-US" dirty="0" smtClean="0"/>
              <a:t>二分法</a:t>
            </a:r>
            <a:endParaRPr lang="en-US" altLang="ja-JP" dirty="0" smtClean="0"/>
          </a:p>
          <a:p>
            <a:pPr lvl="1"/>
            <a:r>
              <a:rPr lang="en-US" altLang="ja-JP" dirty="0" err="1"/>
              <a:t>u</a:t>
            </a:r>
            <a:r>
              <a:rPr kumimoji="1" lang="en-US" altLang="ja-JP" dirty="0" err="1" smtClean="0"/>
              <a:t>wi</a:t>
            </a:r>
            <a:r>
              <a:rPr kumimoji="1" lang="ja-JP" altLang="en-US" dirty="0" smtClean="0"/>
              <a:t>さん　ワーシャルフロイド風</a:t>
            </a:r>
            <a:r>
              <a:rPr kumimoji="1" lang="en-US" altLang="ja-JP" dirty="0" smtClean="0"/>
              <a:t>(</a:t>
            </a:r>
            <a:r>
              <a:rPr kumimoji="1" lang="ja-JP" altLang="en-US" dirty="0" smtClean="0"/>
              <a:t>紹介したものと一緒） </a:t>
            </a:r>
            <a:r>
              <a:rPr kumimoji="1" lang="en-US" altLang="ja-JP" dirty="0" smtClean="0"/>
              <a:t>+ </a:t>
            </a:r>
            <a:r>
              <a:rPr kumimoji="1" lang="ja-JP" altLang="en-US" dirty="0" smtClean="0"/>
              <a:t>二分法</a:t>
            </a:r>
            <a:endParaRPr kumimoji="1" lang="en-US" altLang="ja-JP" dirty="0" smtClean="0"/>
          </a:p>
          <a:p>
            <a:pPr lvl="1"/>
            <a:r>
              <a:rPr lang="en-US" altLang="ja-JP" dirty="0" smtClean="0"/>
              <a:t>rng_58</a:t>
            </a:r>
            <a:r>
              <a:rPr lang="ja-JP" altLang="en-US" dirty="0" err="1" smtClean="0"/>
              <a:t>さん</a:t>
            </a:r>
            <a:r>
              <a:rPr lang="en-US" altLang="ja-JP" dirty="0" smtClean="0"/>
              <a:t> </a:t>
            </a:r>
            <a:r>
              <a:rPr lang="ja-JP" altLang="en-US" dirty="0" smtClean="0"/>
              <a:t>アドホックに</a:t>
            </a:r>
            <a:endParaRPr kumimoji="1" lang="ja-JP" altLang="en-US" dirty="0"/>
          </a:p>
        </p:txBody>
      </p:sp>
    </p:spTree>
    <p:extLst>
      <p:ext uri="{BB962C8B-B14F-4D97-AF65-F5344CB8AC3E}">
        <p14:creationId xmlns:p14="http://schemas.microsoft.com/office/powerpoint/2010/main" val="12915353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元ネタ</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err="1" smtClean="0"/>
              <a:t>Codeforces</a:t>
            </a:r>
            <a:r>
              <a:rPr lang="en-US" altLang="ja-JP" dirty="0"/>
              <a:t> </a:t>
            </a:r>
            <a:r>
              <a:rPr lang="en-US" altLang="ja-JP" dirty="0" smtClean="0"/>
              <a:t>Testing </a:t>
            </a:r>
            <a:r>
              <a:rPr lang="en-US" altLang="ja-JP" dirty="0"/>
              <a:t>Round #</a:t>
            </a:r>
            <a:r>
              <a:rPr lang="en-US" altLang="ja-JP" dirty="0" smtClean="0"/>
              <a:t>4 </a:t>
            </a:r>
            <a:r>
              <a:rPr lang="ja-JP" altLang="en-US" dirty="0" smtClean="0"/>
              <a:t>の</a:t>
            </a:r>
            <a:r>
              <a:rPr lang="en-US" altLang="ja-JP" dirty="0" smtClean="0"/>
              <a:t>B</a:t>
            </a:r>
            <a:r>
              <a:rPr lang="ja-JP" altLang="en-US" dirty="0" smtClean="0"/>
              <a:t>問題と関連があります。（アルゴリズム）</a:t>
            </a:r>
            <a:endParaRPr lang="en-US" altLang="ja-JP" dirty="0" smtClean="0"/>
          </a:p>
          <a:p>
            <a:r>
              <a:rPr lang="ja-JP" altLang="en-US" dirty="0" smtClean="0"/>
              <a:t>問題のストーリーは</a:t>
            </a:r>
            <a:r>
              <a:rPr lang="en-US" altLang="ja-JP" dirty="0" smtClean="0"/>
              <a:t>2012</a:t>
            </a:r>
            <a:r>
              <a:rPr lang="ja-JP" altLang="en-US" dirty="0" smtClean="0"/>
              <a:t>年立命館合宿１日目Ｇ問題（ＡＯＪ </a:t>
            </a:r>
            <a:r>
              <a:rPr lang="en-US" altLang="ja-JP" dirty="0" smtClean="0"/>
              <a:t>1090 Sports Days)</a:t>
            </a:r>
            <a:r>
              <a:rPr lang="ja-JP" altLang="en-US" dirty="0" smtClean="0"/>
              <a:t>から取ってきています。</a:t>
            </a:r>
            <a:endParaRPr lang="en-US" altLang="ja-JP" dirty="0" smtClean="0"/>
          </a:p>
          <a:p>
            <a:r>
              <a:rPr lang="ja-JP" altLang="en-US" dirty="0" smtClean="0"/>
              <a:t>どちらも自分が担当したグラフの（自分の中では）難しい問題だったので同じタイトル同じストーリーにしてみました。</a:t>
            </a:r>
            <a:endParaRPr lang="en-US" altLang="ja-JP" dirty="0" smtClean="0"/>
          </a:p>
          <a:p>
            <a:pPr lvl="1"/>
            <a:r>
              <a:rPr lang="en-US" altLang="ja-JP" dirty="0" smtClean="0"/>
              <a:t>2.0</a:t>
            </a:r>
            <a:r>
              <a:rPr lang="ja-JP" altLang="en-US" dirty="0" err="1" smtClean="0"/>
              <a:t>のほうが</a:t>
            </a:r>
            <a:r>
              <a:rPr lang="ja-JP" altLang="en-US" dirty="0" smtClean="0"/>
              <a:t>簡単だったぽい・・・？</a:t>
            </a:r>
            <a:endParaRPr lang="en-US" altLang="ja-JP" dirty="0" smtClean="0"/>
          </a:p>
          <a:p>
            <a:r>
              <a:rPr lang="ja-JP" altLang="en-US" dirty="0" smtClean="0"/>
              <a:t>ぜひ併せて解いてみてください。</a:t>
            </a:r>
            <a:endParaRPr lang="en-US" altLang="ja-JP" dirty="0" smtClean="0"/>
          </a:p>
        </p:txBody>
      </p:sp>
    </p:spTree>
    <p:extLst>
      <p:ext uri="{BB962C8B-B14F-4D97-AF65-F5344CB8AC3E}">
        <p14:creationId xmlns:p14="http://schemas.microsoft.com/office/powerpoint/2010/main" val="29094952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クラリティ">
  <a:themeElements>
    <a:clrScheme name="クラリティ">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クラシック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クラリティ">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179</TotalTime>
  <Words>411</Words>
  <Application>Microsoft Office PowerPoint</Application>
  <PresentationFormat>画面に合わせる (4:3)</PresentationFormat>
  <Paragraphs>56</Paragraphs>
  <Slides>10</Slides>
  <Notes>0</Notes>
  <HiddenSlides>0</HiddenSlides>
  <MMClips>0</MMClips>
  <ScaleCrop>false</ScaleCrop>
  <HeadingPairs>
    <vt:vector size="4" baseType="variant">
      <vt:variant>
        <vt:lpstr>テーマ</vt:lpstr>
      </vt:variant>
      <vt:variant>
        <vt:i4>1</vt:i4>
      </vt:variant>
      <vt:variant>
        <vt:lpstr>スライド タイトル</vt:lpstr>
      </vt:variant>
      <vt:variant>
        <vt:i4>10</vt:i4>
      </vt:variant>
    </vt:vector>
  </HeadingPairs>
  <TitlesOfParts>
    <vt:vector size="11" baseType="lpstr">
      <vt:lpstr>クラリティ</vt:lpstr>
      <vt:lpstr>I: Sports days 2.0</vt:lpstr>
      <vt:lpstr>問題概要</vt:lpstr>
      <vt:lpstr>解法</vt:lpstr>
      <vt:lpstr>方針</vt:lpstr>
      <vt:lpstr>前処理</vt:lpstr>
      <vt:lpstr>二分法</vt:lpstr>
      <vt:lpstr>二分法</vt:lpstr>
      <vt:lpstr>パスの復元</vt:lpstr>
      <vt:lpstr>結果</vt:lpstr>
      <vt:lpstr>元ネタ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Sports days 2.0</dc:title>
  <dc:creator>shioshiota</dc:creator>
  <cp:lastModifiedBy>shioshiota</cp:lastModifiedBy>
  <cp:revision>12</cp:revision>
  <dcterms:created xsi:type="dcterms:W3CDTF">2012-09-22T05:53:51Z</dcterms:created>
  <dcterms:modified xsi:type="dcterms:W3CDTF">2012-09-22T08:53:42Z</dcterms:modified>
</cp:coreProperties>
</file>