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ja-JP"/>
    </a:defPPr>
    <a:lvl1pPr algn="l" defTabSz="457200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zuno" initials="m" lastIdx="2" clrIdx="0">
    <p:extLst>
      <p:ext uri="{19B8F6BF-5375-455C-9EA6-DF929625EA0E}">
        <p15:presenceInfo xmlns:p15="http://schemas.microsoft.com/office/powerpoint/2012/main" userId="mizun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DE5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853" autoAdjust="0"/>
    <p:restoredTop sz="99437" autoAdjust="0"/>
  </p:normalViewPr>
  <p:slideViewPr>
    <p:cSldViewPr snapToGrid="0" snapToObjects="1">
      <p:cViewPr varScale="1">
        <p:scale>
          <a:sx n="74" d="100"/>
          <a:sy n="74" d="100"/>
        </p:scale>
        <p:origin x="109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 サブタイトルの書式設定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6E4FC-4046-4522-A5D8-7A97538BC2F4}" type="datetime1">
              <a:rPr lang="ja-JP" altLang="en-US"/>
              <a:pPr>
                <a:defRPr/>
              </a:pPr>
              <a:t>2014/9/16</a:t>
            </a:fld>
            <a:endParaRPr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AE132-D863-4C4F-BC55-9ADC4DD83F27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031385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2477A-CB76-4C9F-9A34-34172FF3AE5C}" type="datetime1">
              <a:rPr lang="ja-JP" altLang="en-US"/>
              <a:pPr>
                <a:defRPr/>
              </a:pPr>
              <a:t>2014/9/16</a:t>
            </a:fld>
            <a:endParaRPr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EAA6C-92FF-4D2F-8F60-C7F87237B19F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62787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 ヘッダ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3254B-FE2C-4E02-88FF-76E094EAB756}" type="datetime1">
              <a:rPr lang="ja-JP" altLang="en-US"/>
              <a:pPr>
                <a:defRPr/>
              </a:pPr>
              <a:t>2014/9/16</a:t>
            </a:fld>
            <a:endParaRPr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B5217-7432-4D2C-9488-9052D504EC3D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533177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AD010-BBDA-4B90-8D60-1989EF8D74DA}" type="datetime1">
              <a:rPr lang="ja-JP" altLang="en-US"/>
              <a:pPr>
                <a:defRPr/>
              </a:pPr>
              <a:t>2014/9/16</a:t>
            </a:fld>
            <a:endParaRPr lang="ja-JP" altLang="en-US" dirty="0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 dirty="0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437660-447D-466C-9684-7719DA1F593B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300846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C0381-B8B6-4D29-A78E-0EA121373737}" type="datetime1">
              <a:rPr lang="ja-JP" altLang="en-US"/>
              <a:pPr>
                <a:defRPr/>
              </a:pPr>
              <a:t>2014/9/16</a:t>
            </a:fld>
            <a:endParaRPr lang="ja-JP" altLang="en-US" dirty="0"/>
          </a:p>
        </p:txBody>
      </p:sp>
      <p:sp>
        <p:nvSpPr>
          <p:cNvPr id="8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 dirty="0"/>
          </a:p>
        </p:txBody>
      </p:sp>
      <p:sp>
        <p:nvSpPr>
          <p:cNvPr id="9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2879B1-154B-4FF1-ADFB-BEC86DA3917B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802455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01F7B-2E2E-4857-9072-E1F8E45DD55E}" type="datetime1">
              <a:rPr lang="ja-JP" altLang="en-US"/>
              <a:pPr>
                <a:defRPr/>
              </a:pPr>
              <a:t>2014/9/16</a:t>
            </a:fld>
            <a:endParaRPr lang="ja-JP" altLang="en-US" dirty="0"/>
          </a:p>
        </p:txBody>
      </p:sp>
      <p:sp>
        <p:nvSpPr>
          <p:cNvPr id="4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 dirty="0"/>
          </a:p>
        </p:txBody>
      </p:sp>
      <p:sp>
        <p:nvSpPr>
          <p:cNvPr id="5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91529-385F-4ACD-BEC2-BFA37F255B64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16371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97581-0580-4183-A3E0-741054748C39}" type="datetime1">
              <a:rPr lang="ja-JP" altLang="en-US"/>
              <a:pPr>
                <a:defRPr/>
              </a:pPr>
              <a:t>2014/9/16</a:t>
            </a:fld>
            <a:endParaRPr lang="ja-JP" altLang="en-US" dirty="0"/>
          </a:p>
        </p:txBody>
      </p:sp>
      <p:sp>
        <p:nvSpPr>
          <p:cNvPr id="3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 dirty="0"/>
          </a:p>
        </p:txBody>
      </p:sp>
      <p:sp>
        <p:nvSpPr>
          <p:cNvPr id="4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E221B-B408-480C-B6C6-CC6DF04D20CD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967898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E1908-E991-44F3-AD4C-1C0544FC1E06}" type="datetime1">
              <a:rPr lang="ja-JP" altLang="en-US"/>
              <a:pPr>
                <a:defRPr/>
              </a:pPr>
              <a:t>2014/9/16</a:t>
            </a:fld>
            <a:endParaRPr lang="ja-JP" altLang="en-US" dirty="0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 dirty="0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9A253D-E7CA-4ABF-907C-5293F9090D34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80040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と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ja-JP" altLang="en-US" noProof="0" dirty="0" smtClean="0"/>
              <a:t>アイコンをクリックして図を追加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F5029-C604-4965-9CF0-DFF640D390EC}" type="datetime1">
              <a:rPr lang="ja-JP" altLang="en-US"/>
              <a:pPr>
                <a:defRPr/>
              </a:pPr>
              <a:t>2014/9/16</a:t>
            </a:fld>
            <a:endParaRPr lang="ja-JP" altLang="en-US" dirty="0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 dirty="0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5AAEF-2CCF-40B4-B086-55B448F627CD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602969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2049E-1A85-45B4-A65D-0108E801918D}" type="datetime1">
              <a:rPr lang="ja-JP" altLang="en-US"/>
              <a:pPr>
                <a:defRPr/>
              </a:pPr>
              <a:t>2014/9/16</a:t>
            </a:fld>
            <a:endParaRPr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8FFBD6-3D3D-461F-BCAD-2F06C9FBE766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73463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/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83B32-F5E9-4220-B5CB-660BEE368212}" type="datetime1">
              <a:rPr lang="ja-JP" altLang="en-US"/>
              <a:pPr>
                <a:defRPr/>
              </a:pPr>
              <a:t>2014/9/16</a:t>
            </a:fld>
            <a:endParaRPr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DB1FDC-11EF-4EAF-A3B2-EBFEADDFEE72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801102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タイトル プレースホル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1027" name="テキスト プレースホル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charset="0"/>
                <a:ea typeface="ＭＳ Ｐゴシック" charset="-128"/>
              </a:defRPr>
            </a:lvl1pPr>
          </a:lstStyle>
          <a:p>
            <a:pPr>
              <a:defRPr/>
            </a:pPr>
            <a:fld id="{279133FF-07E4-4F4B-B729-AD576C6CF3D9}" type="datetime1">
              <a:rPr lang="ja-JP" altLang="en-US"/>
              <a:pPr>
                <a:defRPr/>
              </a:pPr>
              <a:t>2014/9/16</a:t>
            </a:fld>
            <a:endParaRPr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862F256-3D63-43BC-A99D-D0FFA6548D13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+mj-ea"/>
          <a:cs typeface="ＭＳ Ｐゴシック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ＭＳ Ｐゴシック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タイトル 1"/>
          <p:cNvSpPr>
            <a:spLocks noGrp="1"/>
          </p:cNvSpPr>
          <p:nvPr>
            <p:ph type="ctrTitle"/>
          </p:nvPr>
        </p:nvSpPr>
        <p:spPr>
          <a:xfrm>
            <a:off x="831850" y="2114550"/>
            <a:ext cx="7772400" cy="1995488"/>
          </a:xfrm>
        </p:spPr>
        <p:txBody>
          <a:bodyPr anchor="t"/>
          <a:lstStyle/>
          <a:p>
            <a:pPr eaLnBrk="1" hangingPunct="1">
              <a:lnSpc>
                <a:spcPts val="6700"/>
              </a:lnSpc>
            </a:pPr>
            <a:r>
              <a:rPr lang="en-US" altLang="ja-JP" sz="6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Cookie Counter</a:t>
            </a:r>
            <a:endParaRPr lang="ja-JP" altLang="en-US" sz="60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2051" name="サブタイトル 2"/>
          <p:cNvSpPr>
            <a:spLocks noGrp="1"/>
          </p:cNvSpPr>
          <p:nvPr>
            <p:ph type="subTitle" idx="1"/>
          </p:nvPr>
        </p:nvSpPr>
        <p:spPr>
          <a:xfrm>
            <a:off x="892175" y="4022725"/>
            <a:ext cx="6400800" cy="711200"/>
          </a:xfrm>
        </p:spPr>
        <p:txBody>
          <a:bodyPr/>
          <a:lstStyle/>
          <a:p>
            <a:pPr algn="l" eaLnBrk="1" hangingPunct="1"/>
            <a:r>
              <a:rPr lang="ja-JP" altLang="en-US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原案　：小室</a:t>
            </a:r>
            <a:endParaRPr lang="en-US" altLang="ja-JP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algn="l" eaLnBrk="1" hangingPunct="1"/>
            <a:r>
              <a:rPr lang="ja-JP" altLang="en-US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問題文：水野</a:t>
            </a:r>
            <a:endParaRPr lang="en-US" altLang="ja-JP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algn="l" eaLnBrk="1" hangingPunct="1"/>
            <a:r>
              <a:rPr lang="ja-JP" altLang="en-US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解答　：水野・森・山口</a:t>
            </a:r>
            <a:endParaRPr lang="en-US" altLang="ja-JP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algn="l" eaLnBrk="1" hangingPunct="1"/>
            <a:r>
              <a:rPr lang="ja-JP" altLang="en-US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解説　：水野</a:t>
            </a:r>
            <a:endParaRPr lang="en-US" altLang="ja-JP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タイトル 1"/>
          <p:cNvSpPr>
            <a:spLocks noGrp="1"/>
          </p:cNvSpPr>
          <p:nvPr>
            <p:ph type="title"/>
          </p:nvPr>
        </p:nvSpPr>
        <p:spPr>
          <a:xfrm>
            <a:off x="363538" y="276225"/>
            <a:ext cx="8229600" cy="639763"/>
          </a:xfrm>
        </p:spPr>
        <p:txBody>
          <a:bodyPr anchor="t"/>
          <a:lstStyle/>
          <a:p>
            <a:pPr algn="l" eaLnBrk="1" hangingPunct="1"/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問題概要</a:t>
            </a:r>
          </a:p>
        </p:txBody>
      </p:sp>
      <p:sp>
        <p:nvSpPr>
          <p:cNvPr id="3075" name="コンテンツ プレースホルダ 2"/>
          <p:cNvSpPr>
            <a:spLocks noGrp="1"/>
          </p:cNvSpPr>
          <p:nvPr>
            <p:ph idx="1"/>
          </p:nvPr>
        </p:nvSpPr>
        <p:spPr>
          <a:xfrm>
            <a:off x="790575" y="1328738"/>
            <a:ext cx="7802563" cy="50165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・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N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枚クッキーがある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・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日に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X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枚未満食べる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・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D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日以内に全部食べる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食べ方は何通りあるか？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N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≦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000</a:t>
            </a:r>
            <a:r>
              <a:rPr lang="ja-JP" altLang="en-US" dirty="0" err="1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、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X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≦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2000</a:t>
            </a:r>
            <a:r>
              <a:rPr lang="ja-JP" altLang="en-US" dirty="0" err="1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、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D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≦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10</a:t>
            </a:r>
            <a:r>
              <a:rPr lang="en-US" altLang="ja-JP" baseline="30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12</a:t>
            </a:r>
            <a:endParaRPr lang="ja-JP" altLang="en-US" baseline="300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3255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タイトル 1"/>
          <p:cNvSpPr>
            <a:spLocks noGrp="1"/>
          </p:cNvSpPr>
          <p:nvPr>
            <p:ph type="title"/>
          </p:nvPr>
        </p:nvSpPr>
        <p:spPr>
          <a:xfrm>
            <a:off x="363538" y="276225"/>
            <a:ext cx="8229600" cy="639763"/>
          </a:xfrm>
        </p:spPr>
        <p:txBody>
          <a:bodyPr anchor="t"/>
          <a:lstStyle/>
          <a:p>
            <a:pPr algn="l" eaLnBrk="1" hangingPunct="1"/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解法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</a:t>
            </a:r>
            <a:endParaRPr lang="ja-JP" altLang="en-US" sz="48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3075" name="コンテンツ プレースホルダ 2"/>
          <p:cNvSpPr>
            <a:spLocks noGrp="1"/>
          </p:cNvSpPr>
          <p:nvPr>
            <p:ph idx="1"/>
          </p:nvPr>
        </p:nvSpPr>
        <p:spPr>
          <a:xfrm>
            <a:off x="790575" y="1328738"/>
            <a:ext cx="7802563" cy="50165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altLang="ja-JP" dirty="0" err="1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i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日目までに</a:t>
            </a:r>
            <a:r>
              <a:rPr lang="en-US" altLang="ja-JP" dirty="0" err="1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j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枚クッキーを食べる方法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C(</a:t>
            </a:r>
            <a:r>
              <a:rPr lang="en-US" altLang="ja-JP" dirty="0" err="1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i,j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)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を状態とした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DP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を行列で書く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サンプル１：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575" y="3631965"/>
            <a:ext cx="7835686" cy="2713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747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タイトル 1"/>
          <p:cNvSpPr>
            <a:spLocks noGrp="1"/>
          </p:cNvSpPr>
          <p:nvPr>
            <p:ph type="title"/>
          </p:nvPr>
        </p:nvSpPr>
        <p:spPr>
          <a:xfrm>
            <a:off x="363538" y="276225"/>
            <a:ext cx="8229600" cy="639763"/>
          </a:xfrm>
        </p:spPr>
        <p:txBody>
          <a:bodyPr anchor="t"/>
          <a:lstStyle/>
          <a:p>
            <a:pPr algn="l" eaLnBrk="1" hangingPunct="1"/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解法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</a:t>
            </a:r>
            <a:endParaRPr lang="ja-JP" altLang="en-US" sz="48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3075" name="コンテンツ プレースホルダ 2"/>
          <p:cNvSpPr>
            <a:spLocks noGrp="1"/>
          </p:cNvSpPr>
          <p:nvPr>
            <p:ph idx="1"/>
          </p:nvPr>
        </p:nvSpPr>
        <p:spPr>
          <a:xfrm>
            <a:off x="790575" y="1328738"/>
            <a:ext cx="7802563" cy="50165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これを行列累乗する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計算量：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O(N</a:t>
            </a:r>
            <a:r>
              <a:rPr lang="en-US" altLang="ja-JP" baseline="30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3 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log D)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→　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TLE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013" y="2092657"/>
            <a:ext cx="7263685" cy="2973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616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タイトル 1"/>
          <p:cNvSpPr>
            <a:spLocks noGrp="1"/>
          </p:cNvSpPr>
          <p:nvPr>
            <p:ph type="title"/>
          </p:nvPr>
        </p:nvSpPr>
        <p:spPr>
          <a:xfrm>
            <a:off x="363538" y="276225"/>
            <a:ext cx="8229600" cy="639763"/>
          </a:xfrm>
        </p:spPr>
        <p:txBody>
          <a:bodyPr anchor="t"/>
          <a:lstStyle/>
          <a:p>
            <a:pPr algn="l" eaLnBrk="1" hangingPunct="1"/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解法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</a:t>
            </a:r>
            <a:endParaRPr lang="ja-JP" altLang="en-US" sz="48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3075" name="コンテンツ プレースホルダ 2"/>
          <p:cNvSpPr>
            <a:spLocks noGrp="1"/>
          </p:cNvSpPr>
          <p:nvPr>
            <p:ph idx="1"/>
          </p:nvPr>
        </p:nvSpPr>
        <p:spPr>
          <a:xfrm>
            <a:off x="790575" y="1328738"/>
            <a:ext cx="7802563" cy="50165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高速化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斜めに同じ数字が並ぶので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列だけ計算すれば良い：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O(N</a:t>
            </a:r>
            <a:r>
              <a:rPr lang="en-US" altLang="ja-JP" baseline="30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 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log D)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158" y="2018778"/>
            <a:ext cx="7868991" cy="3027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03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タイトル 1"/>
          <p:cNvSpPr>
            <a:spLocks noGrp="1"/>
          </p:cNvSpPr>
          <p:nvPr>
            <p:ph type="title"/>
          </p:nvPr>
        </p:nvSpPr>
        <p:spPr>
          <a:xfrm>
            <a:off x="363538" y="276225"/>
            <a:ext cx="8229600" cy="639763"/>
          </a:xfrm>
        </p:spPr>
        <p:txBody>
          <a:bodyPr anchor="t"/>
          <a:lstStyle/>
          <a:p>
            <a:pPr algn="l" eaLnBrk="1" hangingPunct="1"/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解法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</a:t>
            </a:r>
            <a:endParaRPr lang="ja-JP" altLang="en-US" sz="48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3075" name="コンテンツ プレースホルダ 2"/>
          <p:cNvSpPr>
            <a:spLocks noGrp="1"/>
          </p:cNvSpPr>
          <p:nvPr>
            <p:ph idx="1"/>
          </p:nvPr>
        </p:nvSpPr>
        <p:spPr>
          <a:xfrm>
            <a:off x="790575" y="1328738"/>
            <a:ext cx="7802563" cy="50165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クッキーを食べる日数は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最大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で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N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日以下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日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枚以上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X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枚未満食べる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DP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C’(</a:t>
            </a:r>
            <a:r>
              <a:rPr lang="en-US" altLang="ja-JP" dirty="0" err="1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i,j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)=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C’(i-1,j-1)+…+C’(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i-1,j-x+1)</a:t>
            </a:r>
          </a:p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：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O(N</a:t>
            </a:r>
            <a:r>
              <a:rPr lang="en-US" altLang="ja-JP" baseline="30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3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)</a:t>
            </a:r>
          </a:p>
          <a:p>
            <a:pPr marL="0" indent="0" eaLnBrk="1" hangingPunct="1">
              <a:buNone/>
            </a:pP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変形して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C’(</a:t>
            </a:r>
            <a:r>
              <a:rPr lang="en-US" altLang="ja-JP" dirty="0" err="1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i,j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)=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C’(i,j-1)+C’(i-1,j-1)-C’(i-1,j-x)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：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O(N</a:t>
            </a:r>
            <a:r>
              <a:rPr lang="en-US" altLang="ja-JP" baseline="30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)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5933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タイトル 1"/>
          <p:cNvSpPr>
            <a:spLocks noGrp="1"/>
          </p:cNvSpPr>
          <p:nvPr>
            <p:ph type="title"/>
          </p:nvPr>
        </p:nvSpPr>
        <p:spPr>
          <a:xfrm>
            <a:off x="363538" y="276225"/>
            <a:ext cx="8229600" cy="639763"/>
          </a:xfrm>
        </p:spPr>
        <p:txBody>
          <a:bodyPr anchor="t"/>
          <a:lstStyle/>
          <a:p>
            <a:pPr algn="l" eaLnBrk="1" hangingPunct="1"/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解法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</a:t>
            </a:r>
            <a:endParaRPr lang="ja-JP" altLang="en-US" sz="48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3075" name="コンテンツ プレースホルダ 2"/>
          <p:cNvSpPr>
            <a:spLocks noGrp="1"/>
          </p:cNvSpPr>
          <p:nvPr>
            <p:ph idx="1"/>
          </p:nvPr>
        </p:nvSpPr>
        <p:spPr>
          <a:xfrm>
            <a:off x="790575" y="1328738"/>
            <a:ext cx="7802563" cy="50165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D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日ですべてのクッキーを食べる方法は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C(D,N)=</a:t>
            </a:r>
            <a:r>
              <a:rPr lang="en-US" altLang="ja-JP" baseline="-25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D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C</a:t>
            </a:r>
            <a:r>
              <a:rPr lang="en-US" altLang="ja-JP" baseline="-25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 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C’(D,1)+…+ </a:t>
            </a:r>
            <a:r>
              <a:rPr lang="en-US" altLang="ja-JP" baseline="-25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D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C</a:t>
            </a:r>
            <a:r>
              <a:rPr lang="en-US" altLang="ja-JP" baseline="-25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N 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C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’(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D,N)</a:t>
            </a:r>
          </a:p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：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O(N</a:t>
            </a:r>
            <a:r>
              <a:rPr lang="en-US" altLang="ja-JP" baseline="30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71905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タイトル 1"/>
          <p:cNvSpPr>
            <a:spLocks noGrp="1"/>
          </p:cNvSpPr>
          <p:nvPr>
            <p:ph type="title"/>
          </p:nvPr>
        </p:nvSpPr>
        <p:spPr>
          <a:xfrm>
            <a:off x="363538" y="276225"/>
            <a:ext cx="8229600" cy="639763"/>
          </a:xfrm>
        </p:spPr>
        <p:txBody>
          <a:bodyPr anchor="t"/>
          <a:lstStyle/>
          <a:p>
            <a:pPr algn="l" eaLnBrk="1" hangingPunct="1"/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解法</a:t>
            </a:r>
            <a:r>
              <a:rPr lang="en-US" altLang="ja-JP" sz="48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3</a:t>
            </a:r>
            <a:endParaRPr lang="ja-JP" altLang="en-US" sz="48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3075" name="コンテンツ プレースホルダ 2"/>
          <p:cNvSpPr>
            <a:spLocks noGrp="1"/>
          </p:cNvSpPr>
          <p:nvPr>
            <p:ph idx="1"/>
          </p:nvPr>
        </p:nvSpPr>
        <p:spPr>
          <a:xfrm>
            <a:off x="790575" y="1328738"/>
            <a:ext cx="7802563" cy="50165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D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日中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k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日だけ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X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枚以上食べる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他の日は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0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枚以上食べる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＝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日に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0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枚以上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D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日で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N-</a:t>
            </a:r>
            <a:r>
              <a:rPr lang="en-US" altLang="ja-JP" dirty="0" err="1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kX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枚食べる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＝</a:t>
            </a:r>
            <a:r>
              <a:rPr lang="en-US" altLang="ja-JP" baseline="-25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D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C</a:t>
            </a:r>
            <a:r>
              <a:rPr lang="en-US" altLang="ja-JP" baseline="-25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k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×</a:t>
            </a:r>
            <a:r>
              <a:rPr lang="en-US" altLang="ja-JP" baseline="-25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N-kX+D-1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C</a:t>
            </a:r>
            <a:r>
              <a:rPr lang="en-US" altLang="ja-JP" baseline="-25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D-1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=</a:t>
            </a:r>
            <a:r>
              <a:rPr lang="en-US" altLang="ja-JP" baseline="-25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D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C</a:t>
            </a:r>
            <a:r>
              <a:rPr lang="en-US" altLang="ja-JP" baseline="-25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k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×</a:t>
            </a:r>
            <a:r>
              <a:rPr lang="en-US" altLang="ja-JP" baseline="-25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N-kX+D-1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C</a:t>
            </a:r>
            <a:r>
              <a:rPr lang="en-US" altLang="ja-JP" baseline="-25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N-kX</a:t>
            </a:r>
            <a:endParaRPr lang="en-US" altLang="ja-JP" baseline="-250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75838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タイトル 1"/>
          <p:cNvSpPr>
            <a:spLocks noGrp="1"/>
          </p:cNvSpPr>
          <p:nvPr>
            <p:ph type="title"/>
          </p:nvPr>
        </p:nvSpPr>
        <p:spPr>
          <a:xfrm>
            <a:off x="363538" y="276225"/>
            <a:ext cx="8229600" cy="639763"/>
          </a:xfrm>
        </p:spPr>
        <p:txBody>
          <a:bodyPr anchor="t"/>
          <a:lstStyle/>
          <a:p>
            <a:pPr algn="l" eaLnBrk="1" hangingPunct="1"/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解法</a:t>
            </a:r>
            <a:r>
              <a:rPr lang="en-US" altLang="ja-JP" sz="48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3</a:t>
            </a:r>
            <a:endParaRPr lang="ja-JP" altLang="en-US" sz="48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3075" name="コンテンツ プレースホルダ 2"/>
          <p:cNvSpPr>
            <a:spLocks noGrp="1"/>
          </p:cNvSpPr>
          <p:nvPr>
            <p:ph idx="1"/>
          </p:nvPr>
        </p:nvSpPr>
        <p:spPr>
          <a:xfrm>
            <a:off x="790575" y="1328738"/>
            <a:ext cx="7802563" cy="50165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包除原理を用いる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C(D,N)=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＋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(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D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日中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0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日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X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枚以上食べる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)</a:t>
            </a:r>
          </a:p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ー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(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D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日中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日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X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枚以上食べる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)</a:t>
            </a:r>
          </a:p>
          <a:p>
            <a:pPr marL="0" indent="0" eaLnBrk="1" hangingPunct="1">
              <a:buNone/>
            </a:pP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＋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(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D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日中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日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X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枚以上食べる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)</a:t>
            </a:r>
          </a:p>
          <a:p>
            <a:pPr marL="0" indent="0" eaLnBrk="1" hangingPunct="1">
              <a:buNone/>
            </a:pP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…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=</a:t>
            </a:r>
            <a:r>
              <a:rPr lang="en-US" altLang="ja-JP" dirty="0" err="1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Σ</a:t>
            </a:r>
            <a:r>
              <a:rPr lang="en-US" altLang="ja-JP" baseline="-25000" dirty="0" err="1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k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(-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1)</a:t>
            </a:r>
            <a:r>
              <a:rPr lang="en-US" altLang="ja-JP" baseline="30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k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×</a:t>
            </a:r>
            <a:r>
              <a:rPr lang="en-US" altLang="ja-JP" baseline="-25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D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C</a:t>
            </a:r>
            <a:r>
              <a:rPr lang="en-US" altLang="ja-JP" baseline="-25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k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×</a:t>
            </a:r>
            <a:r>
              <a:rPr lang="en-US" altLang="ja-JP" baseline="-25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N-kX+D-1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C</a:t>
            </a:r>
            <a:r>
              <a:rPr lang="en-US" altLang="ja-JP" baseline="-25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N-kX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計算量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：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O(N)</a:t>
            </a:r>
          </a:p>
        </p:txBody>
      </p:sp>
    </p:spTree>
    <p:extLst>
      <p:ext uri="{BB962C8B-B14F-4D97-AF65-F5344CB8AC3E}">
        <p14:creationId xmlns:p14="http://schemas.microsoft.com/office/powerpoint/2010/main" val="764588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タイトル 1"/>
          <p:cNvSpPr>
            <a:spLocks noGrp="1"/>
          </p:cNvSpPr>
          <p:nvPr>
            <p:ph type="title"/>
          </p:nvPr>
        </p:nvSpPr>
        <p:spPr>
          <a:xfrm>
            <a:off x="363538" y="276225"/>
            <a:ext cx="8229600" cy="639763"/>
          </a:xfrm>
        </p:spPr>
        <p:txBody>
          <a:bodyPr anchor="t"/>
          <a:lstStyle/>
          <a:p>
            <a:pPr algn="l" eaLnBrk="1" hangingPunct="1"/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結果</a:t>
            </a:r>
          </a:p>
        </p:txBody>
      </p:sp>
      <p:sp>
        <p:nvSpPr>
          <p:cNvPr id="3075" name="コンテンツ プレースホルダ 2"/>
          <p:cNvSpPr>
            <a:spLocks noGrp="1"/>
          </p:cNvSpPr>
          <p:nvPr>
            <p:ph idx="1"/>
          </p:nvPr>
        </p:nvSpPr>
        <p:spPr>
          <a:xfrm>
            <a:off x="790575" y="1328738"/>
            <a:ext cx="7802563" cy="50165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First AC</a:t>
            </a:r>
          </a:p>
          <a:p>
            <a:pPr marL="0" indent="0" eaLnBrk="1" hangingPunct="1">
              <a:buNone/>
            </a:pP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On-line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2-2-2 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(56:32)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On-site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11-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.- ---11...- . .-. -.-- ... .-.. . . .--. -.-- 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(1:04:13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)</a:t>
            </a:r>
          </a:p>
          <a:p>
            <a:pPr marL="0" indent="0" eaLnBrk="1" hangingPunct="1">
              <a:buNone/>
            </a:pP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AC / Submit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24/56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indent="0" eaLnBrk="1" hangingPunct="1">
              <a:buNone/>
            </a:pP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AC / Trying Team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24/28</a:t>
            </a:r>
          </a:p>
        </p:txBody>
      </p:sp>
    </p:spTree>
    <p:extLst>
      <p:ext uri="{BB962C8B-B14F-4D97-AF65-F5344CB8AC3E}">
        <p14:creationId xmlns:p14="http://schemas.microsoft.com/office/powerpoint/2010/main" val="1210436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_B23_b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tem_B23_b.pot</Template>
  <TotalTime>4867</TotalTime>
  <Words>248</Words>
  <Application>Microsoft Office PowerPoint</Application>
  <PresentationFormat>画面に合わせる (4:3)</PresentationFormat>
  <Paragraphs>72</Paragraphs>
  <Slides>10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10</vt:i4>
      </vt:variant>
    </vt:vector>
  </HeadingPairs>
  <TitlesOfParts>
    <vt:vector size="15" baseType="lpstr">
      <vt:lpstr>ＭＳ Ｐゴシック</vt:lpstr>
      <vt:lpstr>メイリオ</vt:lpstr>
      <vt:lpstr>Arial</vt:lpstr>
      <vt:lpstr>Calibri</vt:lpstr>
      <vt:lpstr>tem_B23_b</vt:lpstr>
      <vt:lpstr>Cookie Counter</vt:lpstr>
      <vt:lpstr>問題概要</vt:lpstr>
      <vt:lpstr>解法1</vt:lpstr>
      <vt:lpstr>解法1</vt:lpstr>
      <vt:lpstr>解法1</vt:lpstr>
      <vt:lpstr>解法2</vt:lpstr>
      <vt:lpstr>解法2</vt:lpstr>
      <vt:lpstr>解法3</vt:lpstr>
      <vt:lpstr>解法3</vt:lpstr>
      <vt:lpstr>結果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クリックして タイトルを入力</dc:title>
  <dc:creator>P-ralay.com</dc:creator>
  <cp:lastModifiedBy>mizuno</cp:lastModifiedBy>
  <cp:revision>224</cp:revision>
  <dcterms:created xsi:type="dcterms:W3CDTF">2010-11-02T17:16:21Z</dcterms:created>
  <dcterms:modified xsi:type="dcterms:W3CDTF">2014-09-16T03:20:34Z</dcterms:modified>
</cp:coreProperties>
</file>