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</p:sldMasterIdLst>
  <p:sldIdLst>
    <p:sldId id="256" r:id="rId2"/>
    <p:sldId id="257" r:id="rId3"/>
    <p:sldId id="263" r:id="rId4"/>
    <p:sldId id="259" r:id="rId5"/>
    <p:sldId id="258" r:id="rId6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9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39003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4208929"/>
            <a:ext cx="5458968" cy="1048684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0" y="5257800"/>
            <a:ext cx="5458968" cy="62179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0"/>
              </a:spcBef>
              <a:buClr>
                <a:schemeClr val="accent1"/>
              </a:buClr>
              <a:buSzPct val="100000"/>
              <a:buFont typeface="Wingdings 2" pitchFamily="18" charset="2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90525"/>
            <a:ext cx="5504688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2200" b="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689B3CE-F871-8142-9225-84E513E3BA7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8688" y="6356350"/>
            <a:ext cx="4736592" cy="365125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6494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BD6B209F-6E33-704A-A8F4-6C2DAFF3A2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86953" y="268288"/>
            <a:ext cx="5669280" cy="2560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9" y="4171950"/>
            <a:ext cx="5457919" cy="1085850"/>
          </a:xfrm>
        </p:spPr>
        <p:txBody>
          <a:bodyPr>
            <a:normAutofit/>
          </a:bodyPr>
          <a:lstStyle>
            <a:lvl1pPr>
              <a:defRPr sz="460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1" y="5257799"/>
            <a:ext cx="5457918" cy="618565"/>
          </a:xfrm>
        </p:spPr>
        <p:txBody>
          <a:bodyPr>
            <a:normAutofit/>
          </a:bodyPr>
          <a:lstStyle>
            <a:lvl1pPr marL="0" indent="0" algn="l">
              <a:spcBef>
                <a:spcPct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spcBef>
                <a:spcPct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76600" y="389965"/>
            <a:ext cx="5499847" cy="365125"/>
          </a:xfrm>
        </p:spPr>
        <p:txBody>
          <a:bodyPr/>
          <a:lstStyle>
            <a:lvl1pPr>
              <a:defRPr sz="2200" b="0" baseline="0">
                <a:solidFill>
                  <a:schemeClr val="bg1"/>
                </a:solidFill>
              </a:defRPr>
            </a:lvl1pPr>
          </a:lstStyle>
          <a:p>
            <a:fld id="{CDFC4360-7953-5B49-9087-C1BD6E95A81E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13847" y="6356350"/>
            <a:ext cx="4734112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5459" y="6356350"/>
            <a:ext cx="685800" cy="365125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200400" y="2877671"/>
            <a:ext cx="5646867" cy="128016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68940" y="268288"/>
            <a:ext cx="182880" cy="3886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、コンテンツ、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8423" y="914400"/>
            <a:ext cx="6508377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8423" y="2209800"/>
            <a:ext cx="6508377" cy="3916363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12106" y="6356350"/>
            <a:ext cx="1752600" cy="365125"/>
          </a:xfrm>
        </p:spPr>
        <p:txBody>
          <a:bodyPr/>
          <a:lstStyle/>
          <a:p>
            <a:fld id="{F4734688-C996-8D46-9245-D7AF46C737B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8423" y="6356350"/>
            <a:ext cx="4926852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31694" y="361016"/>
            <a:ext cx="506506" cy="365125"/>
          </a:xfrm>
        </p:spPr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5" y="1976718"/>
            <a:ext cx="1645920" cy="462578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58952" y="268288"/>
            <a:ext cx="1099073" cy="635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1" y="3429000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9801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600" y="6356350"/>
            <a:ext cx="1622612" cy="365125"/>
          </a:xfrm>
        </p:spPr>
        <p:txBody>
          <a:bodyPr/>
          <a:lstStyle/>
          <a:p>
            <a:fld id="{B08D2D9C-A72A-3E4E-875E-F2A6DB553527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5311588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セク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9875" y="4773706"/>
            <a:ext cx="2971800" cy="18445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354" y="3429001"/>
            <a:ext cx="4966446" cy="1398494"/>
          </a:xfrm>
        </p:spPr>
        <p:txBody>
          <a:bodyPr anchor="b" anchorCtr="0"/>
          <a:lstStyle>
            <a:lvl1pPr algn="r">
              <a:defRPr sz="4600" b="0" cap="none" baseline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354" y="4824414"/>
            <a:ext cx="4966446" cy="1320800"/>
          </a:xfrm>
        </p:spPr>
        <p:txBody>
          <a:bodyPr anchor="t" anchorCtr="0">
            <a:normAutofit/>
          </a:bodyPr>
          <a:lstStyle>
            <a:lvl1pPr marL="0" indent="0" algn="r"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1212" y="6104965"/>
            <a:ext cx="506506" cy="365125"/>
          </a:xfrm>
        </p:spPr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69874" y="268288"/>
            <a:ext cx="2971800" cy="4438650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8244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82FA-7EC0-2347-9F88-756CF01D3218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883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79391" y="2054132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ct val="0"/>
              </a:spcBef>
              <a:buNone/>
              <a:defRPr sz="20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79391" y="2689411"/>
            <a:ext cx="3566160" cy="343675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F3B05-F252-A04B-AA6D-90C0EEC8526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つの上下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199" y="2214562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AEF6B-6174-5D4B-AE66-E586D5F98353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57199" y="4224973"/>
            <a:ext cx="7396163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83124-BDE4-0B44-A194-6999A68AC94E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3"/>
            <a:ext cx="3566160" cy="3911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7391401" cy="1143000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8244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437-8649-8D43-AB68-A477DB4EC74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28244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214562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4224973"/>
            <a:ext cx="3566160" cy="19202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48918" y="268288"/>
            <a:ext cx="718073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61903-FB8A-3D4D-8988-E6E8434630F0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8054-D467-5E4D-86C2-0FC3338E552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052" y="990600"/>
            <a:ext cx="3566160" cy="51355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66F9-E54E-1D4B-A8EA-397F2AD13936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B209F-6E33-704A-A8F4-6C2DAFF3A25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746811" y="268288"/>
            <a:ext cx="4114800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995082"/>
            <a:ext cx="3566160" cy="1035424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2057400"/>
            <a:ext cx="3566160" cy="365760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1365" y="6124014"/>
            <a:ext cx="1752600" cy="365125"/>
          </a:xfrm>
        </p:spPr>
        <p:txBody>
          <a:bodyPr/>
          <a:lstStyle>
            <a:lvl1pPr algn="l">
              <a:defRPr/>
            </a:lvl1pPr>
          </a:lstStyle>
          <a:p>
            <a:fld id="{B8F677E4-5643-3847-9693-185190D0DB35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4812" y="6356350"/>
            <a:ext cx="3863788" cy="365125"/>
          </a:xfrm>
        </p:spPr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4760258" y="990600"/>
            <a:ext cx="4096512" cy="5611813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の上に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16775" y="268288"/>
            <a:ext cx="1639457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6858000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97346-8A59-1F49-A0B6-EE06919DCC7C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 4 つ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35471" y="268288"/>
            <a:ext cx="720761" cy="3639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4267200"/>
            <a:ext cx="6477000" cy="566738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9874" y="268288"/>
            <a:ext cx="3006726" cy="3639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88" y="4840941"/>
            <a:ext cx="6475412" cy="130427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A2E2F-06F3-8D43-801C-DEC92AB9703F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>
            <a:off x="3352800" y="268288"/>
            <a:ext cx="47019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/>
          </p:nvPr>
        </p:nvSpPr>
        <p:spPr>
          <a:xfrm>
            <a:off x="33528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/>
          </p:nvPr>
        </p:nvSpPr>
        <p:spPr>
          <a:xfrm>
            <a:off x="5750500" y="2131935"/>
            <a:ext cx="2304288" cy="17756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2106" y="268288"/>
            <a:ext cx="1645920" cy="1645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4946-1381-0346-AC07-89806C58E5B9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48918" y="268288"/>
            <a:ext cx="718073" cy="5669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43799" y="1035424"/>
            <a:ext cx="1322295" cy="5090739"/>
          </a:xfrm>
        </p:spPr>
        <p:txBody>
          <a:bodyPr vert="eaVert" anchor="t" anchorCtr="0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35424"/>
            <a:ext cx="6019800" cy="510978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C129-F661-7245-AD6C-6C4CB54F5369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199" y="914400"/>
            <a:ext cx="6508377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199" y="2209800"/>
            <a:ext cx="6508377" cy="3916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 smtClean="0"/>
              <a:t>マスター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98659" y="6356350"/>
            <a:ext cx="1752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70E687C0-8E11-E042-BF65-E76CC0825772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812" y="6356350"/>
            <a:ext cx="6007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56494" y="361016"/>
            <a:ext cx="506506" cy="365125"/>
          </a:xfrm>
          <a:prstGeom prst="rect">
            <a:avLst/>
          </a:prstGeom>
        </p:spPr>
        <p:txBody>
          <a:bodyPr vert="horz" wrap="none" lIns="91440" tIns="45720" rIns="91440" bIns="45720" rtlCol="0" anchor="ctr"/>
          <a:lstStyle>
            <a:lvl1pPr algn="r">
              <a:defRPr sz="2200" b="1">
                <a:solidFill>
                  <a:schemeClr val="bg1"/>
                </a:solidFill>
              </a:defRPr>
            </a:lvl1pPr>
          </a:lstStyle>
          <a:p>
            <a:fld id="{1696E196-FA64-FA4F-A20C-EEA989657C17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  <p:sldLayoutId id="2147483728" r:id="rId18"/>
    <p:sldLayoutId id="2147483729" r:id="rId19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kumimoji="1" sz="3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Clr>
          <a:schemeClr val="accent1"/>
        </a:buClr>
        <a:buSzPct val="100000"/>
        <a:buFont typeface="Wingdings 2" pitchFamily="18" charset="2"/>
        <a:buChar char="¡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100000"/>
        <a:buFont typeface="Wingdings 2" pitchFamily="18" charset="2"/>
        <a:buChar char="¡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kumimoji="1"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kumimoji="1"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"/>
        <a:defRPr kumimoji="1" lang="en-US" sz="18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kumimoji="1" lang="en-US" sz="1800" kern="1200" dirty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D: Flowers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/>
              <a:t>原案</a:t>
            </a:r>
            <a:r>
              <a:rPr lang="en-US" altLang="ja-JP" dirty="0"/>
              <a:t>: </a:t>
            </a:r>
            <a:r>
              <a:rPr lang="ja-JP" altLang="en-US" dirty="0" smtClean="0"/>
              <a:t>宮村</a:t>
            </a:r>
            <a:r>
              <a:rPr lang="en-US" altLang="ja-JP" dirty="0" smtClean="0"/>
              <a:t>, </a:t>
            </a:r>
            <a:r>
              <a:rPr lang="ja-JP" altLang="en-US" dirty="0"/>
              <a:t>問題文</a:t>
            </a:r>
            <a:r>
              <a:rPr lang="en-US" altLang="ja-JP" dirty="0"/>
              <a:t>: </a:t>
            </a:r>
            <a:r>
              <a:rPr lang="ja-JP" altLang="en-US" dirty="0" smtClean="0"/>
              <a:t>田中</a:t>
            </a:r>
            <a:r>
              <a:rPr lang="en-US" altLang="ja-JP" dirty="0" smtClean="0"/>
              <a:t>, </a:t>
            </a:r>
            <a:r>
              <a:rPr lang="ja-JP" altLang="en-US" dirty="0"/>
              <a:t>データセット</a:t>
            </a:r>
            <a:r>
              <a:rPr lang="en-US" altLang="ja-JP" dirty="0"/>
              <a:t>: </a:t>
            </a:r>
            <a:r>
              <a:rPr lang="ja-JP" altLang="en-US" dirty="0"/>
              <a:t>山口</a:t>
            </a:r>
            <a:endParaRPr lang="en-US" altLang="ja-JP" dirty="0"/>
          </a:p>
          <a:p>
            <a:r>
              <a:rPr lang="ja-JP" altLang="en-US" dirty="0"/>
              <a:t>解答</a:t>
            </a:r>
            <a:r>
              <a:rPr lang="en-US" altLang="ja-JP" dirty="0"/>
              <a:t>: </a:t>
            </a:r>
            <a:r>
              <a:rPr lang="ja-JP" altLang="en-US" dirty="0" smtClean="0"/>
              <a:t>田中・</a:t>
            </a:r>
            <a:r>
              <a:rPr lang="ja-JP" altLang="en-US" dirty="0"/>
              <a:t>山口・森・</a:t>
            </a:r>
            <a:r>
              <a:rPr lang="ja-JP" altLang="en-US" dirty="0" smtClean="0"/>
              <a:t>井上</a:t>
            </a:r>
            <a:r>
              <a:rPr lang="en-US" altLang="ja-JP" dirty="0" smtClean="0"/>
              <a:t>, </a:t>
            </a:r>
            <a:r>
              <a:rPr lang="ja-JP" altLang="en-US" dirty="0"/>
              <a:t>校正</a:t>
            </a:r>
            <a:r>
              <a:rPr lang="en-US" altLang="ja-JP" dirty="0"/>
              <a:t>: </a:t>
            </a:r>
            <a:r>
              <a:rPr lang="ja-JP" altLang="en-US" dirty="0"/>
              <a:t>たくさんの</a:t>
            </a:r>
            <a:r>
              <a:rPr lang="ja-JP" altLang="en-US" dirty="0" smtClean="0"/>
              <a:t>方々</a:t>
            </a:r>
            <a:endParaRPr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9B3CE-F871-8142-9225-84E513E3BA7D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B209F-6E33-704A-A8F4-6C2DAFF3A254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4730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生命力がしきい値を超えると咲く花がたくさんある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初期状態でしきい値よりも上かもしれない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水をあげると各花の生命力が変化する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生命力が下がることもある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各花専用の肥料をあげると１つの花だけ生命力が上昇する</a:t>
            </a:r>
            <a:endParaRPr lang="en-US" altLang="ja-JP" dirty="0" smtClean="0"/>
          </a:p>
          <a:p>
            <a:r>
              <a:rPr kumimoji="1" lang="ja-JP" altLang="en-US" dirty="0" smtClean="0"/>
              <a:t>水と肥料の合計コストを最小化せよ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4495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方針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199" y="2209800"/>
            <a:ext cx="6508377" cy="4146550"/>
          </a:xfrm>
        </p:spPr>
        <p:txBody>
          <a:bodyPr/>
          <a:lstStyle/>
          <a:p>
            <a:r>
              <a:rPr kumimoji="1" lang="ja-JP" altLang="en-US" dirty="0" smtClean="0"/>
              <a:t>水をあげる量を決める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各花専用の肥料の量も決まる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→</a:t>
            </a:r>
            <a:r>
              <a:rPr lang="ja-JP" altLang="en-US" dirty="0" smtClean="0"/>
              <a:t>そのときの合計コストが求められる</a:t>
            </a:r>
            <a:endParaRPr lang="en-US" altLang="ja-JP" dirty="0" smtClean="0"/>
          </a:p>
          <a:p>
            <a:r>
              <a:rPr kumimoji="1" lang="ja-JP" altLang="en-US" dirty="0" smtClean="0"/>
              <a:t>コストの最小化の方法</a:t>
            </a:r>
            <a:r>
              <a:rPr kumimoji="1" lang="en-US" altLang="ja-JP" dirty="0" smtClean="0"/>
              <a:t>:</a:t>
            </a:r>
          </a:p>
          <a:p>
            <a:pPr marL="571500" lvl="1" indent="-342900">
              <a:buFont typeface="+mj-lt"/>
              <a:buAutoNum type="arabicPeriod"/>
            </a:pPr>
            <a:r>
              <a:rPr lang="en-US" altLang="ja-JP" dirty="0" smtClean="0"/>
              <a:t>3</a:t>
            </a:r>
            <a:r>
              <a:rPr kumimoji="1" lang="ja-JP" altLang="en-US" dirty="0" smtClean="0"/>
              <a:t>分探索</a:t>
            </a:r>
            <a:endParaRPr kumimoji="1" lang="en-US" altLang="ja-JP" dirty="0" smtClean="0"/>
          </a:p>
          <a:p>
            <a:pPr lvl="2"/>
            <a:r>
              <a:rPr lang="en-US" altLang="ja-JP" dirty="0" smtClean="0"/>
              <a:t>※</a:t>
            </a:r>
            <a:r>
              <a:rPr lang="ja-JP" altLang="en-US" dirty="0" smtClean="0"/>
              <a:t>問題によっては誤差に注意</a:t>
            </a:r>
            <a:endParaRPr lang="en-US" altLang="ja-JP" dirty="0"/>
          </a:p>
          <a:p>
            <a:pPr lvl="3"/>
            <a:r>
              <a:rPr kumimoji="1" lang="ja-JP" altLang="en-US" dirty="0" smtClean="0"/>
              <a:t>国内予選影の秘密など</a:t>
            </a:r>
            <a:endParaRPr kumimoji="1" lang="en-US" altLang="ja-JP" dirty="0" smtClean="0"/>
          </a:p>
          <a:p>
            <a:pPr marL="571500" lvl="1" indent="-342900">
              <a:buFont typeface="+mj-lt"/>
              <a:buAutoNum type="arabicPeriod"/>
            </a:pPr>
            <a:r>
              <a:rPr lang="ja-JP" altLang="en-US" dirty="0" smtClean="0"/>
              <a:t>離散化貪欲法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生命力を上げるのに必要なコストを考える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水と専用肥料の合計で効率が逆転する点を求める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候補は</a:t>
            </a:r>
            <a:r>
              <a:rPr lang="en-US" altLang="ja-JP" dirty="0" smtClean="0"/>
              <a:t> 0 </a:t>
            </a:r>
            <a:r>
              <a:rPr lang="ja-JP" altLang="en-US" dirty="0" smtClean="0"/>
              <a:t>と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th</a:t>
            </a:r>
            <a:r>
              <a:rPr lang="en-US" altLang="ja-JP" dirty="0" smtClean="0"/>
              <a:t>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]/</a:t>
            </a:r>
            <a:r>
              <a:rPr lang="en-US" altLang="ja-JP" dirty="0" err="1" smtClean="0"/>
              <a:t>vw</a:t>
            </a:r>
            <a:r>
              <a:rPr lang="en-US" altLang="ja-JP" dirty="0" smtClean="0"/>
              <a:t>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 </a:t>
            </a:r>
            <a:r>
              <a:rPr lang="ja-JP" altLang="en-US" dirty="0" smtClean="0"/>
              <a:t>から選べば良い</a:t>
            </a:r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3</a:t>
            </a:fld>
            <a:endParaRPr kumimoji="1" lang="ja-JP" altLang="en-US"/>
          </a:p>
        </p:txBody>
      </p:sp>
      <p:grpSp>
        <p:nvGrpSpPr>
          <p:cNvPr id="33" name="図形グループ 32"/>
          <p:cNvGrpSpPr/>
          <p:nvPr/>
        </p:nvGrpSpPr>
        <p:grpSpPr>
          <a:xfrm>
            <a:off x="5341032" y="2523421"/>
            <a:ext cx="3536602" cy="2736367"/>
            <a:chOff x="5341032" y="3155493"/>
            <a:chExt cx="3536602" cy="2736367"/>
          </a:xfrm>
        </p:grpSpPr>
        <p:grpSp>
          <p:nvGrpSpPr>
            <p:cNvPr id="13" name="図形グループ 12"/>
            <p:cNvGrpSpPr/>
            <p:nvPr/>
          </p:nvGrpSpPr>
          <p:grpSpPr>
            <a:xfrm>
              <a:off x="6148423" y="3375155"/>
              <a:ext cx="2528213" cy="769648"/>
              <a:chOff x="3501515" y="2967547"/>
              <a:chExt cx="2528213" cy="769648"/>
            </a:xfrm>
          </p:grpSpPr>
          <p:sp>
            <p:nvSpPr>
              <p:cNvPr id="7" name="正方形/長方形 6"/>
              <p:cNvSpPr/>
              <p:nvPr/>
            </p:nvSpPr>
            <p:spPr>
              <a:xfrm>
                <a:off x="3501515" y="2967547"/>
                <a:ext cx="1958475" cy="15431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8" name="正方形/長方形 7"/>
              <p:cNvSpPr/>
              <p:nvPr/>
            </p:nvSpPr>
            <p:spPr>
              <a:xfrm>
                <a:off x="3501515" y="3121859"/>
                <a:ext cx="1293781" cy="15431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9" name="正方形/長方形 8"/>
              <p:cNvSpPr/>
              <p:nvPr/>
            </p:nvSpPr>
            <p:spPr>
              <a:xfrm>
                <a:off x="3501515" y="3276171"/>
                <a:ext cx="2528213" cy="15431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0" name="正方形/長方形 9"/>
              <p:cNvSpPr/>
              <p:nvPr/>
            </p:nvSpPr>
            <p:spPr>
              <a:xfrm>
                <a:off x="3501516" y="3430483"/>
                <a:ext cx="1780432" cy="154312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1" name="正方形/長方形 10"/>
              <p:cNvSpPr/>
              <p:nvPr/>
            </p:nvSpPr>
            <p:spPr>
              <a:xfrm>
                <a:off x="3501515" y="3584795"/>
                <a:ext cx="2243344" cy="152400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15" name="テキスト ボックス 14"/>
            <p:cNvSpPr txBox="1"/>
            <p:nvPr/>
          </p:nvSpPr>
          <p:spPr>
            <a:xfrm>
              <a:off x="5341032" y="3155493"/>
              <a:ext cx="461665" cy="124649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kumimoji="1" lang="ja-JP" altLang="en-US" dirty="0" smtClean="0"/>
                <a:t>必要生命力</a:t>
              </a:r>
              <a:endParaRPr kumimoji="1" lang="ja-JP" altLang="en-US" dirty="0"/>
            </a:p>
          </p:txBody>
        </p:sp>
        <p:sp>
          <p:nvSpPr>
            <p:cNvPr id="22" name="正方形/長方形 21"/>
            <p:cNvSpPr/>
            <p:nvPr/>
          </p:nvSpPr>
          <p:spPr>
            <a:xfrm>
              <a:off x="6148423" y="3375155"/>
              <a:ext cx="1424346" cy="154312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正方形/長方形 22"/>
            <p:cNvSpPr/>
            <p:nvPr/>
          </p:nvSpPr>
          <p:spPr>
            <a:xfrm>
              <a:off x="6148422" y="3527555"/>
              <a:ext cx="1673607" cy="154312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5816074" y="3693737"/>
              <a:ext cx="320480" cy="146464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" name="正方形/長方形 24"/>
            <p:cNvSpPr/>
            <p:nvPr/>
          </p:nvSpPr>
          <p:spPr>
            <a:xfrm>
              <a:off x="6170042" y="3838091"/>
              <a:ext cx="913955" cy="152202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grpSp>
          <p:nvGrpSpPr>
            <p:cNvPr id="30" name="図形グループ 29"/>
            <p:cNvGrpSpPr/>
            <p:nvPr/>
          </p:nvGrpSpPr>
          <p:grpSpPr>
            <a:xfrm>
              <a:off x="5726429" y="4769964"/>
              <a:ext cx="1039211" cy="678844"/>
              <a:chOff x="5726429" y="4769964"/>
              <a:chExt cx="1039211" cy="678844"/>
            </a:xfrm>
          </p:grpSpPr>
          <p:sp>
            <p:nvSpPr>
              <p:cNvPr id="27" name="正方形/長方形 26"/>
              <p:cNvSpPr/>
              <p:nvPr/>
            </p:nvSpPr>
            <p:spPr>
              <a:xfrm>
                <a:off x="6046909" y="4769964"/>
                <a:ext cx="718731" cy="15431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8" name="正方形/長方形 27"/>
              <p:cNvSpPr/>
              <p:nvPr/>
            </p:nvSpPr>
            <p:spPr>
              <a:xfrm>
                <a:off x="6046909" y="5296211"/>
                <a:ext cx="718731" cy="152400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" name="正方形/長方形 28"/>
              <p:cNvSpPr/>
              <p:nvPr/>
            </p:nvSpPr>
            <p:spPr>
              <a:xfrm>
                <a:off x="5726429" y="5296211"/>
                <a:ext cx="320480" cy="152597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31" name="テキスト ボックス 30"/>
            <p:cNvSpPr txBox="1"/>
            <p:nvPr/>
          </p:nvSpPr>
          <p:spPr>
            <a:xfrm>
              <a:off x="6868851" y="4446798"/>
              <a:ext cx="168778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/>
                <a:t>水でカバーする</a:t>
              </a:r>
              <a:endParaRPr kumimoji="1" lang="en-US" altLang="ja-JP" dirty="0" smtClean="0"/>
            </a:p>
            <a:p>
              <a:r>
                <a:rPr kumimoji="1" lang="ja-JP" altLang="en-US" dirty="0" smtClean="0"/>
                <a:t>生命力</a:t>
              </a:r>
              <a:endParaRPr kumimoji="1" lang="ja-JP" altLang="en-US" dirty="0"/>
            </a:p>
          </p:txBody>
        </p:sp>
        <p:sp>
          <p:nvSpPr>
            <p:cNvPr id="32" name="テキスト ボックス 31"/>
            <p:cNvSpPr txBox="1"/>
            <p:nvPr/>
          </p:nvSpPr>
          <p:spPr>
            <a:xfrm>
              <a:off x="6868851" y="5245529"/>
              <a:ext cx="200878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ja-JP" altLang="en-US" dirty="0" smtClean="0"/>
                <a:t>各花専用の肥料で</a:t>
              </a:r>
              <a:r>
                <a:rPr lang="en-US" altLang="ja-JP" dirty="0"/>
                <a:t/>
              </a:r>
              <a:br>
                <a:rPr lang="en-US" altLang="ja-JP" dirty="0"/>
              </a:br>
              <a:r>
                <a:rPr lang="ja-JP" altLang="en-US" dirty="0" smtClean="0"/>
                <a:t>カバーする生命力</a:t>
              </a:r>
              <a:endParaRPr kumimoji="1" lang="en-US" altLang="ja-JP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9169400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理論的背景</a:t>
            </a:r>
            <a:r>
              <a:rPr lang="en-US" altLang="ja-JP" dirty="0" smtClean="0"/>
              <a:t>: </a:t>
            </a:r>
            <a:r>
              <a:rPr lang="ja-JP" altLang="en-US" dirty="0" smtClean="0"/>
              <a:t>双対問題</a:t>
            </a:r>
            <a:r>
              <a:rPr lang="en-US" altLang="ja-JP" dirty="0" smtClean="0"/>
              <a:t> (by </a:t>
            </a:r>
            <a:r>
              <a:rPr lang="ja-JP" altLang="en-US" dirty="0" smtClean="0"/>
              <a:t>宮村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dirty="0" smtClean="0"/>
              <a:t>水を</a:t>
            </a:r>
            <a:r>
              <a:rPr lang="en-US" altLang="ja-JP" dirty="0"/>
              <a:t>z</a:t>
            </a:r>
            <a:r>
              <a:rPr lang="ja-JP" altLang="en-US" dirty="0"/>
              <a:t>、</a:t>
            </a:r>
            <a:r>
              <a:rPr lang="ja-JP" altLang="en-US" dirty="0" smtClean="0"/>
              <a:t>専用肥料を</a:t>
            </a:r>
            <a:r>
              <a:rPr lang="en-US" altLang="ja-JP" dirty="0"/>
              <a:t>y[</a:t>
            </a:r>
            <a:r>
              <a:rPr lang="en-US" altLang="ja-JP" dirty="0" err="1"/>
              <a:t>i</a:t>
            </a:r>
            <a:r>
              <a:rPr lang="en-US" altLang="ja-JP" dirty="0"/>
              <a:t>]</a:t>
            </a:r>
            <a:r>
              <a:rPr lang="ja-JP" altLang="en-US" dirty="0"/>
              <a:t>だけ使うことにして素直に</a:t>
            </a:r>
            <a:r>
              <a:rPr lang="en-US" altLang="ja-JP" dirty="0"/>
              <a:t>LP</a:t>
            </a:r>
            <a:r>
              <a:rPr lang="ja-JP" altLang="en-US" dirty="0"/>
              <a:t>を書くと</a:t>
            </a:r>
            <a:r>
              <a:rPr lang="ja-JP" altLang="en-US" dirty="0" smtClean="0"/>
              <a:t>、</a:t>
            </a:r>
            <a:r>
              <a:rPr lang="en-US" altLang="ja-JP" dirty="0" smtClean="0"/>
              <a:t>	minimize:	pw*</a:t>
            </a:r>
            <a:r>
              <a:rPr lang="en-US" altLang="ja-JP" dirty="0"/>
              <a:t>z + </a:t>
            </a:r>
            <a:r>
              <a:rPr lang="en-US" altLang="ja-JP" dirty="0" err="1" smtClean="0"/>
              <a:t>Σ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pf</a:t>
            </a:r>
            <a:r>
              <a:rPr lang="en-US" altLang="ja-JP" dirty="0" smtClean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]*y[</a:t>
            </a:r>
            <a:r>
              <a:rPr lang="en-US" altLang="ja-JP" dirty="0" err="1"/>
              <a:t>i</a:t>
            </a:r>
            <a:r>
              <a:rPr lang="en-US" altLang="ja-JP" dirty="0" smtClean="0"/>
              <a:t>]</a:t>
            </a:r>
            <a:br>
              <a:rPr lang="en-US" altLang="ja-JP" dirty="0" smtClean="0"/>
            </a:br>
            <a:r>
              <a:rPr lang="en-US" altLang="ja-JP" dirty="0" smtClean="0"/>
              <a:t>	subject to	</a:t>
            </a:r>
            <a:r>
              <a:rPr lang="en-US" altLang="ja-JP" dirty="0" err="1" smtClean="0"/>
              <a:t>vf</a:t>
            </a:r>
            <a:r>
              <a:rPr lang="en-US" altLang="ja-JP" dirty="0" smtClean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]*y[</a:t>
            </a:r>
            <a:r>
              <a:rPr lang="en-US" altLang="ja-JP" dirty="0" err="1"/>
              <a:t>i</a:t>
            </a:r>
            <a:r>
              <a:rPr lang="en-US" altLang="ja-JP" dirty="0"/>
              <a:t>] + </a:t>
            </a:r>
            <a:r>
              <a:rPr lang="en-US" altLang="ja-JP" dirty="0" err="1" smtClean="0"/>
              <a:t>vw</a:t>
            </a:r>
            <a:r>
              <a:rPr lang="en-US" altLang="ja-JP" dirty="0" smtClean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]*z &gt;= </a:t>
            </a:r>
            <a:r>
              <a:rPr lang="en-US" altLang="ja-JP" dirty="0" err="1"/>
              <a:t>th</a:t>
            </a:r>
            <a:r>
              <a:rPr lang="en-US" altLang="ja-JP" dirty="0"/>
              <a:t>[</a:t>
            </a:r>
            <a:r>
              <a:rPr lang="en-US" altLang="ja-JP" dirty="0" err="1"/>
              <a:t>i</a:t>
            </a:r>
            <a:r>
              <a:rPr lang="en-US" altLang="ja-JP" dirty="0" smtClean="0"/>
              <a:t>]</a:t>
            </a:r>
            <a:br>
              <a:rPr lang="en-US" altLang="ja-JP" dirty="0" smtClean="0"/>
            </a:br>
            <a:r>
              <a:rPr lang="en-US" altLang="ja-JP" dirty="0" smtClean="0"/>
              <a:t>			y</a:t>
            </a:r>
            <a:r>
              <a:rPr lang="en-US" altLang="ja-JP" dirty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 &gt;= </a:t>
            </a:r>
            <a:r>
              <a:rPr lang="en-US" altLang="ja-JP" dirty="0" smtClean="0"/>
              <a:t>0</a:t>
            </a:r>
            <a:br>
              <a:rPr lang="en-US" altLang="ja-JP" dirty="0" smtClean="0"/>
            </a:br>
            <a:r>
              <a:rPr lang="en-US" altLang="ja-JP" dirty="0" smtClean="0"/>
              <a:t>			z &gt;= 0</a:t>
            </a:r>
            <a:br>
              <a:rPr lang="en-US" altLang="ja-JP" dirty="0" smtClean="0"/>
            </a:br>
            <a:r>
              <a:rPr lang="ja-JP" altLang="en-US" dirty="0" smtClean="0"/>
              <a:t>双対</a:t>
            </a:r>
            <a:r>
              <a:rPr lang="ja-JP" altLang="en-US" dirty="0"/>
              <a:t>を考える</a:t>
            </a:r>
            <a:r>
              <a:rPr lang="ja-JP" altLang="en-US" dirty="0" smtClean="0"/>
              <a:t>と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	maximize:	</a:t>
            </a:r>
            <a:r>
              <a:rPr lang="en-US" altLang="ja-JP" dirty="0" err="1" smtClean="0"/>
              <a:t>Σ</a:t>
            </a:r>
            <a:r>
              <a:rPr lang="en-US" altLang="ja-JP" dirty="0" smtClean="0"/>
              <a:t> </a:t>
            </a:r>
            <a:r>
              <a:rPr lang="en-US" altLang="ja-JP" dirty="0" err="1"/>
              <a:t>th</a:t>
            </a:r>
            <a:r>
              <a:rPr lang="en-US" altLang="ja-JP" dirty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]*x[</a:t>
            </a:r>
            <a:r>
              <a:rPr lang="en-US" altLang="ja-JP" dirty="0" err="1"/>
              <a:t>i</a:t>
            </a:r>
            <a:r>
              <a:rPr lang="en-US" altLang="ja-JP" dirty="0" smtClean="0"/>
              <a:t>]</a:t>
            </a:r>
            <a:br>
              <a:rPr lang="en-US" altLang="ja-JP" dirty="0" smtClean="0"/>
            </a:br>
            <a:r>
              <a:rPr lang="en-US" altLang="ja-JP" dirty="0" smtClean="0"/>
              <a:t>	subject to</a:t>
            </a:r>
            <a:r>
              <a:rPr lang="en-US" altLang="ja-JP" dirty="0"/>
              <a:t>	</a:t>
            </a:r>
            <a:r>
              <a:rPr lang="en-US" altLang="ja-JP" dirty="0" err="1" smtClean="0"/>
              <a:t>vf</a:t>
            </a:r>
            <a:r>
              <a:rPr lang="en-US" altLang="ja-JP" dirty="0" smtClean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]*x[</a:t>
            </a:r>
            <a:r>
              <a:rPr lang="en-US" altLang="ja-JP" dirty="0" err="1"/>
              <a:t>i</a:t>
            </a:r>
            <a:r>
              <a:rPr lang="en-US" altLang="ja-JP" dirty="0"/>
              <a:t>] &lt;= </a:t>
            </a:r>
            <a:r>
              <a:rPr lang="en-US" altLang="ja-JP" dirty="0" err="1" smtClean="0"/>
              <a:t>pf</a:t>
            </a:r>
            <a:r>
              <a:rPr lang="en-US" altLang="ja-JP" dirty="0" smtClean="0"/>
              <a:t>[</a:t>
            </a:r>
            <a:r>
              <a:rPr lang="en-US" altLang="ja-JP" dirty="0" err="1"/>
              <a:t>i</a:t>
            </a:r>
            <a:r>
              <a:rPr lang="en-US" altLang="ja-JP" dirty="0" smtClean="0"/>
              <a:t>]</a:t>
            </a:r>
            <a:br>
              <a:rPr lang="en-US" altLang="ja-JP" dirty="0" smtClean="0"/>
            </a:br>
            <a:r>
              <a:rPr lang="en-US" altLang="ja-JP" dirty="0" smtClean="0"/>
              <a:t>			</a:t>
            </a:r>
            <a:r>
              <a:rPr lang="en-US" altLang="ja-JP" dirty="0" err="1" smtClean="0"/>
              <a:t>Σ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vw</a:t>
            </a:r>
            <a:r>
              <a:rPr lang="en-US" altLang="ja-JP" dirty="0" smtClean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]*x[</a:t>
            </a:r>
            <a:r>
              <a:rPr lang="en-US" altLang="ja-JP" dirty="0" err="1"/>
              <a:t>i</a:t>
            </a:r>
            <a:r>
              <a:rPr lang="en-US" altLang="ja-JP" dirty="0"/>
              <a:t>] &lt;= </a:t>
            </a:r>
            <a:r>
              <a:rPr lang="en-US" altLang="ja-JP" dirty="0" smtClean="0"/>
              <a:t>pw</a:t>
            </a:r>
            <a:br>
              <a:rPr lang="en-US" altLang="ja-JP" dirty="0" smtClean="0"/>
            </a:br>
            <a:r>
              <a:rPr lang="en-US" altLang="ja-JP" dirty="0" smtClean="0"/>
              <a:t>			x</a:t>
            </a:r>
            <a:r>
              <a:rPr lang="en-US" altLang="ja-JP" dirty="0"/>
              <a:t>[</a:t>
            </a:r>
            <a:r>
              <a:rPr lang="en-US" altLang="ja-JP" dirty="0" err="1"/>
              <a:t>i</a:t>
            </a:r>
            <a:r>
              <a:rPr lang="en-US" altLang="ja-JP" dirty="0"/>
              <a:t>] &gt;= </a:t>
            </a:r>
            <a:r>
              <a:rPr lang="en-US" altLang="ja-JP" dirty="0" smtClean="0"/>
              <a:t>0</a:t>
            </a:r>
            <a:br>
              <a:rPr lang="en-US" altLang="ja-JP" dirty="0" smtClean="0"/>
            </a:br>
            <a:r>
              <a:rPr lang="ja-JP" altLang="en-US" dirty="0" smtClean="0"/>
              <a:t>となり</a:t>
            </a:r>
            <a:r>
              <a:rPr lang="ja-JP" altLang="en-US" dirty="0"/>
              <a:t>、ちょっと変数をいじるとナップサックの緩和問題</a:t>
            </a:r>
            <a:r>
              <a:rPr lang="ja-JP" altLang="en-US" dirty="0" smtClean="0"/>
              <a:t>。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な</a:t>
            </a:r>
            <a:r>
              <a:rPr lang="ja-JP" altLang="en-US" dirty="0"/>
              <a:t>ので密度をキーにした貪欲で解ける。</a:t>
            </a:r>
          </a:p>
          <a:p>
            <a:pPr marL="0" indent="0">
              <a:buNone/>
            </a:pPr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084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最初に通したチーム</a:t>
            </a:r>
            <a:r>
              <a:rPr kumimoji="1" lang="en-US" altLang="ja-JP" dirty="0" smtClean="0"/>
              <a:t>:</a:t>
            </a:r>
          </a:p>
          <a:p>
            <a:pPr lvl="1"/>
            <a:r>
              <a:rPr kumimoji="1" lang="ja-JP" altLang="en-US" dirty="0" smtClean="0"/>
              <a:t>リモート</a:t>
            </a:r>
            <a:r>
              <a:rPr kumimoji="1" lang="en-US" altLang="ja-JP" dirty="0" smtClean="0"/>
              <a:t>: </a:t>
            </a:r>
            <a:r>
              <a:rPr lang="en-US" altLang="ja-JP" dirty="0"/>
              <a:t>2-2-2 (37:49) 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オンサイト</a:t>
            </a:r>
            <a:r>
              <a:rPr lang="en-US" altLang="ja-JP" dirty="0"/>
              <a:t>: </a:t>
            </a:r>
            <a:r>
              <a:rPr lang="en-US" altLang="ja-JP" dirty="0" err="1"/>
              <a:t>nekonyaso</a:t>
            </a:r>
            <a:r>
              <a:rPr lang="en-US" altLang="ja-JP" dirty="0"/>
              <a:t> (</a:t>
            </a:r>
            <a:r>
              <a:rPr lang="en-US" altLang="ja-JP" dirty="0" err="1"/>
              <a:t>nekonyaso</a:t>
            </a:r>
            <a:r>
              <a:rPr lang="ja-JP" altLang="en-US" dirty="0"/>
              <a:t>を含まない</a:t>
            </a:r>
            <a:r>
              <a:rPr lang="en-US" altLang="ja-JP" dirty="0"/>
              <a:t>) (13) </a:t>
            </a:r>
            <a:r>
              <a:rPr lang="en-US" altLang="ja-JP" dirty="0" smtClean="0"/>
              <a:t>(41:08)</a:t>
            </a:r>
          </a:p>
          <a:p>
            <a:r>
              <a:rPr lang="ja-JP" altLang="en-US" dirty="0" smtClean="0"/>
              <a:t>解いた</a:t>
            </a:r>
            <a:r>
              <a:rPr kumimoji="1" lang="ja-JP" altLang="en-US" dirty="0" smtClean="0"/>
              <a:t>チーム数</a:t>
            </a:r>
            <a:r>
              <a:rPr kumimoji="1" lang="en-US" altLang="ja-JP" dirty="0" smtClean="0"/>
              <a:t>:</a:t>
            </a:r>
          </a:p>
          <a:p>
            <a:pPr lvl="1"/>
            <a:r>
              <a:rPr lang="ja-JP" altLang="en-US" dirty="0" smtClean="0"/>
              <a:t>オンサイト</a:t>
            </a:r>
            <a:r>
              <a:rPr lang="en-US" altLang="ja-JP" dirty="0" smtClean="0"/>
              <a:t> </a:t>
            </a:r>
            <a:r>
              <a:rPr lang="en-US" altLang="ja-JP" dirty="0" smtClean="0"/>
              <a:t>14 </a:t>
            </a:r>
            <a:r>
              <a:rPr lang="ja-JP" altLang="en-US" dirty="0" smtClean="0"/>
              <a:t>チーム</a:t>
            </a:r>
            <a:r>
              <a:rPr lang="en-US" altLang="ja-JP" smtClean="0"/>
              <a:t> / 21</a:t>
            </a:r>
            <a:endParaRPr kumimoji="1" lang="en-US" altLang="ja-JP" dirty="0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6EC2-754B-B749-8202-6187139FF011}" type="datetime1">
              <a:rPr kumimoji="1" lang="ja-JP" altLang="en-US" smtClean="0"/>
              <a:t>2014/09/14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ACM-ICPC Japanese Alumni Group: Hiroshi Yamaguchi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6E196-FA64-FA4F-A20C-EEA989657C1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46844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jag">
  <a:themeElements>
    <a:clrScheme name="アングル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プラザ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60000"/>
                <a:satMod val="135000"/>
              </a:schemeClr>
            </a:gs>
            <a:gs pos="100000">
              <a:schemeClr val="phClr">
                <a:tint val="10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0000"/>
                <a:satMod val="120000"/>
              </a:schemeClr>
            </a:gs>
            <a:gs pos="35000">
              <a:schemeClr val="phClr">
                <a:shade val="100000"/>
                <a:satMod val="150000"/>
              </a:schemeClr>
            </a:gs>
            <a:gs pos="70000">
              <a:schemeClr val="phClr">
                <a:tint val="100000"/>
                <a:shade val="100000"/>
                <a:satMod val="200000"/>
                <a:greenMod val="100000"/>
              </a:schemeClr>
            </a:gs>
            <a:gs pos="100000">
              <a:schemeClr val="phClr">
                <a:tint val="100000"/>
                <a:shade val="100000"/>
                <a:satMod val="250000"/>
                <a:greenMod val="100000"/>
              </a:schemeClr>
            </a:gs>
          </a:gsLst>
          <a:lin ang="162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190500" dist="63500" dir="5400000">
              <a:srgbClr val="FFFFFF">
                <a:alpha val="65000"/>
              </a:srgbClr>
            </a:innerShdw>
          </a:effectLst>
          <a:scene3d>
            <a:camera prst="orthographicFront">
              <a:rot lat="0" lon="0" rev="0"/>
            </a:camera>
            <a:lightRig rig="twoPt" dir="r">
              <a:rot lat="0" lon="0" rev="6000000"/>
            </a:lightRig>
          </a:scene3d>
          <a:sp3d prstMaterial="matte">
            <a:bevelT w="0" h="0" prst="relaxedInset"/>
          </a:sp3d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88900" dist="38100" dir="6600000" sx="101000" sy="101000" rotWithShape="0">
              <a:srgbClr val="000000">
                <a:alpha val="50000"/>
              </a:srgbClr>
            </a:outerShdw>
          </a:effectLst>
          <a:scene3d>
            <a:camera prst="perspectiveFront" fov="3000000"/>
            <a:lightRig rig="morning" dir="tl">
              <a:rot lat="0" lon="0" rev="1800000"/>
            </a:lightRig>
          </a:scene3d>
          <a:sp3d contourW="38100" prstMaterial="softEdge">
            <a:bevelT w="25400" h="38100"/>
            <a:contourClr>
              <a:schemeClr val="phClr">
                <a:tint val="6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jag.thmx</Template>
  <TotalTime>164</TotalTime>
  <Words>320</Words>
  <Application>Microsoft Macintosh PowerPoint</Application>
  <PresentationFormat>画面に合わせる (4:3)</PresentationFormat>
  <Paragraphs>49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jag</vt:lpstr>
      <vt:lpstr>D: Flowers</vt:lpstr>
      <vt:lpstr>概要</vt:lpstr>
      <vt:lpstr>方針</vt:lpstr>
      <vt:lpstr>理論的背景: 双対問題 (by 宮村)</vt:lpstr>
      <vt:lpstr>結果</vt:lpstr>
    </vt:vector>
  </TitlesOfParts>
  <Company>東京大学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山口 洋</dc:creator>
  <cp:lastModifiedBy>山口 洋</cp:lastModifiedBy>
  <cp:revision>27</cp:revision>
  <dcterms:created xsi:type="dcterms:W3CDTF">2014-09-13T08:23:21Z</dcterms:created>
  <dcterms:modified xsi:type="dcterms:W3CDTF">2014-09-14T06:54:12Z</dcterms:modified>
</cp:coreProperties>
</file>