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9" r:id="rId5"/>
    <p:sldId id="270" r:id="rId6"/>
    <p:sldId id="271" r:id="rId7"/>
    <p:sldId id="273" r:id="rId8"/>
    <p:sldId id="274" r:id="rId9"/>
    <p:sldId id="279" r:id="rId10"/>
    <p:sldId id="278" r:id="rId11"/>
    <p:sldId id="266" r:id="rId12"/>
  </p:sldIdLst>
  <p:sldSz cx="9144000" cy="6858000" type="screen4x3"/>
  <p:notesSz cx="6858000" cy="9144000"/>
  <p:defaultTextStyle>
    <a:defPPr>
      <a:defRPr lang="ja-JP"/>
    </a:defPPr>
    <a:lvl1pPr algn="l" defTabSz="457200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zuno" initials="m" lastIdx="2" clrIdx="0">
    <p:extLst>
      <p:ext uri="{19B8F6BF-5375-455C-9EA6-DF929625EA0E}">
        <p15:presenceInfo xmlns:p15="http://schemas.microsoft.com/office/powerpoint/2012/main" userId="mizun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DE5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06" autoAdjust="0"/>
    <p:restoredTop sz="99437" autoAdjust="0"/>
  </p:normalViewPr>
  <p:slideViewPr>
    <p:cSldViewPr snapToGrid="0" snapToObjects="1">
      <p:cViewPr varScale="1">
        <p:scale>
          <a:sx n="74" d="100"/>
          <a:sy n="74" d="100"/>
        </p:scale>
        <p:origin x="109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6E4FC-4046-4522-A5D8-7A97538BC2F4}" type="datetime1">
              <a:rPr lang="ja-JP" altLang="en-US"/>
              <a:pPr>
                <a:defRPr/>
              </a:pPr>
              <a:t>2014/9/14</a:t>
            </a:fld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AE132-D863-4C4F-BC55-9ADC4DD83F27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031385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2477A-CB76-4C9F-9A34-34172FF3AE5C}" type="datetime1">
              <a:rPr lang="ja-JP" altLang="en-US"/>
              <a:pPr>
                <a:defRPr/>
              </a:pPr>
              <a:t>2014/9/14</a:t>
            </a:fld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EAA6C-92FF-4D2F-8F60-C7F87237B19F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62787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 ヘッダ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3254B-FE2C-4E02-88FF-76E094EAB756}" type="datetime1">
              <a:rPr lang="ja-JP" altLang="en-US"/>
              <a:pPr>
                <a:defRPr/>
              </a:pPr>
              <a:t>2014/9/14</a:t>
            </a:fld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B5217-7432-4D2C-9488-9052D504EC3D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533177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AD010-BBDA-4B90-8D60-1989EF8D74DA}" type="datetime1">
              <a:rPr lang="ja-JP" altLang="en-US"/>
              <a:pPr>
                <a:defRPr/>
              </a:pPr>
              <a:t>2014/9/14</a:t>
            </a:fld>
            <a:endParaRPr lang="ja-JP" altLang="en-US" dirty="0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437660-447D-466C-9684-7719DA1F593B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300846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C0381-B8B6-4D29-A78E-0EA121373737}" type="datetime1">
              <a:rPr lang="ja-JP" altLang="en-US"/>
              <a:pPr>
                <a:defRPr/>
              </a:pPr>
              <a:t>2014/9/14</a:t>
            </a:fld>
            <a:endParaRPr lang="ja-JP" altLang="en-US" dirty="0"/>
          </a:p>
        </p:txBody>
      </p:sp>
      <p:sp>
        <p:nvSpPr>
          <p:cNvPr id="8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9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879B1-154B-4FF1-ADFB-BEC86DA3917B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802455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01F7B-2E2E-4857-9072-E1F8E45DD55E}" type="datetime1">
              <a:rPr lang="ja-JP" altLang="en-US"/>
              <a:pPr>
                <a:defRPr/>
              </a:pPr>
              <a:t>2014/9/14</a:t>
            </a:fld>
            <a:endParaRPr lang="ja-JP" altLang="en-US" dirty="0"/>
          </a:p>
        </p:txBody>
      </p:sp>
      <p:sp>
        <p:nvSpPr>
          <p:cNvPr id="4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5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91529-385F-4ACD-BEC2-BFA37F255B64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16371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97581-0580-4183-A3E0-741054748C39}" type="datetime1">
              <a:rPr lang="ja-JP" altLang="en-US"/>
              <a:pPr>
                <a:defRPr/>
              </a:pPr>
              <a:t>2014/9/14</a:t>
            </a:fld>
            <a:endParaRPr lang="ja-JP" altLang="en-US" dirty="0"/>
          </a:p>
        </p:txBody>
      </p:sp>
      <p:sp>
        <p:nvSpPr>
          <p:cNvPr id="3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4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E221B-B408-480C-B6C6-CC6DF04D20CD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967898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E1908-E991-44F3-AD4C-1C0544FC1E06}" type="datetime1">
              <a:rPr lang="ja-JP" altLang="en-US"/>
              <a:pPr>
                <a:defRPr/>
              </a:pPr>
              <a:t>2014/9/14</a:t>
            </a:fld>
            <a:endParaRPr lang="ja-JP" altLang="en-US" dirty="0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A253D-E7CA-4ABF-907C-5293F9090D34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80040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と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ja-JP" altLang="en-US" noProof="0" dirty="0" smtClean="0"/>
              <a:t>アイコンをクリックして図を追加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F5029-C604-4965-9CF0-DFF640D390EC}" type="datetime1">
              <a:rPr lang="ja-JP" altLang="en-US"/>
              <a:pPr>
                <a:defRPr/>
              </a:pPr>
              <a:t>2014/9/14</a:t>
            </a:fld>
            <a:endParaRPr lang="ja-JP" altLang="en-US" dirty="0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5AAEF-2CCF-40B4-B086-55B448F627CD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602969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2049E-1A85-45B4-A65D-0108E801918D}" type="datetime1">
              <a:rPr lang="ja-JP" altLang="en-US"/>
              <a:pPr>
                <a:defRPr/>
              </a:pPr>
              <a:t>2014/9/14</a:t>
            </a:fld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8FFBD6-3D3D-461F-BCAD-2F06C9FBE766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73463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/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83B32-F5E9-4220-B5CB-660BEE368212}" type="datetime1">
              <a:rPr lang="ja-JP" altLang="en-US"/>
              <a:pPr>
                <a:defRPr/>
              </a:pPr>
              <a:t>2014/9/14</a:t>
            </a:fld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B1FDC-11EF-4EAF-A3B2-EBFEADDFEE72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801102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タイトル プレースホル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27" name="テキスト プレースホル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fld id="{279133FF-07E4-4F4B-B729-AD576C6CF3D9}" type="datetime1">
              <a:rPr lang="ja-JP" altLang="en-US"/>
              <a:pPr>
                <a:defRPr/>
              </a:pPr>
              <a:t>2014/9/14</a:t>
            </a:fld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862F256-3D63-43BC-A99D-D0FFA6548D13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+mj-ea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タイトル 1"/>
          <p:cNvSpPr>
            <a:spLocks noGrp="1"/>
          </p:cNvSpPr>
          <p:nvPr>
            <p:ph type="ctrTitle"/>
          </p:nvPr>
        </p:nvSpPr>
        <p:spPr>
          <a:xfrm>
            <a:off x="831850" y="2114550"/>
            <a:ext cx="7772400" cy="1995488"/>
          </a:xfrm>
        </p:spPr>
        <p:txBody>
          <a:bodyPr anchor="t"/>
          <a:lstStyle/>
          <a:p>
            <a:pPr eaLnBrk="1" hangingPunct="1">
              <a:lnSpc>
                <a:spcPts val="6700"/>
              </a:lnSpc>
            </a:pPr>
            <a:r>
              <a:rPr lang="en-US" altLang="ja-JP" sz="6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Square in Circles</a:t>
            </a:r>
            <a:endParaRPr lang="ja-JP" altLang="en-US" sz="60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2051" name="サブタイトル 2"/>
          <p:cNvSpPr>
            <a:spLocks noGrp="1"/>
          </p:cNvSpPr>
          <p:nvPr>
            <p:ph type="subTitle" idx="1"/>
          </p:nvPr>
        </p:nvSpPr>
        <p:spPr>
          <a:xfrm>
            <a:off x="892175" y="4022725"/>
            <a:ext cx="6400800" cy="711200"/>
          </a:xfrm>
        </p:spPr>
        <p:txBody>
          <a:bodyPr/>
          <a:lstStyle/>
          <a:p>
            <a:pPr algn="l" eaLnBrk="1" hangingPunct="1"/>
            <a:r>
              <a:rPr lang="ja-JP" altLang="en-US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原案　</a:t>
            </a:r>
            <a:r>
              <a:rPr lang="ja-JP" altLang="en-US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：水野</a:t>
            </a:r>
            <a:endParaRPr lang="en-US" altLang="ja-JP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l" eaLnBrk="1" hangingPunct="1"/>
            <a:r>
              <a:rPr lang="ja-JP" altLang="en-US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問題文</a:t>
            </a:r>
            <a:r>
              <a:rPr lang="ja-JP" altLang="en-US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：</a:t>
            </a:r>
            <a:r>
              <a:rPr lang="ja-JP" altLang="en-US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矢藤</a:t>
            </a:r>
            <a:endParaRPr lang="en-US" altLang="ja-JP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l" eaLnBrk="1" hangingPunct="1"/>
            <a:r>
              <a:rPr lang="ja-JP" altLang="en-US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解答　</a:t>
            </a:r>
            <a:r>
              <a:rPr lang="ja-JP" altLang="en-US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：井上・水野・森・矢藤</a:t>
            </a:r>
            <a:endParaRPr lang="en-US" altLang="ja-JP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l" eaLnBrk="1" hangingPunct="1"/>
            <a:r>
              <a:rPr lang="ja-JP" altLang="en-US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解説　：水野</a:t>
            </a:r>
            <a:endParaRPr lang="en-US" altLang="ja-JP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タイトル 1"/>
          <p:cNvSpPr>
            <a:spLocks noGrp="1"/>
          </p:cNvSpPr>
          <p:nvPr>
            <p:ph type="title"/>
          </p:nvPr>
        </p:nvSpPr>
        <p:spPr>
          <a:xfrm>
            <a:off x="363538" y="276225"/>
            <a:ext cx="8229600" cy="639763"/>
          </a:xfrm>
        </p:spPr>
        <p:txBody>
          <a:bodyPr anchor="t"/>
          <a:lstStyle/>
          <a:p>
            <a:pPr algn="l" eaLnBrk="1" hangingPunct="1"/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問題概要</a:t>
            </a:r>
          </a:p>
        </p:txBody>
      </p:sp>
      <p:sp>
        <p:nvSpPr>
          <p:cNvPr id="3075" name="コンテンツ プレースホルダ 2"/>
          <p:cNvSpPr>
            <a:spLocks noGrp="1"/>
          </p:cNvSpPr>
          <p:nvPr>
            <p:ph idx="1"/>
          </p:nvPr>
        </p:nvSpPr>
        <p:spPr>
          <a:xfrm>
            <a:off x="790575" y="1328738"/>
            <a:ext cx="7802563" cy="50165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・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x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軸上に円が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N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個ならんだ形の島がある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N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≦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50000</a:t>
            </a:r>
          </a:p>
          <a:p>
            <a:pPr marL="0" indent="0" eaLnBrk="1" hangingPunct="1"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・島に入る最大の正方形を求めよ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253" y="3309892"/>
            <a:ext cx="6349206" cy="3174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55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タイトル 1"/>
          <p:cNvSpPr>
            <a:spLocks noGrp="1"/>
          </p:cNvSpPr>
          <p:nvPr>
            <p:ph type="title"/>
          </p:nvPr>
        </p:nvSpPr>
        <p:spPr>
          <a:xfrm>
            <a:off x="363538" y="276225"/>
            <a:ext cx="8229600" cy="639763"/>
          </a:xfrm>
        </p:spPr>
        <p:txBody>
          <a:bodyPr anchor="t"/>
          <a:lstStyle/>
          <a:p>
            <a:pPr algn="l" eaLnBrk="1" hangingPunct="1"/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解法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</a:t>
            </a:r>
            <a:endParaRPr lang="ja-JP" altLang="en-US" sz="48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075" name="コンテンツ プレースホルダ 2"/>
          <p:cNvSpPr>
            <a:spLocks noGrp="1"/>
          </p:cNvSpPr>
          <p:nvPr>
            <p:ph idx="1"/>
          </p:nvPr>
        </p:nvSpPr>
        <p:spPr>
          <a:xfrm>
            <a:off x="790575" y="1328738"/>
            <a:ext cx="7802563" cy="50165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正方形の左と右に対応する円を決める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正方形の大きさを制限するの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は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x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座標：左右の円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y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座標：円と円の交点を結んだ線分のみ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grpSp>
        <p:nvGrpSpPr>
          <p:cNvPr id="25" name="グループ化 24"/>
          <p:cNvGrpSpPr/>
          <p:nvPr/>
        </p:nvGrpSpPr>
        <p:grpSpPr>
          <a:xfrm>
            <a:off x="1738041" y="3885506"/>
            <a:ext cx="5557574" cy="2731395"/>
            <a:chOff x="1738041" y="3371173"/>
            <a:chExt cx="5557574" cy="2731395"/>
          </a:xfrm>
        </p:grpSpPr>
        <p:cxnSp>
          <p:nvCxnSpPr>
            <p:cNvPr id="22" name="直線コネクタ 21"/>
            <p:cNvCxnSpPr/>
            <p:nvPr/>
          </p:nvCxnSpPr>
          <p:spPr>
            <a:xfrm>
              <a:off x="3973134" y="3698100"/>
              <a:ext cx="0" cy="2097391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グループ化 23"/>
            <p:cNvGrpSpPr/>
            <p:nvPr/>
          </p:nvGrpSpPr>
          <p:grpSpPr>
            <a:xfrm>
              <a:off x="1738041" y="3371173"/>
              <a:ext cx="5557574" cy="2731395"/>
              <a:chOff x="2034257" y="3783299"/>
              <a:chExt cx="5557574" cy="2731395"/>
            </a:xfrm>
          </p:grpSpPr>
          <p:grpSp>
            <p:nvGrpSpPr>
              <p:cNvPr id="23" name="グループ化 22"/>
              <p:cNvGrpSpPr/>
              <p:nvPr/>
            </p:nvGrpSpPr>
            <p:grpSpPr>
              <a:xfrm>
                <a:off x="3734873" y="3783299"/>
                <a:ext cx="3856958" cy="2723617"/>
                <a:chOff x="3734873" y="3783299"/>
                <a:chExt cx="3856958" cy="2723617"/>
              </a:xfrm>
            </p:grpSpPr>
            <p:sp>
              <p:nvSpPr>
                <p:cNvPr id="7" name="円/楕円 6"/>
                <p:cNvSpPr/>
                <p:nvPr/>
              </p:nvSpPr>
              <p:spPr>
                <a:xfrm>
                  <a:off x="3734873" y="3860977"/>
                  <a:ext cx="2568262" cy="2568262"/>
                </a:xfrm>
                <a:prstGeom prst="ellipse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  <p:sp>
              <p:nvSpPr>
                <p:cNvPr id="8" name="円/楕円 7"/>
                <p:cNvSpPr/>
                <p:nvPr/>
              </p:nvSpPr>
              <p:spPr>
                <a:xfrm>
                  <a:off x="4868214" y="3783299"/>
                  <a:ext cx="2723617" cy="2723617"/>
                </a:xfrm>
                <a:prstGeom prst="ellipse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  <p:cxnSp>
              <p:nvCxnSpPr>
                <p:cNvPr id="16" name="直線コネクタ 15"/>
                <p:cNvCxnSpPr/>
                <p:nvPr/>
              </p:nvCxnSpPr>
              <p:spPr>
                <a:xfrm>
                  <a:off x="5546500" y="3970705"/>
                  <a:ext cx="0" cy="2374533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0" name="円/楕円 19"/>
              <p:cNvSpPr/>
              <p:nvPr/>
            </p:nvSpPr>
            <p:spPr>
              <a:xfrm>
                <a:off x="2034257" y="3791077"/>
                <a:ext cx="2723617" cy="2723617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1" name="正方形/長方形 20"/>
              <p:cNvSpPr/>
              <p:nvPr/>
            </p:nvSpPr>
            <p:spPr>
              <a:xfrm>
                <a:off x="2524259" y="4110226"/>
                <a:ext cx="4559122" cy="2097391"/>
              </a:xfrm>
              <a:prstGeom prst="rect">
                <a:avLst/>
              </a:prstGeom>
              <a:noFill/>
              <a:ln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66747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タイトル 1"/>
          <p:cNvSpPr>
            <a:spLocks noGrp="1"/>
          </p:cNvSpPr>
          <p:nvPr>
            <p:ph type="title"/>
          </p:nvPr>
        </p:nvSpPr>
        <p:spPr>
          <a:xfrm>
            <a:off x="363538" y="276225"/>
            <a:ext cx="8229600" cy="639763"/>
          </a:xfrm>
        </p:spPr>
        <p:txBody>
          <a:bodyPr anchor="t"/>
          <a:lstStyle/>
          <a:p>
            <a:pPr algn="l" eaLnBrk="1" hangingPunct="1"/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解法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</a:t>
            </a:r>
            <a:endParaRPr lang="ja-JP" altLang="en-US" sz="48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075" name="コンテンツ プレースホルダ 2"/>
          <p:cNvSpPr>
            <a:spLocks noGrp="1"/>
          </p:cNvSpPr>
          <p:nvPr>
            <p:ph idx="1"/>
          </p:nvPr>
        </p:nvSpPr>
        <p:spPr>
          <a:xfrm>
            <a:off x="790575" y="1328738"/>
            <a:ext cx="7802563" cy="50165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x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座標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で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制限　→　左を進める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y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座標で制限　→　右を進める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：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O(N)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回のしゃくとり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grpSp>
        <p:nvGrpSpPr>
          <p:cNvPr id="25" name="グループ化 24"/>
          <p:cNvGrpSpPr/>
          <p:nvPr/>
        </p:nvGrpSpPr>
        <p:grpSpPr>
          <a:xfrm>
            <a:off x="1738041" y="3698100"/>
            <a:ext cx="5557574" cy="2731395"/>
            <a:chOff x="1738041" y="3371173"/>
            <a:chExt cx="5557574" cy="2731395"/>
          </a:xfrm>
        </p:grpSpPr>
        <p:cxnSp>
          <p:nvCxnSpPr>
            <p:cNvPr id="22" name="直線コネクタ 21"/>
            <p:cNvCxnSpPr/>
            <p:nvPr/>
          </p:nvCxnSpPr>
          <p:spPr>
            <a:xfrm>
              <a:off x="3973134" y="3698100"/>
              <a:ext cx="0" cy="2097391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グループ化 23"/>
            <p:cNvGrpSpPr/>
            <p:nvPr/>
          </p:nvGrpSpPr>
          <p:grpSpPr>
            <a:xfrm>
              <a:off x="1738041" y="3371173"/>
              <a:ext cx="5557574" cy="2731395"/>
              <a:chOff x="2034257" y="3783299"/>
              <a:chExt cx="5557574" cy="2731395"/>
            </a:xfrm>
          </p:grpSpPr>
          <p:grpSp>
            <p:nvGrpSpPr>
              <p:cNvPr id="23" name="グループ化 22"/>
              <p:cNvGrpSpPr/>
              <p:nvPr/>
            </p:nvGrpSpPr>
            <p:grpSpPr>
              <a:xfrm>
                <a:off x="3734873" y="3783299"/>
                <a:ext cx="3856958" cy="2723617"/>
                <a:chOff x="3734873" y="3783299"/>
                <a:chExt cx="3856958" cy="2723617"/>
              </a:xfrm>
            </p:grpSpPr>
            <p:sp>
              <p:nvSpPr>
                <p:cNvPr id="7" name="円/楕円 6"/>
                <p:cNvSpPr/>
                <p:nvPr/>
              </p:nvSpPr>
              <p:spPr>
                <a:xfrm>
                  <a:off x="3734873" y="3860977"/>
                  <a:ext cx="2568262" cy="2568262"/>
                </a:xfrm>
                <a:prstGeom prst="ellipse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  <p:sp>
              <p:nvSpPr>
                <p:cNvPr id="8" name="円/楕円 7"/>
                <p:cNvSpPr/>
                <p:nvPr/>
              </p:nvSpPr>
              <p:spPr>
                <a:xfrm>
                  <a:off x="4868214" y="3783299"/>
                  <a:ext cx="2723617" cy="2723617"/>
                </a:xfrm>
                <a:prstGeom prst="ellipse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  <p:cxnSp>
              <p:nvCxnSpPr>
                <p:cNvPr id="16" name="直線コネクタ 15"/>
                <p:cNvCxnSpPr/>
                <p:nvPr/>
              </p:nvCxnSpPr>
              <p:spPr>
                <a:xfrm>
                  <a:off x="5546500" y="3970705"/>
                  <a:ext cx="0" cy="2374533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0" name="円/楕円 19"/>
              <p:cNvSpPr/>
              <p:nvPr/>
            </p:nvSpPr>
            <p:spPr>
              <a:xfrm>
                <a:off x="2034257" y="3791077"/>
                <a:ext cx="2723617" cy="2723617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1" name="正方形/長方形 20"/>
              <p:cNvSpPr/>
              <p:nvPr/>
            </p:nvSpPr>
            <p:spPr>
              <a:xfrm>
                <a:off x="2524259" y="4110226"/>
                <a:ext cx="4559122" cy="2097391"/>
              </a:xfrm>
              <a:prstGeom prst="rect">
                <a:avLst/>
              </a:prstGeom>
              <a:noFill/>
              <a:ln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7829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タイトル 1"/>
          <p:cNvSpPr>
            <a:spLocks noGrp="1"/>
          </p:cNvSpPr>
          <p:nvPr>
            <p:ph type="title"/>
          </p:nvPr>
        </p:nvSpPr>
        <p:spPr>
          <a:xfrm>
            <a:off x="363538" y="276225"/>
            <a:ext cx="8229600" cy="639763"/>
          </a:xfrm>
        </p:spPr>
        <p:txBody>
          <a:bodyPr anchor="t"/>
          <a:lstStyle/>
          <a:p>
            <a:pPr algn="l" eaLnBrk="1" hangingPunct="1"/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解法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</a:t>
            </a:r>
            <a:endParaRPr lang="ja-JP" altLang="en-US" sz="48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075" name="コンテンツ プレースホルダ 2"/>
          <p:cNvSpPr>
            <a:spLocks noGrp="1"/>
          </p:cNvSpPr>
          <p:nvPr>
            <p:ph idx="1"/>
          </p:nvPr>
        </p:nvSpPr>
        <p:spPr>
          <a:xfrm>
            <a:off x="790575" y="1328738"/>
            <a:ext cx="8211757" cy="50165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円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と円の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交点を結んだ線分の長さについて、ある範囲の最小値がわかりたい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１つ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ずつずらして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いる→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スライド最小値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RMQ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や</a:t>
            </a:r>
            <a:r>
              <a:rPr lang="en-US" altLang="ja-JP" dirty="0" err="1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MultiSet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を使っても間に合う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高さ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が決まると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x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座標は二分法で求められる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計算量は全体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で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O(N log 1/ε)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1214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タイトル 1"/>
          <p:cNvSpPr>
            <a:spLocks noGrp="1"/>
          </p:cNvSpPr>
          <p:nvPr>
            <p:ph type="title"/>
          </p:nvPr>
        </p:nvSpPr>
        <p:spPr>
          <a:xfrm>
            <a:off x="363538" y="276225"/>
            <a:ext cx="8229600" cy="639763"/>
          </a:xfrm>
        </p:spPr>
        <p:txBody>
          <a:bodyPr anchor="t"/>
          <a:lstStyle/>
          <a:p>
            <a:pPr algn="l" eaLnBrk="1" hangingPunct="1"/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解法</a:t>
            </a:r>
            <a:r>
              <a:rPr lang="en-US" altLang="ja-JP" sz="48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</a:t>
            </a:r>
            <a:endParaRPr lang="ja-JP" altLang="en-US" sz="48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075" name="コンテンツ プレースホルダ 2"/>
          <p:cNvSpPr>
            <a:spLocks noGrp="1"/>
          </p:cNvSpPr>
          <p:nvPr>
            <p:ph idx="1"/>
          </p:nvPr>
        </p:nvSpPr>
        <p:spPr>
          <a:xfrm>
            <a:off x="790575" y="1328738"/>
            <a:ext cx="7802563" cy="50165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線分を決めて対応する左右の円を求める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長さ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が小さくなる最初の線分を探す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grpSp>
        <p:nvGrpSpPr>
          <p:cNvPr id="17" name="グループ化 16"/>
          <p:cNvGrpSpPr/>
          <p:nvPr/>
        </p:nvGrpSpPr>
        <p:grpSpPr>
          <a:xfrm>
            <a:off x="1300766" y="3860977"/>
            <a:ext cx="6291065" cy="2568262"/>
            <a:chOff x="1210614" y="2495818"/>
            <a:chExt cx="6291065" cy="2568262"/>
          </a:xfrm>
        </p:grpSpPr>
        <p:sp>
          <p:nvSpPr>
            <p:cNvPr id="3" name="円/楕円 2"/>
            <p:cNvSpPr/>
            <p:nvPr/>
          </p:nvSpPr>
          <p:spPr>
            <a:xfrm>
              <a:off x="1210614" y="2562896"/>
              <a:ext cx="2434107" cy="243410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" name="円/楕円 5"/>
            <p:cNvSpPr/>
            <p:nvPr/>
          </p:nvSpPr>
          <p:spPr>
            <a:xfrm>
              <a:off x="3201182" y="3141371"/>
              <a:ext cx="1277156" cy="1277156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" name="円/楕円 6"/>
            <p:cNvSpPr/>
            <p:nvPr/>
          </p:nvSpPr>
          <p:spPr>
            <a:xfrm>
              <a:off x="3644721" y="2495818"/>
              <a:ext cx="2568262" cy="2568262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" name="円/楕円 7"/>
            <p:cNvSpPr/>
            <p:nvPr/>
          </p:nvSpPr>
          <p:spPr>
            <a:xfrm>
              <a:off x="5436132" y="2743638"/>
              <a:ext cx="2065547" cy="206554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5" name="直線コネクタ 4"/>
            <p:cNvCxnSpPr/>
            <p:nvPr/>
          </p:nvCxnSpPr>
          <p:spPr>
            <a:xfrm>
              <a:off x="3515933" y="3219718"/>
              <a:ext cx="0" cy="1147293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線コネクタ 13"/>
            <p:cNvCxnSpPr/>
            <p:nvPr/>
          </p:nvCxnSpPr>
          <p:spPr>
            <a:xfrm>
              <a:off x="3835757" y="3173031"/>
              <a:ext cx="0" cy="124549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線コネクタ 15"/>
            <p:cNvCxnSpPr/>
            <p:nvPr/>
          </p:nvCxnSpPr>
          <p:spPr>
            <a:xfrm>
              <a:off x="5894229" y="2951940"/>
              <a:ext cx="0" cy="167157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右矢印 1"/>
          <p:cNvSpPr/>
          <p:nvPr/>
        </p:nvSpPr>
        <p:spPr>
          <a:xfrm>
            <a:off x="3964546" y="3062508"/>
            <a:ext cx="2058472" cy="47383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左矢印 3"/>
          <p:cNvSpPr/>
          <p:nvPr/>
        </p:nvSpPr>
        <p:spPr>
          <a:xfrm>
            <a:off x="3606084" y="3062508"/>
            <a:ext cx="281187" cy="473833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5223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タイトル 1"/>
          <p:cNvSpPr>
            <a:spLocks noGrp="1"/>
          </p:cNvSpPr>
          <p:nvPr>
            <p:ph type="title"/>
          </p:nvPr>
        </p:nvSpPr>
        <p:spPr>
          <a:xfrm>
            <a:off x="363538" y="276225"/>
            <a:ext cx="8229600" cy="639763"/>
          </a:xfrm>
        </p:spPr>
        <p:txBody>
          <a:bodyPr anchor="t"/>
          <a:lstStyle/>
          <a:p>
            <a:pPr algn="l" eaLnBrk="1" hangingPunct="1"/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解法</a:t>
            </a:r>
            <a:r>
              <a:rPr lang="en-US" altLang="ja-JP" sz="48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</a:t>
            </a:r>
            <a:endParaRPr lang="ja-JP" altLang="en-US" sz="48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075" name="コンテンツ プレースホルダ 2"/>
          <p:cNvSpPr>
            <a:spLocks noGrp="1"/>
          </p:cNvSpPr>
          <p:nvPr>
            <p:ph idx="1"/>
          </p:nvPr>
        </p:nvSpPr>
        <p:spPr>
          <a:xfrm>
            <a:off x="790575" y="1328738"/>
            <a:ext cx="7802563" cy="50165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s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tack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を使うとまとめて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O(N)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できる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ja-JP" altLang="en-US" sz="2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類題：</a:t>
            </a:r>
            <a:r>
              <a:rPr lang="en-US" altLang="ja-JP" sz="2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Largest Rectangle in a Histogram (POJ No.2559</a:t>
            </a:r>
            <a:r>
              <a:rPr lang="en-US" altLang="ja-JP" sz="2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)</a:t>
            </a:r>
          </a:p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全体の計算量は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O(N log 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1/ε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)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grpSp>
        <p:nvGrpSpPr>
          <p:cNvPr id="17" name="グループ化 16"/>
          <p:cNvGrpSpPr/>
          <p:nvPr/>
        </p:nvGrpSpPr>
        <p:grpSpPr>
          <a:xfrm>
            <a:off x="1300766" y="3860977"/>
            <a:ext cx="6291065" cy="2568262"/>
            <a:chOff x="1210614" y="2495818"/>
            <a:chExt cx="6291065" cy="2568262"/>
          </a:xfrm>
        </p:grpSpPr>
        <p:sp>
          <p:nvSpPr>
            <p:cNvPr id="3" name="円/楕円 2"/>
            <p:cNvSpPr/>
            <p:nvPr/>
          </p:nvSpPr>
          <p:spPr>
            <a:xfrm>
              <a:off x="1210614" y="2562896"/>
              <a:ext cx="2434107" cy="243410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" name="円/楕円 5"/>
            <p:cNvSpPr/>
            <p:nvPr/>
          </p:nvSpPr>
          <p:spPr>
            <a:xfrm>
              <a:off x="3201182" y="3141371"/>
              <a:ext cx="1277156" cy="1277156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" name="円/楕円 6"/>
            <p:cNvSpPr/>
            <p:nvPr/>
          </p:nvSpPr>
          <p:spPr>
            <a:xfrm>
              <a:off x="3644721" y="2495818"/>
              <a:ext cx="2568262" cy="2568262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" name="円/楕円 7"/>
            <p:cNvSpPr/>
            <p:nvPr/>
          </p:nvSpPr>
          <p:spPr>
            <a:xfrm>
              <a:off x="5436132" y="2743638"/>
              <a:ext cx="2065547" cy="206554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5" name="直線コネクタ 4"/>
            <p:cNvCxnSpPr/>
            <p:nvPr/>
          </p:nvCxnSpPr>
          <p:spPr>
            <a:xfrm>
              <a:off x="3515933" y="3219718"/>
              <a:ext cx="0" cy="1147293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線コネクタ 13"/>
            <p:cNvCxnSpPr/>
            <p:nvPr/>
          </p:nvCxnSpPr>
          <p:spPr>
            <a:xfrm>
              <a:off x="3835757" y="3173031"/>
              <a:ext cx="0" cy="124549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線コネクタ 15"/>
            <p:cNvCxnSpPr/>
            <p:nvPr/>
          </p:nvCxnSpPr>
          <p:spPr>
            <a:xfrm>
              <a:off x="5894229" y="2951940"/>
              <a:ext cx="0" cy="167157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右矢印 1"/>
          <p:cNvSpPr/>
          <p:nvPr/>
        </p:nvSpPr>
        <p:spPr>
          <a:xfrm>
            <a:off x="3964546" y="3062508"/>
            <a:ext cx="2058472" cy="47383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左矢印 3"/>
          <p:cNvSpPr/>
          <p:nvPr/>
        </p:nvSpPr>
        <p:spPr>
          <a:xfrm>
            <a:off x="3606084" y="3062508"/>
            <a:ext cx="281187" cy="473833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06856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タイトル 1"/>
          <p:cNvSpPr>
            <a:spLocks noGrp="1"/>
          </p:cNvSpPr>
          <p:nvPr>
            <p:ph type="title"/>
          </p:nvPr>
        </p:nvSpPr>
        <p:spPr>
          <a:xfrm>
            <a:off x="363538" y="276225"/>
            <a:ext cx="8229600" cy="639763"/>
          </a:xfrm>
        </p:spPr>
        <p:txBody>
          <a:bodyPr anchor="t"/>
          <a:lstStyle/>
          <a:p>
            <a:pPr algn="l" eaLnBrk="1" hangingPunct="1"/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解法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3</a:t>
            </a:r>
            <a:endParaRPr lang="ja-JP" altLang="en-US" sz="48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075" name="コンテンツ プレースホルダ 2"/>
          <p:cNvSpPr>
            <a:spLocks noGrp="1"/>
          </p:cNvSpPr>
          <p:nvPr>
            <p:ph idx="1"/>
          </p:nvPr>
        </p:nvSpPr>
        <p:spPr>
          <a:xfrm>
            <a:off x="790575" y="1328738"/>
            <a:ext cx="7802563" cy="50165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ある高さ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で正方形を作れるかを判定して二分法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各円との交点を列挙してソート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：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O(N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log N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log 1/ε)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grpSp>
        <p:nvGrpSpPr>
          <p:cNvPr id="17" name="グループ化 16"/>
          <p:cNvGrpSpPr/>
          <p:nvPr/>
        </p:nvGrpSpPr>
        <p:grpSpPr>
          <a:xfrm>
            <a:off x="1300766" y="3860977"/>
            <a:ext cx="6291065" cy="2568262"/>
            <a:chOff x="1210614" y="2495818"/>
            <a:chExt cx="6291065" cy="2568262"/>
          </a:xfrm>
        </p:grpSpPr>
        <p:sp>
          <p:nvSpPr>
            <p:cNvPr id="3" name="円/楕円 2"/>
            <p:cNvSpPr/>
            <p:nvPr/>
          </p:nvSpPr>
          <p:spPr>
            <a:xfrm>
              <a:off x="1210614" y="2562896"/>
              <a:ext cx="2434107" cy="243410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" name="円/楕円 5"/>
            <p:cNvSpPr/>
            <p:nvPr/>
          </p:nvSpPr>
          <p:spPr>
            <a:xfrm>
              <a:off x="3201182" y="3141371"/>
              <a:ext cx="1277156" cy="1277156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" name="円/楕円 6"/>
            <p:cNvSpPr/>
            <p:nvPr/>
          </p:nvSpPr>
          <p:spPr>
            <a:xfrm>
              <a:off x="3644721" y="2495818"/>
              <a:ext cx="2568262" cy="2568262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" name="円/楕円 7"/>
            <p:cNvSpPr/>
            <p:nvPr/>
          </p:nvSpPr>
          <p:spPr>
            <a:xfrm>
              <a:off x="5436132" y="2743638"/>
              <a:ext cx="2065547" cy="206554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cxnSp>
        <p:nvCxnSpPr>
          <p:cNvPr id="10" name="直線コネクタ 9"/>
          <p:cNvCxnSpPr/>
          <p:nvPr/>
        </p:nvCxnSpPr>
        <p:spPr>
          <a:xfrm>
            <a:off x="1567712" y="4377740"/>
            <a:ext cx="5692462" cy="1287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左右矢印 19"/>
          <p:cNvSpPr/>
          <p:nvPr/>
        </p:nvSpPr>
        <p:spPr>
          <a:xfrm>
            <a:off x="1603779" y="3645159"/>
            <a:ext cx="1812992" cy="463638"/>
          </a:xfrm>
          <a:prstGeom prst="left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左右矢印 22"/>
          <p:cNvSpPr/>
          <p:nvPr/>
        </p:nvSpPr>
        <p:spPr>
          <a:xfrm>
            <a:off x="3972906" y="3604698"/>
            <a:ext cx="3287267" cy="463638"/>
          </a:xfrm>
          <a:prstGeom prst="left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正方形/長方形 21"/>
          <p:cNvSpPr/>
          <p:nvPr/>
        </p:nvSpPr>
        <p:spPr>
          <a:xfrm>
            <a:off x="4207188" y="4390619"/>
            <a:ext cx="1579138" cy="157913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上下矢印 23"/>
          <p:cNvSpPr/>
          <p:nvPr/>
        </p:nvSpPr>
        <p:spPr>
          <a:xfrm>
            <a:off x="5902034" y="4439890"/>
            <a:ext cx="604683" cy="1480634"/>
          </a:xfrm>
          <a:prstGeom prst="up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12076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タイトル 1"/>
          <p:cNvSpPr>
            <a:spLocks noGrp="1"/>
          </p:cNvSpPr>
          <p:nvPr>
            <p:ph type="title"/>
          </p:nvPr>
        </p:nvSpPr>
        <p:spPr>
          <a:xfrm>
            <a:off x="363538" y="276225"/>
            <a:ext cx="8229600" cy="639763"/>
          </a:xfrm>
        </p:spPr>
        <p:txBody>
          <a:bodyPr anchor="t"/>
          <a:lstStyle/>
          <a:p>
            <a:pPr algn="l" eaLnBrk="1" hangingPunct="1"/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解法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3</a:t>
            </a:r>
            <a:endParaRPr lang="ja-JP" altLang="en-US" sz="48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075" name="コンテンツ プレースホルダ 2"/>
          <p:cNvSpPr>
            <a:spLocks noGrp="1"/>
          </p:cNvSpPr>
          <p:nvPr>
            <p:ph idx="1"/>
          </p:nvPr>
        </p:nvSpPr>
        <p:spPr>
          <a:xfrm>
            <a:off x="790575" y="1328738"/>
            <a:ext cx="7802563" cy="50165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ソート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しなくても幾何的な性質により正しく判定できる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：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O(N log 1/ε)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grpSp>
        <p:nvGrpSpPr>
          <p:cNvPr id="17" name="グループ化 16"/>
          <p:cNvGrpSpPr/>
          <p:nvPr/>
        </p:nvGrpSpPr>
        <p:grpSpPr>
          <a:xfrm>
            <a:off x="1300766" y="3860977"/>
            <a:ext cx="6291065" cy="2568262"/>
            <a:chOff x="1210614" y="2495818"/>
            <a:chExt cx="6291065" cy="2568262"/>
          </a:xfrm>
        </p:grpSpPr>
        <p:sp>
          <p:nvSpPr>
            <p:cNvPr id="3" name="円/楕円 2"/>
            <p:cNvSpPr/>
            <p:nvPr/>
          </p:nvSpPr>
          <p:spPr>
            <a:xfrm>
              <a:off x="1210614" y="2562896"/>
              <a:ext cx="2434107" cy="243410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" name="円/楕円 5"/>
            <p:cNvSpPr/>
            <p:nvPr/>
          </p:nvSpPr>
          <p:spPr>
            <a:xfrm>
              <a:off x="3201182" y="3141371"/>
              <a:ext cx="1277156" cy="1277156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" name="円/楕円 6"/>
            <p:cNvSpPr/>
            <p:nvPr/>
          </p:nvSpPr>
          <p:spPr>
            <a:xfrm>
              <a:off x="3644721" y="2495818"/>
              <a:ext cx="2568262" cy="2568262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" name="円/楕円 7"/>
            <p:cNvSpPr/>
            <p:nvPr/>
          </p:nvSpPr>
          <p:spPr>
            <a:xfrm>
              <a:off x="5436132" y="2743638"/>
              <a:ext cx="2065547" cy="206554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cxnSp>
        <p:nvCxnSpPr>
          <p:cNvPr id="10" name="直線コネクタ 9"/>
          <p:cNvCxnSpPr/>
          <p:nvPr/>
        </p:nvCxnSpPr>
        <p:spPr>
          <a:xfrm>
            <a:off x="1567712" y="4377740"/>
            <a:ext cx="5692462" cy="1287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左右矢印 19"/>
          <p:cNvSpPr/>
          <p:nvPr/>
        </p:nvSpPr>
        <p:spPr>
          <a:xfrm>
            <a:off x="1603779" y="3645159"/>
            <a:ext cx="1812992" cy="463638"/>
          </a:xfrm>
          <a:prstGeom prst="left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左右矢印 22"/>
          <p:cNvSpPr/>
          <p:nvPr/>
        </p:nvSpPr>
        <p:spPr>
          <a:xfrm>
            <a:off x="3972906" y="3604698"/>
            <a:ext cx="3287267" cy="463638"/>
          </a:xfrm>
          <a:prstGeom prst="left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正方形/長方形 21"/>
          <p:cNvSpPr/>
          <p:nvPr/>
        </p:nvSpPr>
        <p:spPr>
          <a:xfrm>
            <a:off x="4207188" y="4390619"/>
            <a:ext cx="1579138" cy="157913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上下矢印 23"/>
          <p:cNvSpPr/>
          <p:nvPr/>
        </p:nvSpPr>
        <p:spPr>
          <a:xfrm>
            <a:off x="5902034" y="4439890"/>
            <a:ext cx="604683" cy="1480634"/>
          </a:xfrm>
          <a:prstGeom prst="up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88786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タイトル 1"/>
          <p:cNvSpPr>
            <a:spLocks noGrp="1"/>
          </p:cNvSpPr>
          <p:nvPr>
            <p:ph type="title"/>
          </p:nvPr>
        </p:nvSpPr>
        <p:spPr>
          <a:xfrm>
            <a:off x="363538" y="276225"/>
            <a:ext cx="8229600" cy="639763"/>
          </a:xfrm>
        </p:spPr>
        <p:txBody>
          <a:bodyPr anchor="t"/>
          <a:lstStyle/>
          <a:p>
            <a:pPr algn="l" eaLnBrk="1" hangingPunct="1"/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解法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3</a:t>
            </a:r>
            <a:endParaRPr lang="ja-JP" altLang="en-US" sz="48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075" name="コンテンツ プレースホルダ 2"/>
          <p:cNvSpPr>
            <a:spLocks noGrp="1"/>
          </p:cNvSpPr>
          <p:nvPr>
            <p:ph idx="1"/>
          </p:nvPr>
        </p:nvSpPr>
        <p:spPr>
          <a:xfrm>
            <a:off x="790575" y="1328738"/>
            <a:ext cx="7802563" cy="50165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中心の座標と交点の座標が逆転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しているなら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消して良い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消すとソートした結果と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同じ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になる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grpSp>
        <p:nvGrpSpPr>
          <p:cNvPr id="14" name="グループ化 13"/>
          <p:cNvGrpSpPr/>
          <p:nvPr/>
        </p:nvGrpSpPr>
        <p:grpSpPr>
          <a:xfrm>
            <a:off x="2385203" y="3610907"/>
            <a:ext cx="4186270" cy="2942823"/>
            <a:chOff x="1532587" y="3200400"/>
            <a:chExt cx="5203065" cy="3657600"/>
          </a:xfrm>
        </p:grpSpPr>
        <p:sp>
          <p:nvSpPr>
            <p:cNvPr id="2" name="円/楕円 1"/>
            <p:cNvSpPr/>
            <p:nvPr/>
          </p:nvSpPr>
          <p:spPr>
            <a:xfrm>
              <a:off x="2198777" y="3578571"/>
              <a:ext cx="2901257" cy="2901257"/>
            </a:xfrm>
            <a:prstGeom prst="ellipse">
              <a:avLst/>
            </a:prstGeom>
            <a:noFill/>
            <a:ln>
              <a:prstDash val="lg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5" name="円/楕円 4"/>
            <p:cNvSpPr/>
            <p:nvPr/>
          </p:nvSpPr>
          <p:spPr>
            <a:xfrm>
              <a:off x="2305317" y="3200400"/>
              <a:ext cx="3657600" cy="3657600"/>
            </a:xfrm>
            <a:prstGeom prst="ellipse">
              <a:avLst/>
            </a:prstGeom>
            <a:no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13" name="直線コネクタ 12"/>
            <p:cNvCxnSpPr/>
            <p:nvPr/>
          </p:nvCxnSpPr>
          <p:spPr>
            <a:xfrm>
              <a:off x="1532587" y="3734872"/>
              <a:ext cx="520306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2741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タイトル 1"/>
          <p:cNvSpPr>
            <a:spLocks noGrp="1"/>
          </p:cNvSpPr>
          <p:nvPr>
            <p:ph type="title"/>
          </p:nvPr>
        </p:nvSpPr>
        <p:spPr>
          <a:xfrm>
            <a:off x="363538" y="276225"/>
            <a:ext cx="8229600" cy="639763"/>
          </a:xfrm>
        </p:spPr>
        <p:txBody>
          <a:bodyPr anchor="t"/>
          <a:lstStyle/>
          <a:p>
            <a:pPr algn="l" eaLnBrk="1" hangingPunct="1"/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結果</a:t>
            </a:r>
          </a:p>
        </p:txBody>
      </p:sp>
      <p:sp>
        <p:nvSpPr>
          <p:cNvPr id="3075" name="コンテンツ プレースホルダ 2"/>
          <p:cNvSpPr>
            <a:spLocks noGrp="1"/>
          </p:cNvSpPr>
          <p:nvPr>
            <p:ph idx="1"/>
          </p:nvPr>
        </p:nvSpPr>
        <p:spPr>
          <a:xfrm>
            <a:off x="790574" y="1328738"/>
            <a:ext cx="9705707" cy="50165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First AC</a:t>
            </a:r>
          </a:p>
          <a:p>
            <a:pPr marL="0" indent="0" eaLnBrk="1" hangingPunct="1"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ゴディバのチョコをください（無理難題）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.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(0:51:41)</a:t>
            </a:r>
          </a:p>
          <a:p>
            <a:pPr marL="0" indent="0" eaLnBrk="1" hangingPunct="1">
              <a:buNone/>
            </a:pP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AC / Submit</a:t>
            </a:r>
          </a:p>
          <a:p>
            <a:pPr marL="0" indent="0" eaLnBrk="1" hangingPunct="1"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10/66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AC / Trying Team</a:t>
            </a:r>
          </a:p>
          <a:p>
            <a:pPr marL="0" indent="0" eaLnBrk="1" hangingPunct="1"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10/15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1043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_B23_b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tem_B23_b.pot</Template>
  <TotalTime>4865</TotalTime>
  <Words>197</Words>
  <Application>Microsoft Office PowerPoint</Application>
  <PresentationFormat>画面に合わせる (4:3)</PresentationFormat>
  <Paragraphs>53</Paragraphs>
  <Slides>11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11</vt:i4>
      </vt:variant>
    </vt:vector>
  </HeadingPairs>
  <TitlesOfParts>
    <vt:vector size="16" baseType="lpstr">
      <vt:lpstr>ＭＳ Ｐゴシック</vt:lpstr>
      <vt:lpstr>メイリオ</vt:lpstr>
      <vt:lpstr>Arial</vt:lpstr>
      <vt:lpstr>Calibri</vt:lpstr>
      <vt:lpstr>tem_B23_b</vt:lpstr>
      <vt:lpstr>Square in Circles</vt:lpstr>
      <vt:lpstr>問題概要</vt:lpstr>
      <vt:lpstr>解法1</vt:lpstr>
      <vt:lpstr>解法1</vt:lpstr>
      <vt:lpstr>解法1</vt:lpstr>
      <vt:lpstr>解法2</vt:lpstr>
      <vt:lpstr>解法2</vt:lpstr>
      <vt:lpstr>解法3</vt:lpstr>
      <vt:lpstr>解法3</vt:lpstr>
      <vt:lpstr>解法3</vt:lpstr>
      <vt:lpstr>結果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クリックして タイトルを入力</dc:title>
  <dc:creator>P-ralay.com</dc:creator>
  <cp:lastModifiedBy>mizuno</cp:lastModifiedBy>
  <cp:revision>263</cp:revision>
  <dcterms:created xsi:type="dcterms:W3CDTF">2010-11-02T17:16:21Z</dcterms:created>
  <dcterms:modified xsi:type="dcterms:W3CDTF">2014-09-14T07:23:56Z</dcterms:modified>
</cp:coreProperties>
</file>