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5" r:id="rId5"/>
    <p:sldId id="266" r:id="rId6"/>
    <p:sldId id="262" r:id="rId7"/>
    <p:sldId id="264" r:id="rId8"/>
    <p:sldId id="258" r:id="rId9"/>
    <p:sldId id="263" r:id="rId10"/>
    <p:sldId id="259" r:id="rId11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21" autoAdjust="0"/>
    <p:restoredTop sz="94111" autoAdjust="0"/>
  </p:normalViewPr>
  <p:slideViewPr>
    <p:cSldViewPr>
      <p:cViewPr>
        <p:scale>
          <a:sx n="100" d="100"/>
          <a:sy n="100" d="100"/>
        </p:scale>
        <p:origin x="-1866" y="-2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610BE-44B6-412B-8F00-47C9ED9A9D8C}" type="datetimeFigureOut">
              <a:rPr kumimoji="1" lang="ja-JP" altLang="en-US" smtClean="0"/>
              <a:pPr/>
              <a:t>2012/4/25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E60B5-9098-4297-AE2F-0738085D422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610BE-44B6-412B-8F00-47C9ED9A9D8C}" type="datetimeFigureOut">
              <a:rPr kumimoji="1" lang="ja-JP" altLang="en-US" smtClean="0"/>
              <a:pPr/>
              <a:t>2012/4/25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E60B5-9098-4297-AE2F-0738085D422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610BE-44B6-412B-8F00-47C9ED9A9D8C}" type="datetimeFigureOut">
              <a:rPr kumimoji="1" lang="ja-JP" altLang="en-US" smtClean="0"/>
              <a:pPr/>
              <a:t>2012/4/25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E60B5-9098-4297-AE2F-0738085D422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610BE-44B6-412B-8F00-47C9ED9A9D8C}" type="datetimeFigureOut">
              <a:rPr kumimoji="1" lang="ja-JP" altLang="en-US" smtClean="0"/>
              <a:pPr/>
              <a:t>2012/4/25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E60B5-9098-4297-AE2F-0738085D422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610BE-44B6-412B-8F00-47C9ED9A9D8C}" type="datetimeFigureOut">
              <a:rPr kumimoji="1" lang="ja-JP" altLang="en-US" smtClean="0"/>
              <a:pPr/>
              <a:t>2012/4/25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E60B5-9098-4297-AE2F-0738085D422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610BE-44B6-412B-8F00-47C9ED9A9D8C}" type="datetimeFigureOut">
              <a:rPr kumimoji="1" lang="ja-JP" altLang="en-US" smtClean="0"/>
              <a:pPr/>
              <a:t>2012/4/25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E60B5-9098-4297-AE2F-0738085D422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610BE-44B6-412B-8F00-47C9ED9A9D8C}" type="datetimeFigureOut">
              <a:rPr kumimoji="1" lang="ja-JP" altLang="en-US" smtClean="0"/>
              <a:pPr/>
              <a:t>2012/4/25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E60B5-9098-4297-AE2F-0738085D422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610BE-44B6-412B-8F00-47C9ED9A9D8C}" type="datetimeFigureOut">
              <a:rPr kumimoji="1" lang="ja-JP" altLang="en-US" smtClean="0"/>
              <a:pPr/>
              <a:t>2012/4/25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E60B5-9098-4297-AE2F-0738085D422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610BE-44B6-412B-8F00-47C9ED9A9D8C}" type="datetimeFigureOut">
              <a:rPr kumimoji="1" lang="ja-JP" altLang="en-US" smtClean="0"/>
              <a:pPr/>
              <a:t>2012/4/25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E60B5-9098-4297-AE2F-0738085D422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610BE-44B6-412B-8F00-47C9ED9A9D8C}" type="datetimeFigureOut">
              <a:rPr kumimoji="1" lang="ja-JP" altLang="en-US" smtClean="0"/>
              <a:pPr/>
              <a:t>2012/4/25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E60B5-9098-4297-AE2F-0738085D422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610BE-44B6-412B-8F00-47C9ED9A9D8C}" type="datetimeFigureOut">
              <a:rPr kumimoji="1" lang="ja-JP" altLang="en-US" smtClean="0"/>
              <a:pPr/>
              <a:t>2012/4/25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E60B5-9098-4297-AE2F-0738085D422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9610BE-44B6-412B-8F00-47C9ED9A9D8C}" type="datetimeFigureOut">
              <a:rPr kumimoji="1" lang="ja-JP" altLang="en-US" smtClean="0"/>
              <a:pPr/>
              <a:t>2012/4/25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1E60B5-9098-4297-AE2F-0738085D422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ja-JP" dirty="0" smtClean="0"/>
              <a:t>Asynchronous Exceptions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4323928" y="4124672"/>
            <a:ext cx="4136504" cy="1752600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ja-JP" altLang="en-US" dirty="0" smtClean="0"/>
              <a:t>原案：田中</a:t>
            </a:r>
            <a:endParaRPr lang="en-US" altLang="ja-JP" dirty="0" smtClean="0"/>
          </a:p>
          <a:p>
            <a:pPr algn="l"/>
            <a:r>
              <a:rPr lang="ja-JP" altLang="en-US" dirty="0" smtClean="0"/>
              <a:t>英文：菅原</a:t>
            </a:r>
            <a:endParaRPr lang="en-US" altLang="ja-JP" dirty="0" smtClean="0"/>
          </a:p>
          <a:p>
            <a:pPr algn="l"/>
            <a:r>
              <a:rPr lang="ja-JP" altLang="en-US" dirty="0" smtClean="0"/>
              <a:t>解答：田山、青木</a:t>
            </a:r>
            <a:endParaRPr lang="en-US" altLang="ja-JP" dirty="0" smtClean="0"/>
          </a:p>
          <a:p>
            <a:pPr algn="l"/>
            <a:r>
              <a:rPr lang="ja-JP" altLang="en-US" dirty="0" smtClean="0"/>
              <a:t>解説：青木</a:t>
            </a:r>
            <a:endParaRPr lang="en-US" altLang="ja-JP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525963"/>
          </a:xfrm>
        </p:spPr>
        <p:txBody>
          <a:bodyPr>
            <a:normAutofit/>
          </a:bodyPr>
          <a:lstStyle/>
          <a:p>
            <a:r>
              <a:rPr lang="en-US" altLang="ja-JP" dirty="0" smtClean="0"/>
              <a:t>SMP(</a:t>
            </a:r>
            <a:r>
              <a:rPr lang="ja-JP" altLang="en-US" dirty="0" smtClean="0"/>
              <a:t>対象型マルチプロセッサ</a:t>
            </a:r>
            <a:r>
              <a:rPr lang="en-US" altLang="ja-JP" dirty="0" smtClean="0"/>
              <a:t>)</a:t>
            </a:r>
            <a:r>
              <a:rPr lang="ja-JP" altLang="en-US" dirty="0" smtClean="0"/>
              <a:t>のシミュレーションを行う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全てのスレッドの終了時刻を求める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時間やリソースの上限を超える場合も</a:t>
            </a:r>
            <a:r>
              <a:rPr lang="ja-JP" altLang="en-US" dirty="0" smtClean="0"/>
              <a:t>検出</a:t>
            </a:r>
            <a:endParaRPr lang="en-US" altLang="ja-JP" dirty="0" smtClean="0"/>
          </a:p>
          <a:p>
            <a:r>
              <a:rPr lang="ja-JP" altLang="en-US" dirty="0" smtClean="0"/>
              <a:t>複数の</a:t>
            </a:r>
            <a:r>
              <a:rPr lang="en-US" altLang="ja-JP" dirty="0" smtClean="0"/>
              <a:t>CPU</a:t>
            </a:r>
            <a:r>
              <a:rPr lang="ja-JP" altLang="en-US" dirty="0" err="1" smtClean="0"/>
              <a:t>、</a:t>
            </a:r>
            <a:r>
              <a:rPr lang="ja-JP" altLang="en-US" dirty="0" smtClean="0"/>
              <a:t>スレッド、コードブロック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スレッドは</a:t>
            </a:r>
            <a:r>
              <a:rPr lang="en-US" altLang="ja-JP" dirty="0" smtClean="0"/>
              <a:t>1</a:t>
            </a:r>
            <a:r>
              <a:rPr lang="ja-JP" altLang="en-US" dirty="0" err="1" smtClean="0"/>
              <a:t>つの</a:t>
            </a:r>
            <a:r>
              <a:rPr lang="ja-JP" altLang="en-US" dirty="0" smtClean="0"/>
              <a:t>コードブロックをもつ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スレッドはコードブロックを上から順に</a:t>
            </a:r>
            <a:r>
              <a:rPr lang="en-US" altLang="ja-JP" dirty="0" smtClean="0"/>
              <a:t>end</a:t>
            </a:r>
            <a:r>
              <a:rPr lang="ja-JP" altLang="en-US" dirty="0" err="1" smtClean="0"/>
              <a:t>まで</a:t>
            </a:r>
            <a:r>
              <a:rPr lang="ja-JP" altLang="en-US" dirty="0" smtClean="0"/>
              <a:t>実行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各</a:t>
            </a:r>
            <a:r>
              <a:rPr lang="en-US" altLang="ja-JP" dirty="0" smtClean="0"/>
              <a:t>CPU</a:t>
            </a:r>
            <a:r>
              <a:rPr lang="ja-JP" altLang="en-US" dirty="0" err="1" smtClean="0"/>
              <a:t>には</a:t>
            </a:r>
            <a:r>
              <a:rPr lang="ja-JP" altLang="en-US" dirty="0" smtClean="0"/>
              <a:t>高々</a:t>
            </a:r>
            <a:r>
              <a:rPr lang="en-US" altLang="ja-JP" dirty="0" smtClean="0"/>
              <a:t>1</a:t>
            </a:r>
            <a:r>
              <a:rPr lang="ja-JP" altLang="en-US" dirty="0" err="1" smtClean="0"/>
              <a:t>つの</a:t>
            </a:r>
            <a:r>
              <a:rPr lang="ja-JP" altLang="en-US" dirty="0" smtClean="0"/>
              <a:t>スレッドが割り当てられる</a:t>
            </a:r>
            <a:endParaRPr lang="en-US" altLang="ja-JP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スレッド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260848"/>
          </a:xfrm>
        </p:spPr>
        <p:txBody>
          <a:bodyPr>
            <a:normAutofit/>
          </a:bodyPr>
          <a:lstStyle/>
          <a:p>
            <a:r>
              <a:rPr lang="ja-JP" altLang="en-US" dirty="0" smtClean="0"/>
              <a:t>スレッドは、</a:t>
            </a:r>
            <a:r>
              <a:rPr lang="en-US" altLang="ja-JP" dirty="0" smtClean="0"/>
              <a:t>3</a:t>
            </a:r>
            <a:r>
              <a:rPr lang="ja-JP" altLang="en-US" dirty="0" err="1" smtClean="0"/>
              <a:t>つの</a:t>
            </a:r>
            <a:r>
              <a:rPr lang="ja-JP" altLang="en-US" dirty="0" smtClean="0"/>
              <a:t>状態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RUNNING	CPU</a:t>
            </a:r>
            <a:r>
              <a:rPr lang="ja-JP" altLang="en-US" dirty="0" smtClean="0"/>
              <a:t>に割り当てられている状態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READY		</a:t>
            </a:r>
            <a:r>
              <a:rPr lang="ja-JP" altLang="en-US" dirty="0" smtClean="0"/>
              <a:t>実行待ち行列に入っている状態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WAITING	</a:t>
            </a:r>
            <a:r>
              <a:rPr lang="ja-JP" altLang="en-US" dirty="0" smtClean="0"/>
              <a:t>ロックしている状態</a:t>
            </a:r>
            <a:endParaRPr lang="en-US" altLang="ja-JP" dirty="0" smtClean="0"/>
          </a:p>
        </p:txBody>
      </p:sp>
      <p:sp>
        <p:nvSpPr>
          <p:cNvPr id="4" name="円/楕円 3"/>
          <p:cNvSpPr/>
          <p:nvPr/>
        </p:nvSpPr>
        <p:spPr>
          <a:xfrm>
            <a:off x="3707904" y="4149080"/>
            <a:ext cx="1728192" cy="93610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>
                <a:solidFill>
                  <a:schemeClr val="tx1"/>
                </a:solidFill>
              </a:rPr>
              <a:t>RUNNING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  <p:sp>
        <p:nvSpPr>
          <p:cNvPr id="5" name="円/楕円 4"/>
          <p:cNvSpPr/>
          <p:nvPr/>
        </p:nvSpPr>
        <p:spPr>
          <a:xfrm>
            <a:off x="5364088" y="5589240"/>
            <a:ext cx="1728192" cy="93610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>
                <a:solidFill>
                  <a:schemeClr val="tx1"/>
                </a:solidFill>
              </a:rPr>
              <a:t>WAITING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  <p:sp>
        <p:nvSpPr>
          <p:cNvPr id="6" name="円/楕円 5"/>
          <p:cNvSpPr/>
          <p:nvPr/>
        </p:nvSpPr>
        <p:spPr>
          <a:xfrm>
            <a:off x="2051720" y="5589240"/>
            <a:ext cx="1728192" cy="93610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>
                <a:solidFill>
                  <a:schemeClr val="tx1"/>
                </a:solidFill>
              </a:rPr>
              <a:t>READY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  <p:cxnSp>
        <p:nvCxnSpPr>
          <p:cNvPr id="7" name="直線矢印コネクタ 6"/>
          <p:cNvCxnSpPr>
            <a:stCxn id="6" idx="0"/>
            <a:endCxn id="4" idx="3"/>
          </p:cNvCxnSpPr>
          <p:nvPr/>
        </p:nvCxnSpPr>
        <p:spPr>
          <a:xfrm flipV="1">
            <a:off x="2915816" y="4948095"/>
            <a:ext cx="1045176" cy="641145"/>
          </a:xfrm>
          <a:prstGeom prst="straightConnector1">
            <a:avLst/>
          </a:prstGeom>
          <a:ln w="34925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線矢印コネクタ 9"/>
          <p:cNvCxnSpPr>
            <a:stCxn id="4" idx="5"/>
            <a:endCxn id="5" idx="0"/>
          </p:cNvCxnSpPr>
          <p:nvPr/>
        </p:nvCxnSpPr>
        <p:spPr>
          <a:xfrm>
            <a:off x="5183008" y="4948095"/>
            <a:ext cx="1045176" cy="641145"/>
          </a:xfrm>
          <a:prstGeom prst="straightConnector1">
            <a:avLst/>
          </a:prstGeom>
          <a:ln w="349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線矢印コネクタ 12"/>
          <p:cNvCxnSpPr>
            <a:stCxn id="5" idx="2"/>
            <a:endCxn id="6" idx="6"/>
          </p:cNvCxnSpPr>
          <p:nvPr/>
        </p:nvCxnSpPr>
        <p:spPr>
          <a:xfrm flipH="1">
            <a:off x="3779912" y="6057292"/>
            <a:ext cx="1584176" cy="0"/>
          </a:xfrm>
          <a:prstGeom prst="straightConnector1">
            <a:avLst/>
          </a:prstGeom>
          <a:ln w="349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スケジューリング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1600201"/>
            <a:ext cx="8435280" cy="4349079"/>
          </a:xfrm>
        </p:spPr>
        <p:txBody>
          <a:bodyPr>
            <a:normAutofit/>
          </a:bodyPr>
          <a:lstStyle/>
          <a:p>
            <a:r>
              <a:rPr lang="en-US" altLang="ja-JP" dirty="0" smtClean="0"/>
              <a:t>CPU</a:t>
            </a:r>
            <a:r>
              <a:rPr lang="ja-JP" altLang="en-US" dirty="0" smtClean="0"/>
              <a:t>は、スレッドを切り替えながら</a:t>
            </a:r>
            <a:r>
              <a:rPr lang="ja-JP" altLang="en-US" dirty="0" smtClean="0"/>
              <a:t>実行</a:t>
            </a:r>
            <a:endParaRPr lang="en-US" altLang="ja-JP" dirty="0" smtClean="0"/>
          </a:p>
          <a:p>
            <a:r>
              <a:rPr lang="ja-JP" altLang="en-US" dirty="0" smtClean="0"/>
              <a:t>プリエンプション以外でもスレッド割り当て発生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end, </a:t>
            </a:r>
            <a:r>
              <a:rPr lang="en-US" altLang="ja-JP" dirty="0" err="1" smtClean="0"/>
              <a:t>killThread</a:t>
            </a:r>
            <a:r>
              <a:rPr lang="en-US" altLang="ja-JP" dirty="0" smtClean="0"/>
              <a:t>, lock, yield</a:t>
            </a:r>
            <a:r>
              <a:rPr lang="ja-JP" altLang="en-US" dirty="0" smtClean="0"/>
              <a:t>命令の後</a:t>
            </a:r>
            <a:endParaRPr lang="en-US" altLang="ja-JP" dirty="0" smtClean="0"/>
          </a:p>
        </p:txBody>
      </p:sp>
      <p:sp>
        <p:nvSpPr>
          <p:cNvPr id="4" name="角丸四角形 3"/>
          <p:cNvSpPr/>
          <p:nvPr/>
        </p:nvSpPr>
        <p:spPr>
          <a:xfrm>
            <a:off x="323528" y="3710682"/>
            <a:ext cx="2304256" cy="86409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 smtClean="0">
                <a:solidFill>
                  <a:schemeClr val="tx1"/>
                </a:solidFill>
              </a:rPr>
              <a:t>プリエンプション</a:t>
            </a:r>
            <a:endParaRPr kumimoji="1" lang="en-US" altLang="ja-JP" dirty="0" smtClean="0">
              <a:solidFill>
                <a:schemeClr val="tx1"/>
              </a:solidFill>
            </a:endParaRPr>
          </a:p>
          <a:p>
            <a:pPr algn="ctr"/>
            <a:r>
              <a:rPr kumimoji="1" lang="ja-JP" altLang="en-US" dirty="0" smtClean="0">
                <a:solidFill>
                  <a:schemeClr val="tx1"/>
                </a:solidFill>
              </a:rPr>
              <a:t>（倍数のときのみ）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  <p:sp>
        <p:nvSpPr>
          <p:cNvPr id="7" name="角丸四角形 6"/>
          <p:cNvSpPr/>
          <p:nvPr/>
        </p:nvSpPr>
        <p:spPr>
          <a:xfrm>
            <a:off x="3347864" y="3710682"/>
            <a:ext cx="2304256" cy="86409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 smtClean="0">
                <a:solidFill>
                  <a:schemeClr val="tx1"/>
                </a:solidFill>
              </a:rPr>
              <a:t>命令列実行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  <p:sp>
        <p:nvSpPr>
          <p:cNvPr id="8" name="角丸四角形 7"/>
          <p:cNvSpPr/>
          <p:nvPr/>
        </p:nvSpPr>
        <p:spPr>
          <a:xfrm>
            <a:off x="6372200" y="3710682"/>
            <a:ext cx="2304256" cy="86409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>
                <a:solidFill>
                  <a:schemeClr val="tx1"/>
                </a:solidFill>
              </a:rPr>
              <a:t>時間をインクリメント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  <p:cxnSp>
        <p:nvCxnSpPr>
          <p:cNvPr id="10" name="直線矢印コネクタ 9"/>
          <p:cNvCxnSpPr>
            <a:stCxn id="4" idx="3"/>
            <a:endCxn id="7" idx="1"/>
          </p:cNvCxnSpPr>
          <p:nvPr/>
        </p:nvCxnSpPr>
        <p:spPr>
          <a:xfrm>
            <a:off x="2627784" y="4142730"/>
            <a:ext cx="720080" cy="0"/>
          </a:xfrm>
          <a:prstGeom prst="straightConnector1">
            <a:avLst/>
          </a:prstGeom>
          <a:ln w="349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矢印コネクタ 11"/>
          <p:cNvCxnSpPr>
            <a:stCxn id="7" idx="3"/>
            <a:endCxn id="8" idx="1"/>
          </p:cNvCxnSpPr>
          <p:nvPr/>
        </p:nvCxnSpPr>
        <p:spPr>
          <a:xfrm>
            <a:off x="5652120" y="4142730"/>
            <a:ext cx="720080" cy="0"/>
          </a:xfrm>
          <a:prstGeom prst="straightConnector1">
            <a:avLst/>
          </a:prstGeom>
          <a:ln w="349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カギ線コネクタ 15"/>
          <p:cNvCxnSpPr>
            <a:stCxn id="8" idx="2"/>
            <a:endCxn id="4" idx="2"/>
          </p:cNvCxnSpPr>
          <p:nvPr/>
        </p:nvCxnSpPr>
        <p:spPr>
          <a:xfrm rot="5400000">
            <a:off x="4499992" y="1550442"/>
            <a:ext cx="12700" cy="6048672"/>
          </a:xfrm>
          <a:prstGeom prst="bentConnector3">
            <a:avLst>
              <a:gd name="adj1" fmla="val 8314294"/>
            </a:avLst>
          </a:prstGeom>
          <a:ln w="349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命令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compute</a:t>
            </a:r>
            <a:r>
              <a:rPr kumimoji="1" lang="ja-JP" altLang="en-US" dirty="0" smtClean="0"/>
              <a:t>のみが、時間を消費する命令</a:t>
            </a:r>
            <a:endParaRPr kumimoji="1" lang="en-US" altLang="ja-JP" dirty="0" smtClean="0"/>
          </a:p>
          <a:p>
            <a:r>
              <a:rPr lang="en-US" altLang="ja-JP" dirty="0" smtClean="0"/>
              <a:t>compute</a:t>
            </a:r>
            <a:r>
              <a:rPr kumimoji="1" lang="ja-JP" altLang="en-US" dirty="0" smtClean="0"/>
              <a:t>以外の命令は、時間を消費しない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同時刻・同</a:t>
            </a:r>
            <a:r>
              <a:rPr lang="en-US" altLang="ja-JP" dirty="0" smtClean="0"/>
              <a:t>CPU</a:t>
            </a:r>
            <a:r>
              <a:rPr lang="ja-JP" altLang="en-US" dirty="0" smtClean="0"/>
              <a:t>で複数の命令が実行され得る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例</a:t>
            </a:r>
            <a:r>
              <a:rPr kumimoji="1" lang="en-US" altLang="ja-JP" dirty="0" smtClean="0"/>
              <a:t>: Sample 4</a:t>
            </a:r>
            <a:r>
              <a:rPr kumimoji="1" lang="ja-JP" altLang="en-US" dirty="0" smtClean="0"/>
              <a:t>の場合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525963"/>
          </a:xfrm>
        </p:spPr>
        <p:txBody>
          <a:bodyPr/>
          <a:lstStyle/>
          <a:p>
            <a:r>
              <a:rPr lang="ja-JP" altLang="en-US" dirty="0" smtClean="0"/>
              <a:t>自分</a:t>
            </a:r>
            <a:r>
              <a:rPr lang="ja-JP" altLang="en-US" dirty="0" smtClean="0"/>
              <a:t>の</a:t>
            </a:r>
            <a:r>
              <a:rPr lang="ja-JP" altLang="en-US" dirty="0" smtClean="0"/>
              <a:t>コードブロックを</a:t>
            </a:r>
            <a:r>
              <a:rPr lang="en-US" altLang="ja-JP" dirty="0" smtClean="0"/>
              <a:t>2</a:t>
            </a:r>
            <a:r>
              <a:rPr lang="ja-JP" altLang="en-US" dirty="0" smtClean="0"/>
              <a:t>つ</a:t>
            </a:r>
            <a:r>
              <a:rPr lang="en-US" altLang="ja-JP" dirty="0" smtClean="0"/>
              <a:t>fork</a:t>
            </a:r>
            <a:r>
              <a:rPr lang="ja-JP" altLang="en-US" dirty="0" smtClean="0"/>
              <a:t>するプログラム</a:t>
            </a:r>
            <a:endParaRPr kumimoji="1" lang="ja-JP" altLang="en-US" dirty="0"/>
          </a:p>
        </p:txBody>
      </p:sp>
      <p:sp>
        <p:nvSpPr>
          <p:cNvPr id="4" name="正方形/長方形 3"/>
          <p:cNvSpPr/>
          <p:nvPr/>
        </p:nvSpPr>
        <p:spPr>
          <a:xfrm>
            <a:off x="683568" y="2276872"/>
            <a:ext cx="4572000" cy="415498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r>
              <a:rPr lang="en-US" altLang="ja-JP" sz="2400" dirty="0" smtClean="0"/>
              <a:t>5 5</a:t>
            </a:r>
          </a:p>
          <a:p>
            <a:r>
              <a:rPr lang="en-US" altLang="ja-JP" sz="2400" dirty="0" smtClean="0"/>
              <a:t>1</a:t>
            </a:r>
          </a:p>
          <a:p>
            <a:r>
              <a:rPr lang="en-US" altLang="ja-JP" sz="2400" dirty="0" smtClean="0"/>
              <a:t>2</a:t>
            </a:r>
          </a:p>
          <a:p>
            <a:r>
              <a:rPr lang="en-US" altLang="ja-JP" sz="2400" dirty="0" smtClean="0"/>
              <a:t>1</a:t>
            </a:r>
          </a:p>
          <a:p>
            <a:r>
              <a:rPr lang="en-US" altLang="ja-JP" sz="2400" dirty="0" smtClean="0"/>
              <a:t>semaphore 1</a:t>
            </a:r>
          </a:p>
          <a:p>
            <a:r>
              <a:rPr lang="en-US" altLang="ja-JP" sz="2400" dirty="0" smtClean="0"/>
              <a:t>1</a:t>
            </a:r>
          </a:p>
          <a:p>
            <a:r>
              <a:rPr lang="en-US" altLang="ja-JP" sz="2400" dirty="0" err="1" smtClean="0"/>
              <a:t>codeBlockA</a:t>
            </a:r>
            <a:r>
              <a:rPr lang="en-US" altLang="ja-JP" sz="2400" dirty="0" smtClean="0"/>
              <a:t>:</a:t>
            </a:r>
          </a:p>
          <a:p>
            <a:r>
              <a:rPr lang="en-US" altLang="ja-JP" sz="2400" dirty="0" smtClean="0"/>
              <a:t>compute 1</a:t>
            </a:r>
          </a:p>
          <a:p>
            <a:r>
              <a:rPr lang="en-US" altLang="ja-JP" sz="2400" dirty="0" err="1" smtClean="0"/>
              <a:t>hoge</a:t>
            </a:r>
            <a:r>
              <a:rPr lang="en-US" altLang="ja-JP" sz="2400" dirty="0" smtClean="0"/>
              <a:t> &lt;- </a:t>
            </a:r>
            <a:r>
              <a:rPr lang="en-US" altLang="ja-JP" sz="2400" dirty="0" err="1" smtClean="0"/>
              <a:t>forkI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codeBlockA</a:t>
            </a:r>
            <a:endParaRPr lang="en-US" altLang="ja-JP" sz="2400" dirty="0" smtClean="0"/>
          </a:p>
          <a:p>
            <a:r>
              <a:rPr lang="en-US" altLang="ja-JP" sz="2400" dirty="0" err="1" smtClean="0"/>
              <a:t>hoge</a:t>
            </a:r>
            <a:r>
              <a:rPr lang="en-US" altLang="ja-JP" sz="2400" dirty="0" smtClean="0"/>
              <a:t> &lt;- </a:t>
            </a:r>
            <a:r>
              <a:rPr lang="en-US" altLang="ja-JP" sz="2400" dirty="0" err="1" smtClean="0"/>
              <a:t>forkI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codeBlockA</a:t>
            </a:r>
            <a:endParaRPr lang="en-US" altLang="ja-JP" sz="2400" dirty="0" smtClean="0"/>
          </a:p>
          <a:p>
            <a:r>
              <a:rPr lang="en-US" altLang="ja-JP" sz="2400" dirty="0" smtClean="0"/>
              <a:t>end</a:t>
            </a:r>
            <a:endParaRPr lang="ja-JP" alt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5" name="直線コネクタ 64"/>
          <p:cNvCxnSpPr/>
          <p:nvPr/>
        </p:nvCxnSpPr>
        <p:spPr>
          <a:xfrm>
            <a:off x="971600" y="886495"/>
            <a:ext cx="792088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直線コネクタ 68"/>
          <p:cNvCxnSpPr/>
          <p:nvPr/>
        </p:nvCxnSpPr>
        <p:spPr>
          <a:xfrm>
            <a:off x="971600" y="1607368"/>
            <a:ext cx="792088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直線コネクタ 70"/>
          <p:cNvCxnSpPr/>
          <p:nvPr/>
        </p:nvCxnSpPr>
        <p:spPr>
          <a:xfrm>
            <a:off x="971600" y="2326655"/>
            <a:ext cx="792088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線コネクタ 71"/>
          <p:cNvCxnSpPr/>
          <p:nvPr/>
        </p:nvCxnSpPr>
        <p:spPr>
          <a:xfrm>
            <a:off x="971600" y="3046735"/>
            <a:ext cx="792088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線コネクタ 72"/>
          <p:cNvCxnSpPr/>
          <p:nvPr/>
        </p:nvCxnSpPr>
        <p:spPr>
          <a:xfrm>
            <a:off x="971600" y="3766815"/>
            <a:ext cx="792088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線コネクタ 73"/>
          <p:cNvCxnSpPr/>
          <p:nvPr/>
        </p:nvCxnSpPr>
        <p:spPr>
          <a:xfrm>
            <a:off x="971600" y="4488256"/>
            <a:ext cx="792088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直線コネクタ 74"/>
          <p:cNvCxnSpPr/>
          <p:nvPr/>
        </p:nvCxnSpPr>
        <p:spPr>
          <a:xfrm>
            <a:off x="971600" y="5208336"/>
            <a:ext cx="792088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直線コネクタ 75"/>
          <p:cNvCxnSpPr/>
          <p:nvPr/>
        </p:nvCxnSpPr>
        <p:spPr>
          <a:xfrm>
            <a:off x="971600" y="5925241"/>
            <a:ext cx="792088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線矢印コネクタ 4"/>
          <p:cNvCxnSpPr/>
          <p:nvPr/>
        </p:nvCxnSpPr>
        <p:spPr>
          <a:xfrm>
            <a:off x="971600" y="889670"/>
            <a:ext cx="144016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円/楕円 5"/>
          <p:cNvSpPr/>
          <p:nvPr/>
        </p:nvSpPr>
        <p:spPr>
          <a:xfrm>
            <a:off x="467544" y="673646"/>
            <a:ext cx="432048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1</a:t>
            </a:r>
            <a:endParaRPr kumimoji="1" lang="ja-JP" altLang="en-US" dirty="0"/>
          </a:p>
        </p:txBody>
      </p:sp>
      <p:sp>
        <p:nvSpPr>
          <p:cNvPr id="7" name="円/楕円 6"/>
          <p:cNvSpPr/>
          <p:nvPr/>
        </p:nvSpPr>
        <p:spPr>
          <a:xfrm>
            <a:off x="933500" y="848142"/>
            <a:ext cx="72008" cy="7200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717476" y="34099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ja-JP" dirty="0"/>
              <a:t>0</a:t>
            </a:r>
            <a:endParaRPr kumimoji="1" lang="ja-JP" altLang="en-US" dirty="0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2157636" y="34408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ja-JP" dirty="0"/>
              <a:t>1</a:t>
            </a:r>
            <a:endParaRPr kumimoji="1" lang="ja-JP" altLang="en-US" dirty="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3605416" y="34408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ja-JP" dirty="0"/>
              <a:t>2</a:t>
            </a:r>
            <a:endParaRPr kumimoji="1" lang="ja-JP" altLang="en-US" dirty="0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5034528" y="34408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ja-JP" dirty="0"/>
              <a:t>3</a:t>
            </a:r>
            <a:endParaRPr kumimoji="1" lang="ja-JP" altLang="en-US" dirty="0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6474688" y="34408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ja-JP" dirty="0"/>
              <a:t>4</a:t>
            </a:r>
            <a:endParaRPr kumimoji="1" lang="ja-JP" altLang="en-US" dirty="0"/>
          </a:p>
        </p:txBody>
      </p:sp>
      <p:sp>
        <p:nvSpPr>
          <p:cNvPr id="14" name="下矢印 13"/>
          <p:cNvSpPr/>
          <p:nvPr/>
        </p:nvSpPr>
        <p:spPr>
          <a:xfrm>
            <a:off x="2339752" y="961678"/>
            <a:ext cx="144016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下矢印 14"/>
          <p:cNvSpPr/>
          <p:nvPr/>
        </p:nvSpPr>
        <p:spPr>
          <a:xfrm>
            <a:off x="2483768" y="961678"/>
            <a:ext cx="135632" cy="129614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円/楕円 15"/>
          <p:cNvSpPr/>
          <p:nvPr/>
        </p:nvSpPr>
        <p:spPr>
          <a:xfrm>
            <a:off x="467544" y="1393726"/>
            <a:ext cx="432048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dirty="0"/>
              <a:t>2</a:t>
            </a:r>
            <a:endParaRPr kumimoji="1" lang="ja-JP" altLang="en-US" dirty="0"/>
          </a:p>
        </p:txBody>
      </p:sp>
      <p:sp>
        <p:nvSpPr>
          <p:cNvPr id="17" name="円/楕円 16"/>
          <p:cNvSpPr/>
          <p:nvPr/>
        </p:nvSpPr>
        <p:spPr>
          <a:xfrm>
            <a:off x="467544" y="2113806"/>
            <a:ext cx="432048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dirty="0" smtClean="0"/>
              <a:t>3</a:t>
            </a:r>
            <a:endParaRPr kumimoji="1" lang="ja-JP" altLang="en-US" dirty="0"/>
          </a:p>
        </p:txBody>
      </p:sp>
      <p:cxnSp>
        <p:nvCxnSpPr>
          <p:cNvPr id="18" name="直線矢印コネクタ 17"/>
          <p:cNvCxnSpPr/>
          <p:nvPr/>
        </p:nvCxnSpPr>
        <p:spPr>
          <a:xfrm>
            <a:off x="2419380" y="1598320"/>
            <a:ext cx="144016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円/楕円 18"/>
          <p:cNvSpPr/>
          <p:nvPr/>
        </p:nvSpPr>
        <p:spPr>
          <a:xfrm>
            <a:off x="2381280" y="1556792"/>
            <a:ext cx="72008" cy="7200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cxnSp>
        <p:nvCxnSpPr>
          <p:cNvPr id="21" name="直線矢印コネクタ 20"/>
          <p:cNvCxnSpPr/>
          <p:nvPr/>
        </p:nvCxnSpPr>
        <p:spPr>
          <a:xfrm>
            <a:off x="3845823" y="2318400"/>
            <a:ext cx="144016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円/楕円 21"/>
          <p:cNvSpPr/>
          <p:nvPr/>
        </p:nvSpPr>
        <p:spPr>
          <a:xfrm>
            <a:off x="3807723" y="2276872"/>
            <a:ext cx="72008" cy="7200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cxnSp>
        <p:nvCxnSpPr>
          <p:cNvPr id="24" name="直線矢印コネクタ 23"/>
          <p:cNvCxnSpPr/>
          <p:nvPr/>
        </p:nvCxnSpPr>
        <p:spPr>
          <a:xfrm>
            <a:off x="5292080" y="3038480"/>
            <a:ext cx="144016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円/楕円 24"/>
          <p:cNvSpPr/>
          <p:nvPr/>
        </p:nvSpPr>
        <p:spPr>
          <a:xfrm>
            <a:off x="5253980" y="2996952"/>
            <a:ext cx="72008" cy="7200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cxnSp>
        <p:nvCxnSpPr>
          <p:cNvPr id="27" name="直線矢印コネクタ 26"/>
          <p:cNvCxnSpPr/>
          <p:nvPr/>
        </p:nvCxnSpPr>
        <p:spPr>
          <a:xfrm>
            <a:off x="6735668" y="3760465"/>
            <a:ext cx="144016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円/楕円 27"/>
          <p:cNvSpPr/>
          <p:nvPr/>
        </p:nvSpPr>
        <p:spPr>
          <a:xfrm>
            <a:off x="6697568" y="3718937"/>
            <a:ext cx="72008" cy="7200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30" name="円/楕円 29"/>
          <p:cNvSpPr/>
          <p:nvPr/>
        </p:nvSpPr>
        <p:spPr>
          <a:xfrm>
            <a:off x="467544" y="2833886"/>
            <a:ext cx="432048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dirty="0"/>
              <a:t>4</a:t>
            </a:r>
            <a:endParaRPr kumimoji="1" lang="ja-JP" altLang="en-US" dirty="0"/>
          </a:p>
        </p:txBody>
      </p:sp>
      <p:sp>
        <p:nvSpPr>
          <p:cNvPr id="31" name="円/楕円 30"/>
          <p:cNvSpPr/>
          <p:nvPr/>
        </p:nvSpPr>
        <p:spPr>
          <a:xfrm>
            <a:off x="467544" y="3553966"/>
            <a:ext cx="432048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dirty="0" smtClean="0"/>
              <a:t>5</a:t>
            </a:r>
            <a:endParaRPr kumimoji="1" lang="ja-JP" altLang="en-US" dirty="0"/>
          </a:p>
        </p:txBody>
      </p:sp>
      <p:cxnSp>
        <p:nvCxnSpPr>
          <p:cNvPr id="32" name="直線矢印コネクタ 31"/>
          <p:cNvCxnSpPr/>
          <p:nvPr/>
        </p:nvCxnSpPr>
        <p:spPr>
          <a:xfrm>
            <a:off x="3851920" y="1609750"/>
            <a:ext cx="0" cy="720080"/>
          </a:xfrm>
          <a:prstGeom prst="straightConnector1">
            <a:avLst/>
          </a:prstGeom>
          <a:ln w="12700">
            <a:solidFill>
              <a:schemeClr val="tx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下矢印 32"/>
          <p:cNvSpPr/>
          <p:nvPr/>
        </p:nvSpPr>
        <p:spPr>
          <a:xfrm>
            <a:off x="5220072" y="2401838"/>
            <a:ext cx="144016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4" name="下矢印 33"/>
          <p:cNvSpPr/>
          <p:nvPr/>
        </p:nvSpPr>
        <p:spPr>
          <a:xfrm>
            <a:off x="5364088" y="2401838"/>
            <a:ext cx="135632" cy="129614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5" name="テキスト ボックス 34"/>
          <p:cNvSpPr txBox="1"/>
          <p:nvPr/>
        </p:nvSpPr>
        <p:spPr>
          <a:xfrm>
            <a:off x="7908751" y="33265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ja-JP" dirty="0" smtClean="0"/>
              <a:t>5</a:t>
            </a:r>
            <a:endParaRPr kumimoji="1" lang="ja-JP" altLang="en-US" dirty="0"/>
          </a:p>
        </p:txBody>
      </p:sp>
      <p:cxnSp>
        <p:nvCxnSpPr>
          <p:cNvPr id="36" name="直線矢印コネクタ 35"/>
          <p:cNvCxnSpPr/>
          <p:nvPr/>
        </p:nvCxnSpPr>
        <p:spPr>
          <a:xfrm>
            <a:off x="5508104" y="1600225"/>
            <a:ext cx="0" cy="720080"/>
          </a:xfrm>
          <a:prstGeom prst="straightConnector1">
            <a:avLst/>
          </a:prstGeom>
          <a:ln w="12700">
            <a:solidFill>
              <a:schemeClr val="tx1"/>
            </a:solidFill>
            <a:prstDash val="dash"/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下矢印 36"/>
          <p:cNvSpPr/>
          <p:nvPr/>
        </p:nvSpPr>
        <p:spPr>
          <a:xfrm>
            <a:off x="5546204" y="1681758"/>
            <a:ext cx="144016" cy="27363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8" name="下矢印 37"/>
          <p:cNvSpPr/>
          <p:nvPr/>
        </p:nvSpPr>
        <p:spPr>
          <a:xfrm>
            <a:off x="5690220" y="1681758"/>
            <a:ext cx="144016" cy="352839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39" name="直線矢印コネクタ 38"/>
          <p:cNvCxnSpPr/>
          <p:nvPr/>
        </p:nvCxnSpPr>
        <p:spPr>
          <a:xfrm>
            <a:off x="2699792" y="889670"/>
            <a:ext cx="0" cy="720080"/>
          </a:xfrm>
          <a:prstGeom prst="straightConnector1">
            <a:avLst/>
          </a:prstGeom>
          <a:ln w="12700">
            <a:solidFill>
              <a:schemeClr val="tx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線矢印コネクタ 41"/>
          <p:cNvCxnSpPr/>
          <p:nvPr/>
        </p:nvCxnSpPr>
        <p:spPr>
          <a:xfrm>
            <a:off x="5868144" y="1609750"/>
            <a:ext cx="0" cy="1440160"/>
          </a:xfrm>
          <a:prstGeom prst="straightConnector1">
            <a:avLst/>
          </a:prstGeom>
          <a:ln w="12700">
            <a:solidFill>
              <a:schemeClr val="tx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線矢印コネクタ 42"/>
          <p:cNvCxnSpPr/>
          <p:nvPr/>
        </p:nvCxnSpPr>
        <p:spPr>
          <a:xfrm>
            <a:off x="6732240" y="3049910"/>
            <a:ext cx="0" cy="720080"/>
          </a:xfrm>
          <a:prstGeom prst="straightConnector1">
            <a:avLst/>
          </a:prstGeom>
          <a:ln w="12700">
            <a:solidFill>
              <a:schemeClr val="tx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正方形/長方形 43"/>
          <p:cNvSpPr/>
          <p:nvPr/>
        </p:nvSpPr>
        <p:spPr>
          <a:xfrm>
            <a:off x="5364088" y="2185814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dirty="0">
                <a:solidFill>
                  <a:schemeClr val="tx1"/>
                </a:solidFill>
              </a:rPr>
              <a:t>2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  <p:sp>
        <p:nvSpPr>
          <p:cNvPr id="45" name="正方形/長方形 44"/>
          <p:cNvSpPr/>
          <p:nvPr/>
        </p:nvSpPr>
        <p:spPr>
          <a:xfrm>
            <a:off x="2555776" y="673646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>
                <a:solidFill>
                  <a:schemeClr val="tx1"/>
                </a:solidFill>
              </a:rPr>
              <a:t>1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  <p:sp>
        <p:nvSpPr>
          <p:cNvPr id="46" name="正方形/長方形 45"/>
          <p:cNvSpPr/>
          <p:nvPr/>
        </p:nvSpPr>
        <p:spPr>
          <a:xfrm>
            <a:off x="5724128" y="1465734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dirty="0" smtClean="0">
                <a:solidFill>
                  <a:schemeClr val="tx1"/>
                </a:solidFill>
              </a:rPr>
              <a:t>3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  <p:sp>
        <p:nvSpPr>
          <p:cNvPr id="48" name="円/楕円 47"/>
          <p:cNvSpPr/>
          <p:nvPr/>
        </p:nvSpPr>
        <p:spPr>
          <a:xfrm>
            <a:off x="467544" y="4274046"/>
            <a:ext cx="432048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dirty="0" smtClean="0"/>
              <a:t>6</a:t>
            </a:r>
            <a:endParaRPr kumimoji="1" lang="ja-JP" altLang="en-US" dirty="0"/>
          </a:p>
        </p:txBody>
      </p:sp>
      <p:sp>
        <p:nvSpPr>
          <p:cNvPr id="49" name="円/楕円 48"/>
          <p:cNvSpPr/>
          <p:nvPr/>
        </p:nvSpPr>
        <p:spPr>
          <a:xfrm>
            <a:off x="467544" y="4994126"/>
            <a:ext cx="432048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dirty="0" smtClean="0"/>
              <a:t>7</a:t>
            </a:r>
            <a:endParaRPr kumimoji="1" lang="ja-JP" altLang="en-US" dirty="0"/>
          </a:p>
        </p:txBody>
      </p:sp>
      <p:sp>
        <p:nvSpPr>
          <p:cNvPr id="50" name="円/楕円 49"/>
          <p:cNvSpPr/>
          <p:nvPr/>
        </p:nvSpPr>
        <p:spPr>
          <a:xfrm>
            <a:off x="467544" y="5714206"/>
            <a:ext cx="432048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dirty="0" smtClean="0"/>
              <a:t>8</a:t>
            </a:r>
            <a:endParaRPr kumimoji="1" lang="ja-JP" altLang="en-US" dirty="0"/>
          </a:p>
        </p:txBody>
      </p:sp>
      <p:sp>
        <p:nvSpPr>
          <p:cNvPr id="52" name="下矢印 51"/>
          <p:cNvSpPr/>
          <p:nvPr/>
        </p:nvSpPr>
        <p:spPr>
          <a:xfrm>
            <a:off x="8100392" y="3813423"/>
            <a:ext cx="144016" cy="20882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3" name="右矢印吹き出し 52"/>
          <p:cNvSpPr/>
          <p:nvPr/>
        </p:nvSpPr>
        <p:spPr>
          <a:xfrm>
            <a:off x="5508104" y="5435466"/>
            <a:ext cx="2808311" cy="1224136"/>
          </a:xfrm>
          <a:prstGeom prst="rightArrowCallout">
            <a:avLst>
              <a:gd name="adj1" fmla="val 21206"/>
              <a:gd name="adj2" fmla="val 10603"/>
              <a:gd name="adj3" fmla="val 64684"/>
              <a:gd name="adj4" fmla="val 75000"/>
            </a:avLst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 smtClean="0">
                <a:solidFill>
                  <a:schemeClr val="tx1"/>
                </a:solidFill>
              </a:rPr>
              <a:t>生存スレッドが</a:t>
            </a:r>
            <a:r>
              <a:rPr kumimoji="1" lang="en-US" altLang="ja-JP" dirty="0" smtClean="0">
                <a:solidFill>
                  <a:schemeClr val="tx1"/>
                </a:solidFill>
              </a:rPr>
              <a:t>6</a:t>
            </a:r>
            <a:r>
              <a:rPr kumimoji="1" lang="ja-JP" altLang="en-US" dirty="0" smtClean="0">
                <a:solidFill>
                  <a:schemeClr val="tx1"/>
                </a:solidFill>
              </a:rPr>
              <a:t>個</a:t>
            </a:r>
            <a:endParaRPr kumimoji="1" lang="en-US" altLang="ja-JP" dirty="0" smtClean="0">
              <a:solidFill>
                <a:schemeClr val="tx1"/>
              </a:solidFill>
            </a:endParaRPr>
          </a:p>
          <a:p>
            <a:pPr algn="ctr"/>
            <a:r>
              <a:rPr kumimoji="1" lang="en-US" altLang="ja-JP" dirty="0" smtClean="0">
                <a:solidFill>
                  <a:schemeClr val="tx1"/>
                </a:solidFill>
              </a:rPr>
              <a:t>&lt;&lt;oops&gt;&gt;</a:t>
            </a:r>
          </a:p>
        </p:txBody>
      </p:sp>
      <p:sp>
        <p:nvSpPr>
          <p:cNvPr id="61" name="テキスト ボックス 60"/>
          <p:cNvSpPr txBox="1"/>
          <p:nvPr/>
        </p:nvSpPr>
        <p:spPr>
          <a:xfrm>
            <a:off x="8316416" y="340990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ja-JP" dirty="0" smtClean="0"/>
              <a:t>(Time)</a:t>
            </a:r>
            <a:endParaRPr kumimoji="1" lang="ja-JP" altLang="en-US" dirty="0"/>
          </a:p>
        </p:txBody>
      </p:sp>
      <p:sp>
        <p:nvSpPr>
          <p:cNvPr id="62" name="テキスト ボックス 61"/>
          <p:cNvSpPr txBox="1"/>
          <p:nvPr/>
        </p:nvSpPr>
        <p:spPr>
          <a:xfrm>
            <a:off x="160462" y="6218262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ja-JP" dirty="0" smtClean="0"/>
              <a:t>(Thread)</a:t>
            </a:r>
            <a:endParaRPr kumimoji="1" lang="ja-JP" altLang="en-US" dirty="0"/>
          </a:p>
        </p:txBody>
      </p:sp>
      <p:grpSp>
        <p:nvGrpSpPr>
          <p:cNvPr id="84" name="グループ化 83"/>
          <p:cNvGrpSpPr/>
          <p:nvPr/>
        </p:nvGrpSpPr>
        <p:grpSpPr>
          <a:xfrm>
            <a:off x="7092280" y="817662"/>
            <a:ext cx="1728208" cy="1440160"/>
            <a:chOff x="7092280" y="476672"/>
            <a:chExt cx="1728208" cy="1440160"/>
          </a:xfrm>
        </p:grpSpPr>
        <p:sp>
          <p:nvSpPr>
            <p:cNvPr id="4" name="正方形/長方形 3"/>
            <p:cNvSpPr/>
            <p:nvPr/>
          </p:nvSpPr>
          <p:spPr>
            <a:xfrm>
              <a:off x="7092280" y="476672"/>
              <a:ext cx="1656184" cy="144016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54" name="右矢印 53"/>
            <p:cNvSpPr/>
            <p:nvPr/>
          </p:nvSpPr>
          <p:spPr>
            <a:xfrm>
              <a:off x="7308304" y="548680"/>
              <a:ext cx="576064" cy="144016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cxnSp>
          <p:nvCxnSpPr>
            <p:cNvPr id="55" name="直線矢印コネクタ 54"/>
            <p:cNvCxnSpPr/>
            <p:nvPr/>
          </p:nvCxnSpPr>
          <p:spPr>
            <a:xfrm>
              <a:off x="7308304" y="836712"/>
              <a:ext cx="576064" cy="0"/>
            </a:xfrm>
            <a:prstGeom prst="straightConnector1">
              <a:avLst/>
            </a:prstGeom>
            <a:ln w="127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線矢印コネクタ 55"/>
            <p:cNvCxnSpPr/>
            <p:nvPr/>
          </p:nvCxnSpPr>
          <p:spPr>
            <a:xfrm>
              <a:off x="7308304" y="1024624"/>
              <a:ext cx="576064" cy="0"/>
            </a:xfrm>
            <a:prstGeom prst="straightConnector1">
              <a:avLst/>
            </a:prstGeom>
            <a:ln w="12700">
              <a:solidFill>
                <a:schemeClr val="tx1"/>
              </a:solidFill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テキスト ボックス 57"/>
            <p:cNvSpPr txBox="1"/>
            <p:nvPr/>
          </p:nvSpPr>
          <p:spPr>
            <a:xfrm>
              <a:off x="7847856" y="655195"/>
              <a:ext cx="97261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ja-JP" sz="1400" dirty="0" smtClean="0"/>
                <a:t>compute</a:t>
              </a:r>
              <a:endParaRPr kumimoji="1" lang="ja-JP" altLang="en-US" sz="1400" dirty="0"/>
            </a:p>
          </p:txBody>
        </p:sp>
        <p:sp>
          <p:nvSpPr>
            <p:cNvPr id="59" name="テキスト ボックス 58"/>
            <p:cNvSpPr txBox="1"/>
            <p:nvPr/>
          </p:nvSpPr>
          <p:spPr>
            <a:xfrm>
              <a:off x="7838994" y="476672"/>
              <a:ext cx="97261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ja-JP" sz="1400" dirty="0" err="1" smtClean="0"/>
                <a:t>forkI</a:t>
              </a:r>
              <a:endParaRPr kumimoji="1" lang="ja-JP" altLang="en-US" sz="1400" dirty="0"/>
            </a:p>
          </p:txBody>
        </p:sp>
        <p:sp>
          <p:nvSpPr>
            <p:cNvPr id="60" name="テキスト ボックス 59"/>
            <p:cNvSpPr txBox="1"/>
            <p:nvPr/>
          </p:nvSpPr>
          <p:spPr>
            <a:xfrm>
              <a:off x="7847872" y="843107"/>
              <a:ext cx="97261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ja-JP" sz="1400" dirty="0" smtClean="0"/>
                <a:t>assign</a:t>
              </a:r>
              <a:endParaRPr kumimoji="1" lang="ja-JP" altLang="en-US" sz="1400" dirty="0"/>
            </a:p>
          </p:txBody>
        </p:sp>
      </p:grpSp>
      <p:sp>
        <p:nvSpPr>
          <p:cNvPr id="79" name="正方形/長方形 78"/>
          <p:cNvSpPr/>
          <p:nvPr/>
        </p:nvSpPr>
        <p:spPr>
          <a:xfrm>
            <a:off x="7452320" y="1465734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>
              <a:solidFill>
                <a:schemeClr val="tx1"/>
              </a:solidFill>
            </a:endParaRPr>
          </a:p>
        </p:txBody>
      </p:sp>
      <p:sp>
        <p:nvSpPr>
          <p:cNvPr id="80" name="テキスト ボックス 79"/>
          <p:cNvSpPr txBox="1"/>
          <p:nvPr/>
        </p:nvSpPr>
        <p:spPr>
          <a:xfrm>
            <a:off x="7847856" y="1458689"/>
            <a:ext cx="9726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sz="1400" dirty="0" smtClean="0"/>
              <a:t>end</a:t>
            </a:r>
            <a:endParaRPr kumimoji="1" lang="ja-JP" altLang="en-US" sz="1400" dirty="0"/>
          </a:p>
        </p:txBody>
      </p:sp>
      <p:sp>
        <p:nvSpPr>
          <p:cNvPr id="82" name="正方形/長方形 81"/>
          <p:cNvSpPr/>
          <p:nvPr/>
        </p:nvSpPr>
        <p:spPr>
          <a:xfrm>
            <a:off x="7452320" y="1858219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>
              <a:solidFill>
                <a:schemeClr val="tx1"/>
              </a:solidFill>
            </a:endParaRPr>
          </a:p>
        </p:txBody>
      </p:sp>
      <p:sp>
        <p:nvSpPr>
          <p:cNvPr id="83" name="テキスト ボックス 82"/>
          <p:cNvSpPr txBox="1"/>
          <p:nvPr/>
        </p:nvSpPr>
        <p:spPr>
          <a:xfrm>
            <a:off x="7847856" y="1838474"/>
            <a:ext cx="9726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ja-JP" sz="1400" dirty="0" smtClean="0"/>
              <a:t>preempt</a:t>
            </a:r>
            <a:endParaRPr kumimoji="1" lang="ja-JP" altLang="en-US" sz="1400" dirty="0"/>
          </a:p>
        </p:txBody>
      </p:sp>
      <p:sp>
        <p:nvSpPr>
          <p:cNvPr id="85" name="正方形/長方形 84"/>
          <p:cNvSpPr/>
          <p:nvPr/>
        </p:nvSpPr>
        <p:spPr>
          <a:xfrm>
            <a:off x="3707904" y="1431826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>
              <a:solidFill>
                <a:schemeClr val="tx1"/>
              </a:solidFill>
            </a:endParaRPr>
          </a:p>
        </p:txBody>
      </p:sp>
      <p:sp>
        <p:nvSpPr>
          <p:cNvPr id="86" name="正方形/長方形 85"/>
          <p:cNvSpPr/>
          <p:nvPr/>
        </p:nvSpPr>
        <p:spPr>
          <a:xfrm>
            <a:off x="6588224" y="2833886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>
              <a:solidFill>
                <a:schemeClr val="tx1"/>
              </a:solidFill>
            </a:endParaRPr>
          </a:p>
        </p:txBody>
      </p:sp>
      <p:sp>
        <p:nvSpPr>
          <p:cNvPr id="87" name="下矢印 86"/>
          <p:cNvSpPr/>
          <p:nvPr/>
        </p:nvSpPr>
        <p:spPr>
          <a:xfrm>
            <a:off x="8316416" y="3808090"/>
            <a:ext cx="144016" cy="27363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想定解法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がんばって実装する</a:t>
            </a:r>
            <a:endParaRPr lang="en-US" altLang="ja-JP" dirty="0" smtClean="0"/>
          </a:p>
          <a:p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ジャッジ解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田山</a:t>
            </a:r>
            <a:r>
              <a:rPr lang="en-US" altLang="ja-JP" dirty="0" smtClean="0"/>
              <a:t>	C++: 819</a:t>
            </a:r>
            <a:r>
              <a:rPr lang="ja-JP" altLang="en-US" dirty="0" smtClean="0"/>
              <a:t>行、</a:t>
            </a:r>
            <a:r>
              <a:rPr lang="en-US" altLang="ja-JP" dirty="0" smtClean="0"/>
              <a:t>21619</a:t>
            </a:r>
            <a:r>
              <a:rPr lang="ja-JP" altLang="en-US" dirty="0" smtClean="0"/>
              <a:t>バイト</a:t>
            </a:r>
            <a:endParaRPr kumimoji="1" lang="en-US" altLang="ja-JP" dirty="0" smtClean="0"/>
          </a:p>
          <a:p>
            <a:r>
              <a:rPr lang="ja-JP" altLang="en-US" dirty="0" smtClean="0"/>
              <a:t>青木</a:t>
            </a:r>
            <a:r>
              <a:rPr lang="en-US" altLang="ja-JP" dirty="0" smtClean="0"/>
              <a:t>	Java: 566</a:t>
            </a:r>
            <a:r>
              <a:rPr lang="ja-JP" altLang="en-US" dirty="0" smtClean="0"/>
              <a:t>行、</a:t>
            </a:r>
            <a:r>
              <a:rPr lang="en-US" altLang="ja-JP" dirty="0" smtClean="0"/>
              <a:t>19051</a:t>
            </a:r>
            <a:r>
              <a:rPr lang="ja-JP" altLang="en-US" dirty="0" smtClean="0"/>
              <a:t>バイト</a:t>
            </a:r>
            <a:endParaRPr lang="en-US" altLang="ja-JP" dirty="0" smtClean="0"/>
          </a:p>
          <a:p>
            <a:endParaRPr kumimoji="1" lang="en-US" altLang="ja-JP" dirty="0" smtClean="0"/>
          </a:p>
          <a:p>
            <a:r>
              <a:rPr lang="ja-JP" altLang="en-US" dirty="0" smtClean="0"/>
              <a:t>実装量が多い</a:t>
            </a:r>
            <a:endParaRPr lang="en-US" altLang="ja-JP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結果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Submit: 0</a:t>
            </a:r>
          </a:p>
          <a:p>
            <a:endParaRPr lang="en-US" altLang="ja-JP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857</TotalTime>
  <Words>239</Words>
  <Application>Microsoft Office PowerPoint</Application>
  <PresentationFormat>画面に合わせる (4:3)</PresentationFormat>
  <Paragraphs>81</Paragraphs>
  <Slides>10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10</vt:i4>
      </vt:variant>
    </vt:vector>
  </HeadingPairs>
  <TitlesOfParts>
    <vt:vector size="11" baseType="lpstr">
      <vt:lpstr>Office テーマ</vt:lpstr>
      <vt:lpstr>Asynchronous Exceptions</vt:lpstr>
      <vt:lpstr>問題概要</vt:lpstr>
      <vt:lpstr>スレッド</vt:lpstr>
      <vt:lpstr>スケジューリング</vt:lpstr>
      <vt:lpstr>命令</vt:lpstr>
      <vt:lpstr>例: Sample 4の場合</vt:lpstr>
      <vt:lpstr>スライド 7</vt:lpstr>
      <vt:lpstr>想定解法</vt:lpstr>
      <vt:lpstr>ジャッジ解</vt:lpstr>
      <vt:lpstr>結果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Asynchronous Exceptions</dc:title>
  <dc:creator>kioa</dc:creator>
  <cp:lastModifiedBy>kioa</cp:lastModifiedBy>
  <cp:revision>92</cp:revision>
  <dcterms:created xsi:type="dcterms:W3CDTF">2012-04-23T15:01:59Z</dcterms:created>
  <dcterms:modified xsi:type="dcterms:W3CDTF">2012-04-25T08:25:00Z</dcterms:modified>
</cp:coreProperties>
</file>