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61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600" baseline="0">
                <a:solidFill>
                  <a:schemeClr val="tx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baseline="0">
                <a:solidFill>
                  <a:schemeClr val="tx1">
                    <a:lumMod val="8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19860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97493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6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65143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3158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>
            <a:normAutofit/>
          </a:bodyPr>
          <a:lstStyle>
            <a:lvl1pPr marL="0" indent="0">
              <a:buFontTx/>
              <a:buNone/>
              <a:defRPr lang="en-US" sz="1800" b="0" kern="1200" spc="1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5000"/>
              </a:lnSpc>
              <a:spcBef>
                <a:spcPts val="0"/>
              </a:spcBef>
              <a:spcAft>
                <a:spcPts val="200"/>
              </a:spcAft>
              <a:buClr>
                <a:schemeClr val="accent1"/>
              </a:buClr>
              <a:buSzPct val="80000"/>
              <a:buNone/>
            </a:pPr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2546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3581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50644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4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846963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985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2892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2759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BAD68EB7-2AFE-42F6-AC60-09F0D45FC214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AC2652B-B260-480F-8ABF-8013ECCCFE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7059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0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kumimoji="1"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kumimoji="1"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Problem A</a:t>
            </a:r>
            <a:br>
              <a:rPr lang="en-US" altLang="ja-JP" dirty="0" smtClean="0"/>
            </a:br>
            <a:r>
              <a:rPr kumimoji="1" lang="en-US" altLang="ja-JP" dirty="0" err="1" smtClean="0"/>
              <a:t>NorthNorthWest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400" smtClean="0"/>
              <a:t>原案</a:t>
            </a:r>
            <a:r>
              <a:rPr lang="ja-JP" altLang="en-US" sz="2400" smtClean="0"/>
              <a:t>・解説</a:t>
            </a:r>
            <a:r>
              <a:rPr lang="en-US" altLang="ja-JP" sz="2400" smtClean="0"/>
              <a:t>: </a:t>
            </a:r>
            <a:r>
              <a:rPr lang="ja-JP" altLang="en-US" sz="2400" dirty="0" smtClean="0"/>
              <a:t>矢藤</a:t>
            </a:r>
            <a:endParaRPr kumimoji="1" lang="en-US" altLang="ja-JP" sz="2400" dirty="0" smtClean="0"/>
          </a:p>
          <a:p>
            <a:r>
              <a:rPr lang="ja-JP" altLang="en-US" sz="2400" dirty="0"/>
              <a:t>問題</a:t>
            </a:r>
            <a:r>
              <a:rPr lang="ja-JP" altLang="en-US" sz="2400" dirty="0" smtClean="0"/>
              <a:t>文</a:t>
            </a:r>
            <a:r>
              <a:rPr lang="en-US" altLang="ja-JP" sz="2400" dirty="0" smtClean="0"/>
              <a:t>: </a:t>
            </a:r>
            <a:r>
              <a:rPr lang="ja-JP" altLang="en-US" sz="2400" dirty="0" smtClean="0"/>
              <a:t>須藤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解答</a:t>
            </a:r>
            <a:r>
              <a:rPr lang="en-US" altLang="ja-JP" sz="2400" dirty="0" smtClean="0"/>
              <a:t>: </a:t>
            </a:r>
            <a:r>
              <a:rPr lang="ja-JP" altLang="en-US" sz="2400" dirty="0" smtClean="0"/>
              <a:t>伊藤、井上、須藤、保坂、森、矢藤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988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z="4800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altLang="ja-JP" sz="2800" dirty="0" smtClean="0"/>
              <a:t>“north”, “west”</a:t>
            </a:r>
            <a:r>
              <a:rPr lang="ja-JP" altLang="en-US" sz="2800" dirty="0" smtClean="0"/>
              <a:t>を繋げた文字列が与えられる</a:t>
            </a:r>
            <a:r>
              <a:rPr lang="ja-JP" altLang="en-US" sz="2800" dirty="0"/>
              <a:t>。</a:t>
            </a:r>
            <a:r>
              <a:rPr kumimoji="1" lang="ja-JP" altLang="en-US" sz="2800" dirty="0" smtClean="0"/>
              <a:t>与えられた仕様に従</a:t>
            </a:r>
            <a:r>
              <a:rPr lang="ja-JP" altLang="en-US" sz="2800" dirty="0"/>
              <a:t>い</a:t>
            </a:r>
            <a:r>
              <a:rPr kumimoji="1" lang="ja-JP" altLang="en-US" sz="2800" dirty="0" smtClean="0"/>
              <a:t>文字列が表す</a:t>
            </a:r>
            <a:r>
              <a:rPr lang="ja-JP" altLang="en-US" sz="2800" dirty="0"/>
              <a:t>角度</a:t>
            </a:r>
            <a:r>
              <a:rPr kumimoji="1" lang="ja-JP" altLang="en-US" sz="2800" dirty="0" smtClean="0"/>
              <a:t>を計算せよ。</a:t>
            </a:r>
          </a:p>
          <a:p>
            <a:pPr marL="0" indent="0">
              <a:buNone/>
            </a:pPr>
            <a:endParaRPr kumimoji="1" lang="ja-JP" altLang="en-US" sz="2800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503" y="3781053"/>
            <a:ext cx="2536564" cy="2536564"/>
          </a:xfrm>
          <a:prstGeom prst="rect">
            <a:avLst/>
          </a:prstGeom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031123"/>
              </p:ext>
            </p:extLst>
          </p:nvPr>
        </p:nvGraphicFramePr>
        <p:xfrm>
          <a:off x="946404" y="3353225"/>
          <a:ext cx="4552875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9236"/>
                <a:gridCol w="2113639"/>
              </a:tblGrid>
              <a:tr h="267989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Sample</a:t>
                      </a:r>
                      <a:r>
                        <a:rPr kumimoji="1" lang="en-US" altLang="ja-JP" sz="2400" baseline="0" dirty="0" smtClean="0"/>
                        <a:t> </a:t>
                      </a:r>
                      <a:r>
                        <a:rPr kumimoji="1" lang="en-US" altLang="ja-JP" sz="2400" dirty="0" smtClean="0"/>
                        <a:t>In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Sample Out</a:t>
                      </a:r>
                      <a:endParaRPr kumimoji="1" lang="ja-JP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north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0</a:t>
                      </a:r>
                      <a:endParaRPr kumimoji="1" lang="ja-JP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west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northwest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45</a:t>
                      </a:r>
                      <a:endParaRPr kumimoji="1" lang="ja-JP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err="1" smtClean="0"/>
                        <a:t>northnorthwest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45/2</a:t>
                      </a:r>
                      <a:endParaRPr kumimoji="1" lang="ja-JP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環状矢印 6"/>
          <p:cNvSpPr/>
          <p:nvPr/>
        </p:nvSpPr>
        <p:spPr>
          <a:xfrm rot="16200000" flipH="1">
            <a:off x="6060785" y="3781053"/>
            <a:ext cx="2160000" cy="2160000"/>
          </a:xfrm>
          <a:prstGeom prst="circularArrow">
            <a:avLst>
              <a:gd name="adj1" fmla="val 4705"/>
              <a:gd name="adj2" fmla="val 943598"/>
              <a:gd name="adj3" fmla="val 13711492"/>
              <a:gd name="adj4" fmla="val 10800000"/>
              <a:gd name="adj5" fmla="val 9205"/>
            </a:avLst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465195" y="3181908"/>
            <a:ext cx="4924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5400" dirty="0" smtClean="0">
                <a:solidFill>
                  <a:srgbClr val="FF0000"/>
                </a:solidFill>
              </a:rPr>
              <a:t>?</a:t>
            </a:r>
            <a:endParaRPr kumimoji="1" lang="ja-JP" altLang="en-US" sz="5400" dirty="0">
              <a:solidFill>
                <a:srgbClr val="FF00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684097" y="571847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整数または分数で出力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92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4800" dirty="0"/>
              <a:t>仕様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ja-JP" altLang="en-US" sz="2400" dirty="0" smtClean="0"/>
                  <a:t>入力</a:t>
                </a:r>
                <a:r>
                  <a:rPr lang="en-US" altLang="ja-JP" sz="2400" dirty="0" smtClean="0"/>
                  <a:t>: north, west</a:t>
                </a:r>
                <a:r>
                  <a:rPr lang="ja-JP" altLang="en-US" sz="2400" dirty="0" smtClean="0"/>
                  <a:t>の列</a:t>
                </a:r>
                <a14:m>
                  <m:oMath xmlns:m="http://schemas.openxmlformats.org/officeDocument/2006/math">
                    <m:r>
                      <a:rPr lang="en-US" altLang="ja-JP" sz="2400" i="1">
                        <a:latin typeface="Cambria Math" panose="02040503050406030204" pitchFamily="18" charset="0"/>
                      </a:rPr>
                      <m:t>[</m:t>
                    </m:r>
                    <m:sSub>
                      <m:sSub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…,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ja-JP" sz="2400" i="1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n-US" altLang="ja-JP" sz="24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𝑑𝑖𝑟</m:t>
                    </m:r>
                    <m:d>
                      <m:d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US" altLang="ja-JP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ja-JP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]</m:t>
                        </m:r>
                      </m:e>
                    </m:d>
                  </m:oMath>
                </a14:m>
                <a:r>
                  <a:rPr lang="ja-JP" altLang="en-US" sz="2400" dirty="0" smtClean="0"/>
                  <a:t>は</a:t>
                </a:r>
                <a:endParaRPr kumimoji="1" lang="ja-JP" altLang="en-US" sz="2400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18" t="-196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コンテンツ プレースホルダー 2"/>
              <p:cNvSpPr txBox="1">
                <a:spLocks/>
              </p:cNvSpPr>
              <p:nvPr/>
            </p:nvSpPr>
            <p:spPr>
              <a:xfrm>
                <a:off x="946404" y="3052293"/>
                <a:ext cx="6673671" cy="326532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kumimoji="1"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 panose="02040503050406030204" pitchFamily="18" charset="0"/>
                      </a:rPr>
                      <m:t>𝑑𝑖𝑟</m:t>
                    </m:r>
                    <m:d>
                      <m:dPr>
                        <m:ctrlPr>
                          <a:rPr lang="en-US" altLang="ja-JP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i="1" smtClean="0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ja-JP" i="1" smtClean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</m:d>
                    <m:r>
                      <a:rPr lang="en-US" altLang="ja-JP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ja-JP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0        (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𝑛𝑜𝑟𝑡h</m:t>
                            </m:r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&amp;90</m:t>
                            </m:r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        (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𝑤𝑒𝑠𝑡</m:t>
                            </m:r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</m:oMath>
                </a14:m>
                <a:endParaRPr lang="en-US" altLang="ja-JP" dirty="0" smtClean="0"/>
              </a:p>
              <a:p>
                <a:pPr>
                  <a:lnSpc>
                    <a:spcPct val="100000"/>
                  </a:lnSpc>
                </a:pP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𝑑𝑖𝑟</m:t>
                    </m:r>
                    <m:d>
                      <m:d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]</m:t>
                        </m:r>
                      </m:e>
                    </m:d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𝑑𝑖𝑟</m:t>
                            </m:r>
                            <m:d>
                              <m:dPr>
                                <m:ctrlPr>
                                  <a:rPr lang="en-US" altLang="ja-JP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altLang="ja-JP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ja-JP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en-US" altLang="ja-JP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a:rPr lang="en-US" altLang="ja-JP" i="1">
                                        <a:latin typeface="Cambria Math" panose="02040503050406030204" pitchFamily="18" charset="0"/>
                                      </a:rPr>
                                      <m:t>,…,</m:t>
                                    </m:r>
                                    <m:sSub>
                                      <m:sSubPr>
                                        <m:ctrlPr>
                                          <a:rPr lang="en-US" altLang="ja-JP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d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en-US" altLang="ja-JP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 smtClean="0">
                                    <a:latin typeface="Cambria Math" panose="02040503050406030204" pitchFamily="18" charset="0"/>
                                  </a:rPr>
                                  <m:t>90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altLang="ja-JP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ja-JP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    (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altLang="ja-JP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𝑛𝑜𝑟𝑡h</m:t>
                            </m:r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𝑑𝑖𝑟</m:t>
                            </m:r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([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altLang="ja-JP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,…,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  <m:r>
                              <a:rPr lang="en-US" altLang="ja-JP" i="1" smtClean="0">
                                <a:latin typeface="Cambria Math" panose="02040503050406030204" pitchFamily="18" charset="0"/>
                              </a:rPr>
                              <m:t>])</m:t>
                            </m:r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+ 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90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       (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altLang="ja-JP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𝑤𝑒𝑠𝑡</m:t>
                            </m:r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</m:oMath>
                </a14:m>
                <a:endParaRPr lang="en-US" altLang="ja-JP" dirty="0"/>
              </a:p>
              <a:p>
                <a:endParaRPr lang="ja-JP" altLang="en-US" dirty="0"/>
              </a:p>
            </p:txBody>
          </p:sp>
        </mc:Choice>
        <mc:Fallback xmlns="">
          <p:sp>
            <p:nvSpPr>
              <p:cNvPr id="4" name="コンテンツ プレースホルダー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404" y="3052293"/>
                <a:ext cx="6673671" cy="3265324"/>
              </a:xfrm>
              <a:prstGeom prst="rect">
                <a:avLst/>
              </a:prstGeom>
              <a:blipFill rotWithShape="0">
                <a:blip r:embed="rId3"/>
                <a:stretch>
                  <a:fillRect l="-16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369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4800" dirty="0" smtClean="0"/>
              <a:t>解</a:t>
            </a:r>
            <a:r>
              <a:rPr lang="ja-JP" altLang="en-US" sz="4800" dirty="0"/>
              <a:t>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3200" dirty="0" smtClean="0"/>
              <a:t>入力を配列に分解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定義通りに計算</a:t>
            </a:r>
            <a:endParaRPr kumimoji="1" lang="en-US" altLang="ja-JP" sz="3200" dirty="0" smtClean="0"/>
          </a:p>
          <a:p>
            <a:pPr marL="274320" lvl="1" indent="0">
              <a:buNone/>
            </a:pPr>
            <a:r>
              <a:rPr lang="ja-JP" altLang="en-US" sz="3000" dirty="0"/>
              <a:t>後</a:t>
            </a:r>
            <a:r>
              <a:rPr lang="ja-JP" altLang="en-US" sz="3000" dirty="0" smtClean="0"/>
              <a:t>ろからやると実装が楽</a:t>
            </a:r>
            <a:endParaRPr kumimoji="1" lang="en-US" altLang="ja-JP" sz="3000" dirty="0" smtClean="0"/>
          </a:p>
          <a:p>
            <a:r>
              <a:rPr lang="ja-JP" altLang="en-US" sz="3200" dirty="0" smtClean="0"/>
              <a:t>（約分して</a:t>
            </a:r>
            <a:r>
              <a:rPr lang="ja-JP" altLang="en-US" sz="3200" dirty="0"/>
              <a:t>）</a:t>
            </a:r>
            <a:r>
              <a:rPr lang="ja-JP" altLang="en-US" sz="3200" dirty="0" smtClean="0"/>
              <a:t>出力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8955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z="4800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First AC</a:t>
            </a:r>
          </a:p>
          <a:p>
            <a:pPr lvl="1"/>
            <a:r>
              <a:rPr lang="en-US" altLang="ja-JP" sz="3200" dirty="0" smtClean="0"/>
              <a:t>Online: Ainu7 (06:36</a:t>
            </a:r>
            <a:r>
              <a:rPr lang="en-US" altLang="ja-JP" sz="3200" dirty="0"/>
              <a:t>)</a:t>
            </a:r>
          </a:p>
          <a:p>
            <a:pPr lvl="1"/>
            <a:r>
              <a:rPr lang="en-US" altLang="ja-JP" sz="3200" dirty="0"/>
              <a:t>Onsite: </a:t>
            </a:r>
            <a:r>
              <a:rPr lang="en-US" altLang="ja-JP" sz="3200" dirty="0" smtClean="0"/>
              <a:t>UTK   (09:23)</a:t>
            </a:r>
            <a:endParaRPr kumimoji="1" lang="en-US" altLang="ja-JP" sz="3200" dirty="0" smtClean="0"/>
          </a:p>
          <a:p>
            <a:r>
              <a:rPr lang="en-US" altLang="ja-JP" sz="3600" dirty="0" smtClean="0"/>
              <a:t>Accepted / Submissions</a:t>
            </a:r>
          </a:p>
          <a:p>
            <a:pPr lvl="1"/>
            <a:r>
              <a:rPr lang="en-US" altLang="ja-JP" sz="3200" dirty="0" smtClean="0"/>
              <a:t>40 / 81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4409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景色</Template>
  <TotalTime>420</TotalTime>
  <Words>123</Words>
  <Application>Microsoft Office PowerPoint</Application>
  <PresentationFormat>画面に合わせる (4:3)</PresentationFormat>
  <Paragraphs>34</Paragraphs>
  <Slides>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1" baseType="lpstr">
      <vt:lpstr>ＭＳ ゴシック</vt:lpstr>
      <vt:lpstr>Arial</vt:lpstr>
      <vt:lpstr>Cambria Math</vt:lpstr>
      <vt:lpstr>Century Schoolbook</vt:lpstr>
      <vt:lpstr>Wingdings 2</vt:lpstr>
      <vt:lpstr>View</vt:lpstr>
      <vt:lpstr>Problem A NorthNorthWest </vt:lpstr>
      <vt:lpstr>概要</vt:lpstr>
      <vt:lpstr>仕様</vt:lpstr>
      <vt:lpstr>解法</vt:lpstr>
      <vt:lpstr>結果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A: NorthNorthWest</dc:title>
  <dc:creator>Kohsuke Yatoh</dc:creator>
  <cp:lastModifiedBy>Kohsuke Yatoh</cp:lastModifiedBy>
  <cp:revision>54</cp:revision>
  <dcterms:created xsi:type="dcterms:W3CDTF">2014-09-13T02:54:22Z</dcterms:created>
  <dcterms:modified xsi:type="dcterms:W3CDTF">2014-09-14T14:42:45Z</dcterms:modified>
</cp:coreProperties>
</file>