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32" r:id="rId1"/>
  </p:sldMasterIdLst>
  <p:notesMasterIdLst>
    <p:notesMasterId r:id="rId9"/>
  </p:notesMasterIdLst>
  <p:sldIdLst>
    <p:sldId id="256" r:id="rId2"/>
    <p:sldId id="257" r:id="rId3"/>
    <p:sldId id="260" r:id="rId4"/>
    <p:sldId id="264" r:id="rId5"/>
    <p:sldId id="258" r:id="rId6"/>
    <p:sldId id="261" r:id="rId7"/>
    <p:sldId id="262" r:id="rId8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536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C9F396-F04B-49C6-962E-FE290A6C7AD6}" type="datetimeFigureOut">
              <a:rPr kumimoji="1" lang="ja-JP" altLang="en-US" smtClean="0"/>
              <a:t>2009/11/5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A22BD9-A7C8-4D9E-BFF9-ABA449F1492F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A22BD9-A7C8-4D9E-BFF9-ABA449F1492F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A22BD9-A7C8-4D9E-BFF9-ABA449F1492F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A22BD9-A7C8-4D9E-BFF9-ABA449F1492F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A22BD9-A7C8-4D9E-BFF9-ABA449F1492F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A22BD9-A7C8-4D9E-BFF9-ABA449F1492F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A22BD9-A7C8-4D9E-BFF9-ABA449F1492F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A22BD9-A7C8-4D9E-BFF9-ABA449F1492F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22" name="サブタイトル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C89580-1E9A-49C1-B973-AB75B2296023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20" name="フッター プレースホル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10" name="スライド番号プレースホル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6EDF74C-8580-4FF0-90FC-2FA2BD49540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C89580-1E9A-49C1-B973-AB75B2296023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6EDF74C-8580-4FF0-90FC-2FA2BD49540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C89580-1E9A-49C1-B973-AB75B2296023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6EDF74C-8580-4FF0-90FC-2FA2BD49540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C89580-1E9A-49C1-B973-AB75B2296023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6EDF74C-8580-4FF0-90FC-2FA2BD49540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C89580-1E9A-49C1-B973-AB75B2296023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6EDF74C-8580-4FF0-90FC-2FA2BD49540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C89580-1E9A-49C1-B973-AB75B2296023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6EDF74C-8580-4FF0-90FC-2FA2BD49540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C89580-1E9A-49C1-B973-AB75B2296023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6EDF74C-8580-4FF0-90FC-2FA2BD49540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C89580-1E9A-49C1-B973-AB75B2296023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6EDF74C-8580-4FF0-90FC-2FA2BD49540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C89580-1E9A-49C1-B973-AB75B2296023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6EDF74C-8580-4FF0-90FC-2FA2BD49540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9" name="フローチャート: 処理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フローチャート: 処理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C89580-1E9A-49C1-B973-AB75B2296023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6EDF74C-8580-4FF0-90FC-2FA2BD49540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C89580-1E9A-49C1-B973-AB75B2296023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6EDF74C-8580-4FF0-90FC-2FA2BD49540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パイ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ドーナ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タイトル プレースホル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テキスト プレースホル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82C89580-1E9A-49C1-B973-AB75B2296023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2" name="スライド番号プレースホル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6EDF74C-8580-4FF0-90FC-2FA2BD49540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slow">
    <p:fade/>
  </p:transition>
  <p:txStyles>
    <p:titleStyle>
      <a:lvl1pPr algn="l" rtl="0" eaLnBrk="1" latinLnBrk="0" hangingPunct="1">
        <a:spcBef>
          <a:spcPct val="0"/>
        </a:spcBef>
        <a:buNone/>
        <a:defRPr kumimoji="1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432560" y="1500174"/>
            <a:ext cx="7406640" cy="1472184"/>
          </a:xfrm>
        </p:spPr>
        <p:txBody>
          <a:bodyPr>
            <a:noAutofit/>
          </a:bodyPr>
          <a:lstStyle/>
          <a:p>
            <a:r>
              <a:rPr kumimoji="1" lang="en-US" altLang="ja-JP" sz="7200" dirty="0" smtClean="0"/>
              <a:t>Problem E:</a:t>
            </a:r>
            <a:br>
              <a:rPr kumimoji="1" lang="en-US" altLang="ja-JP" sz="7200" dirty="0" smtClean="0"/>
            </a:br>
            <a:r>
              <a:rPr lang="en-US" altLang="ja-JP" sz="7200" dirty="0" smtClean="0"/>
              <a:t>Safe Area</a:t>
            </a:r>
            <a:endParaRPr kumimoji="1" lang="ja-JP" altLang="en-US" sz="72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32560" y="3462350"/>
            <a:ext cx="7406640" cy="1895476"/>
          </a:xfrm>
        </p:spPr>
        <p:txBody>
          <a:bodyPr>
            <a:normAutofit/>
          </a:bodyPr>
          <a:lstStyle/>
          <a:p>
            <a:r>
              <a:rPr lang="ja-JP" altLang="en-US" dirty="0" smtClean="0"/>
              <a:t>原案：野田</a:t>
            </a:r>
            <a:endParaRPr lang="en-US" altLang="ja-JP" dirty="0" smtClean="0"/>
          </a:p>
          <a:p>
            <a:r>
              <a:rPr kumimoji="1" lang="ja-JP" altLang="en-US" dirty="0" smtClean="0"/>
              <a:t>解答：野田，福澤</a:t>
            </a:r>
            <a:endParaRPr kumimoji="1" lang="en-US" altLang="ja-JP" dirty="0" smtClean="0"/>
          </a:p>
          <a:p>
            <a:r>
              <a:rPr lang="ja-JP" altLang="en-US" dirty="0"/>
              <a:t>問題</a:t>
            </a:r>
            <a:r>
              <a:rPr lang="ja-JP" altLang="en-US" dirty="0" smtClean="0"/>
              <a:t>文：三廻部</a:t>
            </a:r>
            <a:endParaRPr lang="en-US" altLang="ja-JP" dirty="0" smtClean="0"/>
          </a:p>
          <a:p>
            <a:r>
              <a:rPr kumimoji="1" lang="ja-JP" altLang="en-US" dirty="0" smtClean="0"/>
              <a:t>解説：福澤</a:t>
            </a:r>
            <a:endParaRPr kumimoji="1" lang="ja-JP" altLang="en-US" dirty="0"/>
          </a:p>
        </p:txBody>
      </p:sp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500166" y="1285860"/>
            <a:ext cx="7500990" cy="4840303"/>
          </a:xfrm>
        </p:spPr>
        <p:txBody>
          <a:bodyPr/>
          <a:lstStyle/>
          <a:p>
            <a:r>
              <a:rPr lang="en-US" altLang="ja-JP" dirty="0" smtClean="0"/>
              <a:t>Warning lines</a:t>
            </a:r>
            <a:r>
              <a:rPr lang="ja-JP" altLang="en-US" dirty="0" smtClean="0"/>
              <a:t>に当たらない場所“</a:t>
            </a:r>
            <a:r>
              <a:rPr lang="en-US" altLang="ja-JP" dirty="0" smtClean="0"/>
              <a:t>Safe Area</a:t>
            </a:r>
            <a:r>
              <a:rPr lang="ja-JP" altLang="en-US" dirty="0" smtClean="0"/>
              <a:t>”が</a:t>
            </a:r>
            <a:r>
              <a:rPr lang="en-US" altLang="ja-JP" dirty="0" smtClean="0"/>
              <a:t>Screen</a:t>
            </a:r>
            <a:r>
              <a:rPr lang="ja-JP" altLang="en-US" dirty="0" smtClean="0"/>
              <a:t>内にありますか？</a:t>
            </a:r>
            <a:endParaRPr kumimoji="1" lang="ja-JP" altLang="en-US" dirty="0"/>
          </a:p>
        </p:txBody>
      </p:sp>
      <p:sp>
        <p:nvSpPr>
          <p:cNvPr id="4" name="正方形/長方形 3"/>
          <p:cNvSpPr/>
          <p:nvPr/>
        </p:nvSpPr>
        <p:spPr>
          <a:xfrm>
            <a:off x="2346642" y="2786058"/>
            <a:ext cx="5072098" cy="3286148"/>
          </a:xfrm>
          <a:prstGeom prst="rect">
            <a:avLst/>
          </a:prstGeom>
          <a:solidFill>
            <a:schemeClr val="bg2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 rot="1274557">
            <a:off x="1457458" y="4083686"/>
            <a:ext cx="7083420" cy="71438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>
          <a:xfrm rot="21250481">
            <a:off x="1532064" y="4607300"/>
            <a:ext cx="6907317" cy="111410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 rot="18572674">
            <a:off x="1162677" y="4076053"/>
            <a:ext cx="5378288" cy="71438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chemeClr val="accent2"/>
              </a:solidFill>
            </a:endParaRPr>
          </a:p>
        </p:txBody>
      </p:sp>
      <p:sp>
        <p:nvSpPr>
          <p:cNvPr id="8" name="円/楕円 7"/>
          <p:cNvSpPr/>
          <p:nvPr/>
        </p:nvSpPr>
        <p:spPr>
          <a:xfrm>
            <a:off x="5418476" y="3071810"/>
            <a:ext cx="1071570" cy="107157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285720" y="4071942"/>
            <a:ext cx="221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dirty="0" smtClean="0">
                <a:solidFill>
                  <a:srgbClr val="FF0000"/>
                </a:solidFill>
              </a:rPr>
              <a:t>Warning line</a:t>
            </a:r>
            <a:endParaRPr kumimoji="1" lang="ja-JP" altLang="en-US" sz="2800" dirty="0">
              <a:solidFill>
                <a:srgbClr val="FF0000"/>
              </a:solidFill>
            </a:endParaRPr>
          </a:p>
        </p:txBody>
      </p:sp>
      <p:cxnSp>
        <p:nvCxnSpPr>
          <p:cNvPr id="10" name="直線矢印コネクタ 9"/>
          <p:cNvCxnSpPr/>
          <p:nvPr/>
        </p:nvCxnSpPr>
        <p:spPr>
          <a:xfrm flipV="1">
            <a:off x="1285852" y="3714752"/>
            <a:ext cx="500066" cy="357190"/>
          </a:xfrm>
          <a:prstGeom prst="straightConnector1">
            <a:avLst/>
          </a:prstGeom>
          <a:ln w="69850">
            <a:solidFill>
              <a:srgbClr val="FF0000">
                <a:alpha val="8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矢印コネクタ 12"/>
          <p:cNvCxnSpPr/>
          <p:nvPr/>
        </p:nvCxnSpPr>
        <p:spPr>
          <a:xfrm>
            <a:off x="2285984" y="4357694"/>
            <a:ext cx="928694" cy="142876"/>
          </a:xfrm>
          <a:prstGeom prst="straightConnector1">
            <a:avLst/>
          </a:prstGeom>
          <a:ln w="69850">
            <a:solidFill>
              <a:srgbClr val="FF0000">
                <a:alpha val="8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矢印コネクタ 14"/>
          <p:cNvCxnSpPr/>
          <p:nvPr/>
        </p:nvCxnSpPr>
        <p:spPr>
          <a:xfrm>
            <a:off x="1285852" y="4643446"/>
            <a:ext cx="500066" cy="214314"/>
          </a:xfrm>
          <a:prstGeom prst="straightConnector1">
            <a:avLst/>
          </a:prstGeom>
          <a:ln w="69850">
            <a:solidFill>
              <a:srgbClr val="FF0000">
                <a:alpha val="8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テキスト ボックス 16"/>
          <p:cNvSpPr txBox="1"/>
          <p:nvPr/>
        </p:nvSpPr>
        <p:spPr>
          <a:xfrm>
            <a:off x="6429388" y="2285992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b="1" dirty="0" smtClean="0">
                <a:solidFill>
                  <a:schemeClr val="accent1"/>
                </a:solidFill>
              </a:rPr>
              <a:t>円状の</a:t>
            </a:r>
            <a:r>
              <a:rPr lang="en-US" altLang="ja-JP" sz="2400" dirty="0" smtClean="0">
                <a:solidFill>
                  <a:schemeClr val="accent1"/>
                </a:solidFill>
              </a:rPr>
              <a:t>machine</a:t>
            </a:r>
          </a:p>
        </p:txBody>
      </p:sp>
      <p:cxnSp>
        <p:nvCxnSpPr>
          <p:cNvPr id="18" name="直線矢印コネクタ 17"/>
          <p:cNvCxnSpPr/>
          <p:nvPr/>
        </p:nvCxnSpPr>
        <p:spPr>
          <a:xfrm rot="10800000" flipV="1">
            <a:off x="6429388" y="2714620"/>
            <a:ext cx="785818" cy="500066"/>
          </a:xfrm>
          <a:prstGeom prst="straightConnector1">
            <a:avLst/>
          </a:prstGeom>
          <a:ln w="69850">
            <a:solidFill>
              <a:schemeClr val="accent1">
                <a:alpha val="8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テキスト ボックス 22"/>
          <p:cNvSpPr txBox="1"/>
          <p:nvPr/>
        </p:nvSpPr>
        <p:spPr>
          <a:xfrm>
            <a:off x="5643570" y="6215082"/>
            <a:ext cx="2571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 smtClean="0"/>
              <a:t>Screen</a:t>
            </a:r>
            <a:endParaRPr kumimoji="1" lang="ja-JP" altLang="en-US" sz="2400" dirty="0"/>
          </a:p>
        </p:txBody>
      </p:sp>
      <p:cxnSp>
        <p:nvCxnSpPr>
          <p:cNvPr id="24" name="直線矢印コネクタ 23"/>
          <p:cNvCxnSpPr>
            <a:stCxn id="23" idx="1"/>
          </p:cNvCxnSpPr>
          <p:nvPr/>
        </p:nvCxnSpPr>
        <p:spPr>
          <a:xfrm rot="10800000">
            <a:off x="5429256" y="6072207"/>
            <a:ext cx="214314" cy="373709"/>
          </a:xfrm>
          <a:prstGeom prst="straightConnector1">
            <a:avLst/>
          </a:prstGeom>
          <a:ln w="69850">
            <a:solidFill>
              <a:schemeClr val="tx1">
                <a:lumMod val="85000"/>
                <a:lumOff val="15000"/>
                <a:alpha val="8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間違った解法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640×480</a:t>
            </a:r>
            <a:r>
              <a:rPr kumimoji="1" lang="ja-JP" altLang="en-US" dirty="0" smtClean="0"/>
              <a:t>カ所の整数座標について，円を置いてみる．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円の中心座標が，整数座標である</a:t>
            </a:r>
            <a:r>
              <a:rPr lang="en-US" altLang="ja-JP" dirty="0" smtClean="0"/>
              <a:t>Safe Area</a:t>
            </a:r>
            <a:r>
              <a:rPr lang="ja-JP" altLang="en-US" dirty="0" smtClean="0"/>
              <a:t>が存在しないが，非整数座標上であれば存在する場合がある．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 "the machine is allowed to be located at non-integer coordinates"</a:t>
            </a:r>
          </a:p>
          <a:p>
            <a:endParaRPr kumimoji="1" lang="ja-JP" altLang="en-US" dirty="0"/>
          </a:p>
        </p:txBody>
      </p:sp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Safe Area</a:t>
            </a:r>
            <a:r>
              <a:rPr kumimoji="1" lang="ja-JP" altLang="en-US" dirty="0" smtClean="0"/>
              <a:t>が存在するならば，円を，二つのビームに接するか，または境界とビームに接する場所まで移動させることができる．</a:t>
            </a:r>
            <a:endParaRPr kumimoji="1" lang="en-US" altLang="ja-JP" dirty="0" smtClean="0"/>
          </a:p>
          <a:p>
            <a:r>
              <a:rPr lang="ja-JP" altLang="en-US" dirty="0" smtClean="0"/>
              <a:t>候補となる</a:t>
            </a:r>
            <a:r>
              <a:rPr lang="en-US" altLang="ja-JP" dirty="0" smtClean="0"/>
              <a:t>O(N^2)</a:t>
            </a:r>
            <a:r>
              <a:rPr lang="ja-JP" altLang="en-US" dirty="0" smtClean="0"/>
              <a:t>個の円に対して，</a:t>
            </a:r>
            <a:r>
              <a:rPr lang="en-US" altLang="ja-JP" dirty="0" smtClean="0"/>
              <a:t>O(N)</a:t>
            </a:r>
            <a:r>
              <a:rPr lang="ja-JP" altLang="en-US" dirty="0" smtClean="0"/>
              <a:t>で</a:t>
            </a:r>
            <a:r>
              <a:rPr lang="en-US" altLang="ja-JP" dirty="0" smtClean="0"/>
              <a:t>Safe Area</a:t>
            </a:r>
            <a:r>
              <a:rPr lang="ja-JP" altLang="en-US" dirty="0" smtClean="0"/>
              <a:t>かチェックすることにより，</a:t>
            </a:r>
            <a:r>
              <a:rPr lang="en-US" altLang="ja-JP" dirty="0" smtClean="0"/>
              <a:t>O(N^3)</a:t>
            </a:r>
            <a:r>
              <a:rPr lang="ja-JP" altLang="en-US" dirty="0" smtClean="0"/>
              <a:t>で解くことができる．</a:t>
            </a:r>
            <a:endParaRPr kumimoji="1" lang="ja-JP" altLang="en-US" dirty="0"/>
          </a:p>
        </p:txBody>
      </p:sp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3"/>
          <p:cNvSpPr/>
          <p:nvPr/>
        </p:nvSpPr>
        <p:spPr>
          <a:xfrm>
            <a:off x="2521087" y="3076660"/>
            <a:ext cx="5072098" cy="3286148"/>
          </a:xfrm>
          <a:prstGeom prst="rect">
            <a:avLst/>
          </a:prstGeom>
          <a:solidFill>
            <a:schemeClr val="bg2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5283635" y="3459600"/>
            <a:ext cx="1071570" cy="107157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3476435" y="2761200"/>
            <a:ext cx="1071570" cy="107157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4052435" y="4950000"/>
            <a:ext cx="1071570" cy="107157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2248835" y="4251600"/>
            <a:ext cx="1071570" cy="107157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kumimoji="1" lang="ja-JP" altLang="en-US" dirty="0" smtClean="0"/>
              <a:t>任意の二つの</a:t>
            </a:r>
            <a:r>
              <a:rPr kumimoji="1" lang="en-US" altLang="ja-JP" dirty="0" smtClean="0"/>
              <a:t>Warning line</a:t>
            </a:r>
            <a:r>
              <a:rPr kumimoji="1" lang="ja-JP" altLang="en-US" dirty="0" smtClean="0"/>
              <a:t>に接する</a:t>
            </a:r>
            <a:r>
              <a:rPr kumimoji="1" lang="en-US" altLang="ja-JP" dirty="0" smtClean="0"/>
              <a:t>4</a:t>
            </a:r>
            <a:r>
              <a:rPr kumimoji="1" lang="ja-JP" altLang="en-US" dirty="0" err="1" smtClean="0"/>
              <a:t>つの</a:t>
            </a:r>
            <a:r>
              <a:rPr kumimoji="1" lang="ja-JP" altLang="en-US" dirty="0" smtClean="0"/>
              <a:t>円に対して，</a:t>
            </a:r>
            <a:r>
              <a:rPr lang="ja-JP" altLang="en-US" dirty="0" smtClean="0"/>
              <a:t> </a:t>
            </a:r>
            <a:r>
              <a:rPr lang="en-US" altLang="ja-JP" dirty="0" smtClean="0"/>
              <a:t>Safe Area</a:t>
            </a:r>
            <a:r>
              <a:rPr kumimoji="1" lang="ja-JP" altLang="en-US" dirty="0" smtClean="0"/>
              <a:t>かチェックする．</a:t>
            </a:r>
            <a:endParaRPr kumimoji="1" lang="ja-JP" altLang="en-US" dirty="0"/>
          </a:p>
        </p:txBody>
      </p:sp>
      <p:sp>
        <p:nvSpPr>
          <p:cNvPr id="6" name="正方形/長方形 5"/>
          <p:cNvSpPr/>
          <p:nvPr/>
        </p:nvSpPr>
        <p:spPr>
          <a:xfrm rot="21404626">
            <a:off x="2012166" y="4909110"/>
            <a:ext cx="6178807" cy="1234533"/>
          </a:xfrm>
          <a:prstGeom prst="rect">
            <a:avLst/>
          </a:prstGeom>
          <a:solidFill>
            <a:schemeClr val="accent3">
              <a:alpha val="25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 rot="1274557">
            <a:off x="1897055" y="4345793"/>
            <a:ext cx="6406513" cy="714380"/>
          </a:xfrm>
          <a:prstGeom prst="rect">
            <a:avLst/>
          </a:prstGeom>
          <a:solidFill>
            <a:schemeClr val="accent3">
              <a:alpha val="8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 rot="18572674">
            <a:off x="1519994" y="4327879"/>
            <a:ext cx="5076573" cy="714380"/>
          </a:xfrm>
          <a:prstGeom prst="rect">
            <a:avLst/>
          </a:prstGeom>
          <a:solidFill>
            <a:schemeClr val="accent3">
              <a:alpha val="8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chemeClr val="accent2"/>
              </a:solidFill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6429388" y="2571744"/>
            <a:ext cx="2500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dirty="0" smtClean="0">
                <a:solidFill>
                  <a:srgbClr val="00B050"/>
                </a:solidFill>
              </a:rPr>
              <a:t>Safe Area</a:t>
            </a: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1142976" y="2571744"/>
            <a:ext cx="1928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 smtClean="0"/>
              <a:t>境界の外に円が出ているのでダメ</a:t>
            </a:r>
            <a:endParaRPr kumimoji="1" lang="ja-JP" altLang="en-US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285752" y="5425875"/>
            <a:ext cx="22145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他のビームに当たっているのでダメ</a:t>
            </a:r>
            <a:endParaRPr kumimoji="1" lang="ja-JP" altLang="en-US" dirty="0"/>
          </a:p>
        </p:txBody>
      </p:sp>
      <p:cxnSp>
        <p:nvCxnSpPr>
          <p:cNvPr id="18" name="直線矢印コネクタ 17"/>
          <p:cNvCxnSpPr/>
          <p:nvPr/>
        </p:nvCxnSpPr>
        <p:spPr>
          <a:xfrm rot="5400000" flipH="1" flipV="1">
            <a:off x="1695906" y="4876336"/>
            <a:ext cx="571503" cy="534355"/>
          </a:xfrm>
          <a:prstGeom prst="straightConnector1">
            <a:avLst/>
          </a:prstGeom>
          <a:ln w="69850">
            <a:solidFill>
              <a:schemeClr val="tx1">
                <a:lumMod val="85000"/>
                <a:lumOff val="15000"/>
                <a:alpha val="8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矢印コネクタ 18"/>
          <p:cNvCxnSpPr/>
          <p:nvPr/>
        </p:nvCxnSpPr>
        <p:spPr>
          <a:xfrm flipV="1">
            <a:off x="2000232" y="5643578"/>
            <a:ext cx="2071702" cy="213252"/>
          </a:xfrm>
          <a:prstGeom prst="straightConnector1">
            <a:avLst/>
          </a:prstGeom>
          <a:ln w="69850">
            <a:solidFill>
              <a:schemeClr val="tx1">
                <a:lumMod val="85000"/>
                <a:lumOff val="15000"/>
                <a:alpha val="8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矢印コネクタ 21"/>
          <p:cNvCxnSpPr/>
          <p:nvPr/>
        </p:nvCxnSpPr>
        <p:spPr>
          <a:xfrm>
            <a:off x="3000364" y="2786058"/>
            <a:ext cx="500066" cy="214314"/>
          </a:xfrm>
          <a:prstGeom prst="straightConnector1">
            <a:avLst/>
          </a:prstGeom>
          <a:ln w="69850">
            <a:solidFill>
              <a:schemeClr val="tx1">
                <a:lumMod val="85000"/>
                <a:lumOff val="15000"/>
                <a:alpha val="8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/>
          <p:nvPr/>
        </p:nvCxnSpPr>
        <p:spPr>
          <a:xfrm rot="16200000" flipH="1">
            <a:off x="1535885" y="3536157"/>
            <a:ext cx="1071570" cy="571504"/>
          </a:xfrm>
          <a:prstGeom prst="straightConnector1">
            <a:avLst/>
          </a:prstGeom>
          <a:ln w="69850">
            <a:solidFill>
              <a:schemeClr val="tx1">
                <a:lumMod val="85000"/>
                <a:lumOff val="15000"/>
                <a:alpha val="8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矢印コネクタ 25"/>
          <p:cNvCxnSpPr/>
          <p:nvPr/>
        </p:nvCxnSpPr>
        <p:spPr>
          <a:xfrm rot="10800000" flipV="1">
            <a:off x="6286512" y="3000372"/>
            <a:ext cx="785818" cy="571504"/>
          </a:xfrm>
          <a:prstGeom prst="straightConnector1">
            <a:avLst/>
          </a:prstGeom>
          <a:ln w="69850">
            <a:solidFill>
              <a:srgbClr val="00B050">
                <a:alpha val="8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3"/>
          <p:cNvSpPr/>
          <p:nvPr/>
        </p:nvSpPr>
        <p:spPr>
          <a:xfrm>
            <a:off x="2521087" y="3076660"/>
            <a:ext cx="5072098" cy="3286148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5578835" y="3099600"/>
            <a:ext cx="1071570" cy="107157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3199235" y="3099600"/>
            <a:ext cx="1071570" cy="107157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2"/>
            </a:pPr>
            <a:r>
              <a:rPr kumimoji="1" lang="ja-JP" altLang="en-US" dirty="0" smtClean="0"/>
              <a:t>境界と任意の</a:t>
            </a:r>
            <a:r>
              <a:rPr lang="en-US" altLang="ja-JP" dirty="0" smtClean="0"/>
              <a:t>Warning line</a:t>
            </a:r>
            <a:r>
              <a:rPr kumimoji="1" lang="ja-JP" altLang="en-US" dirty="0" smtClean="0"/>
              <a:t>に接する</a:t>
            </a:r>
            <a:r>
              <a:rPr kumimoji="1" lang="en-US" altLang="ja-JP" dirty="0" smtClean="0"/>
              <a:t>2</a:t>
            </a:r>
            <a:r>
              <a:rPr kumimoji="1" lang="ja-JP" altLang="en-US" dirty="0" err="1" smtClean="0"/>
              <a:t>つの</a:t>
            </a:r>
            <a:r>
              <a:rPr kumimoji="1" lang="ja-JP" altLang="en-US" dirty="0" smtClean="0"/>
              <a:t>円に</a:t>
            </a:r>
            <a:r>
              <a:rPr lang="ja-JP" altLang="en-US" dirty="0" smtClean="0"/>
              <a:t>対して</a:t>
            </a:r>
            <a:r>
              <a:rPr kumimoji="1" lang="ja-JP" altLang="en-US" dirty="0" smtClean="0"/>
              <a:t>，</a:t>
            </a:r>
            <a:r>
              <a:rPr kumimoji="1" lang="en-US" altLang="ja-JP" dirty="0" smtClean="0"/>
              <a:t>Safe Area</a:t>
            </a:r>
            <a:r>
              <a:rPr kumimoji="1" lang="ja-JP" altLang="en-US" dirty="0" smtClean="0"/>
              <a:t>かチェックする．</a:t>
            </a:r>
            <a:endParaRPr kumimoji="1" lang="ja-JP" altLang="en-US" dirty="0"/>
          </a:p>
        </p:txBody>
      </p:sp>
      <p:sp>
        <p:nvSpPr>
          <p:cNvPr id="21" name="正方形/長方形 20"/>
          <p:cNvSpPr/>
          <p:nvPr/>
        </p:nvSpPr>
        <p:spPr>
          <a:xfrm rot="1274557">
            <a:off x="1897055" y="4345793"/>
            <a:ext cx="6406513" cy="714380"/>
          </a:xfrm>
          <a:prstGeom prst="rect">
            <a:avLst/>
          </a:prstGeom>
          <a:solidFill>
            <a:schemeClr val="accent3">
              <a:alpha val="2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 rot="21404626">
            <a:off x="2012166" y="4909110"/>
            <a:ext cx="6178807" cy="1234533"/>
          </a:xfrm>
          <a:prstGeom prst="rect">
            <a:avLst/>
          </a:prstGeom>
          <a:solidFill>
            <a:schemeClr val="accent3">
              <a:alpha val="25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正方形/長方形 22"/>
          <p:cNvSpPr/>
          <p:nvPr/>
        </p:nvSpPr>
        <p:spPr>
          <a:xfrm rot="18572674">
            <a:off x="1519994" y="4327879"/>
            <a:ext cx="5076573" cy="714380"/>
          </a:xfrm>
          <a:prstGeom prst="rect">
            <a:avLst/>
          </a:prstGeom>
          <a:solidFill>
            <a:schemeClr val="accent3">
              <a:alpha val="8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chemeClr val="accent2"/>
              </a:solidFill>
            </a:endParaRPr>
          </a:p>
        </p:txBody>
      </p:sp>
      <p:cxnSp>
        <p:nvCxnSpPr>
          <p:cNvPr id="11" name="直線矢印コネクタ 10"/>
          <p:cNvCxnSpPr/>
          <p:nvPr/>
        </p:nvCxnSpPr>
        <p:spPr>
          <a:xfrm>
            <a:off x="2643174" y="3143248"/>
            <a:ext cx="500066" cy="214314"/>
          </a:xfrm>
          <a:prstGeom prst="straightConnector1">
            <a:avLst/>
          </a:prstGeom>
          <a:ln w="69850">
            <a:solidFill>
              <a:schemeClr val="tx1">
                <a:lumMod val="85000"/>
                <a:lumOff val="15000"/>
                <a:alpha val="8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テキスト ボックス 12"/>
          <p:cNvSpPr txBox="1"/>
          <p:nvPr/>
        </p:nvSpPr>
        <p:spPr>
          <a:xfrm>
            <a:off x="6429388" y="2571744"/>
            <a:ext cx="2500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dirty="0" smtClean="0">
                <a:solidFill>
                  <a:srgbClr val="00B050"/>
                </a:solidFill>
              </a:rPr>
              <a:t>Safe Area</a:t>
            </a:r>
          </a:p>
        </p:txBody>
      </p:sp>
      <p:cxnSp>
        <p:nvCxnSpPr>
          <p:cNvPr id="14" name="直線矢印コネクタ 13"/>
          <p:cNvCxnSpPr/>
          <p:nvPr/>
        </p:nvCxnSpPr>
        <p:spPr>
          <a:xfrm rot="10800000" flipV="1">
            <a:off x="6643702" y="3000372"/>
            <a:ext cx="428628" cy="357190"/>
          </a:xfrm>
          <a:prstGeom prst="straightConnector1">
            <a:avLst/>
          </a:prstGeom>
          <a:ln w="69850">
            <a:solidFill>
              <a:srgbClr val="00B050">
                <a:alpha val="8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テキスト ボックス 15"/>
          <p:cNvSpPr txBox="1"/>
          <p:nvPr/>
        </p:nvSpPr>
        <p:spPr>
          <a:xfrm>
            <a:off x="928662" y="2711231"/>
            <a:ext cx="22145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他のビームに当たっているのでダメ</a:t>
            </a:r>
            <a:endParaRPr kumimoji="1" lang="ja-JP" altLang="en-US" dirty="0"/>
          </a:p>
        </p:txBody>
      </p:sp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提出概況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First Submitted : 177</a:t>
            </a:r>
            <a:r>
              <a:rPr lang="ja-JP" altLang="en-US" dirty="0" smtClean="0"/>
              <a:t>分（</a:t>
            </a:r>
            <a:r>
              <a:rPr lang="en-US" altLang="ja-JP" dirty="0" err="1" smtClean="0"/>
              <a:t>Watch.d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r>
              <a:rPr kumimoji="1" lang="en-US" altLang="ja-JP" dirty="0" smtClean="0"/>
              <a:t>Total Submitted : 10</a:t>
            </a:r>
            <a:r>
              <a:rPr kumimoji="1" lang="ja-JP" altLang="en-US" dirty="0" smtClean="0"/>
              <a:t>（</a:t>
            </a:r>
            <a:r>
              <a:rPr kumimoji="1" lang="en-US" altLang="ja-JP" dirty="0" smtClean="0"/>
              <a:t>4</a:t>
            </a:r>
            <a:r>
              <a:rPr kumimoji="1" lang="ja-JP" altLang="en-US" dirty="0" smtClean="0"/>
              <a:t>チーム）</a:t>
            </a:r>
            <a:endParaRPr kumimoji="1" lang="en-US" altLang="ja-JP" dirty="0" smtClean="0"/>
          </a:p>
          <a:p>
            <a:r>
              <a:rPr lang="en-US" altLang="ja-JP" dirty="0" smtClean="0"/>
              <a:t>First Accepted : 185</a:t>
            </a:r>
            <a:r>
              <a:rPr lang="ja-JP" altLang="en-US" dirty="0" smtClean="0"/>
              <a:t>分（</a:t>
            </a:r>
            <a:r>
              <a:rPr lang="en-US" altLang="ja-JP" dirty="0" smtClean="0"/>
              <a:t>_(</a:t>
            </a:r>
            <a:r>
              <a:rPr lang="en-US" altLang="ja-JP" dirty="0" err="1" smtClean="0"/>
              <a:t>ry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r>
              <a:rPr lang="en-US" altLang="ja-JP" dirty="0" smtClean="0"/>
              <a:t>Total Accepted</a:t>
            </a:r>
            <a:r>
              <a:rPr lang="ja-JP" altLang="en-US" dirty="0"/>
              <a:t> </a:t>
            </a:r>
            <a:r>
              <a:rPr lang="en-US" altLang="ja-JP" dirty="0" smtClean="0"/>
              <a:t>: 2</a:t>
            </a:r>
            <a:r>
              <a:rPr lang="ja-JP" altLang="en-US" dirty="0" smtClean="0"/>
              <a:t>チーム</a:t>
            </a:r>
            <a:endParaRPr kumimoji="1" lang="ja-JP" altLang="en-US" dirty="0"/>
          </a:p>
        </p:txBody>
      </p:sp>
    </p:spTree>
  </p:cSld>
  <p:clrMapOvr>
    <a:masterClrMapping/>
  </p:clrMapOvr>
  <p:transition spd="slow"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フレッシュ">
  <a:themeElements>
    <a:clrScheme name="フレッシュ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フレッシュ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0</TotalTime>
  <Words>259</Words>
  <Application>Microsoft Office PowerPoint</Application>
  <PresentationFormat>画面に合わせる (4:3)</PresentationFormat>
  <Paragraphs>37</Paragraphs>
  <Slides>7</Slides>
  <Notes>7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7</vt:i4>
      </vt:variant>
    </vt:vector>
  </HeadingPairs>
  <TitlesOfParts>
    <vt:vector size="8" baseType="lpstr">
      <vt:lpstr>フレッシュ</vt:lpstr>
      <vt:lpstr>Problem E: Safe Area</vt:lpstr>
      <vt:lpstr>問題概要</vt:lpstr>
      <vt:lpstr>間違った解法</vt:lpstr>
      <vt:lpstr>解法</vt:lpstr>
      <vt:lpstr>解法</vt:lpstr>
      <vt:lpstr>解法</vt:lpstr>
      <vt:lpstr>提出概況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2009-11-05T10:59:42Z</dcterms:created>
  <dcterms:modified xsi:type="dcterms:W3CDTF">2009-11-05T10:59:44Z</dcterms:modified>
</cp:coreProperties>
</file>