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67" r:id="rId10"/>
    <p:sldId id="268" r:id="rId11"/>
    <p:sldId id="269" r:id="rId12"/>
    <p:sldId id="270" r:id="rId13"/>
    <p:sldId id="271" r:id="rId14"/>
    <p:sldId id="272" r:id="rId15"/>
    <p:sldId id="264" r:id="rId16"/>
    <p:sldId id="263" r:id="rId17"/>
    <p:sldId id="266" r:id="rId1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89497" autoAdjust="0"/>
  </p:normalViewPr>
  <p:slideViewPr>
    <p:cSldViewPr>
      <p:cViewPr varScale="1">
        <p:scale>
          <a:sx n="122" d="100"/>
          <a:sy n="122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b="1" dirty="0" smtClean="0"/>
              <a:t>Practice Contest I</a:t>
            </a:r>
            <a:br>
              <a:rPr lang="en-US" altLang="ja-JP" b="1" dirty="0" smtClean="0"/>
            </a:br>
            <a:r>
              <a:rPr lang="en-US" altLang="ja-JP" dirty="0" smtClean="0"/>
              <a:t>Problem I : Revenge of </a:t>
            </a:r>
            <a:r>
              <a:rPr lang="en-US" altLang="ja-JP" dirty="0" err="1" smtClean="0"/>
              <a:t>Voronoi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Original Problem : </a:t>
            </a:r>
            <a:r>
              <a:rPr kumimoji="1" lang="en-US" altLang="ja-JP" dirty="0" err="1" smtClean="0"/>
              <a:t>H.Noda</a:t>
            </a:r>
            <a:endParaRPr kumimoji="1" lang="en-US" altLang="ja-JP" dirty="0" smtClean="0"/>
          </a:p>
          <a:p>
            <a:r>
              <a:rPr lang="en-US" altLang="ja-JP" dirty="0" smtClean="0"/>
              <a:t>Solution : </a:t>
            </a:r>
            <a:r>
              <a:rPr lang="en-US" altLang="ja-JP" dirty="0" err="1" smtClean="0"/>
              <a:t>H.Noda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H.Hayashizaki</a:t>
            </a:r>
            <a:endParaRPr lang="en-US" altLang="ja-JP" dirty="0" smtClean="0"/>
          </a:p>
          <a:p>
            <a:r>
              <a:rPr lang="en-US" dirty="0" smtClean="0"/>
              <a:t>Presentation : </a:t>
            </a:r>
            <a:r>
              <a:rPr lang="en-US" dirty="0" err="1" smtClean="0"/>
              <a:t>H.Noda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Find the </a:t>
            </a:r>
            <a:r>
              <a:rPr kumimoji="1" lang="en-US" altLang="ja-JP" dirty="0" err="1" smtClean="0"/>
              <a:t>generatrixes</a:t>
            </a:r>
            <a:r>
              <a:rPr kumimoji="1" lang="en-US" altLang="ja-JP" dirty="0" smtClean="0"/>
              <a:t> on given discrete </a:t>
            </a:r>
            <a:r>
              <a:rPr kumimoji="1" lang="en-US" altLang="ja-JP" dirty="0" err="1" smtClean="0"/>
              <a:t>voronoi</a:t>
            </a:r>
            <a:r>
              <a:rPr kumimoji="1" lang="en-US" altLang="ja-JP" dirty="0" smtClean="0"/>
              <a:t> diagram</a:t>
            </a:r>
          </a:p>
          <a:p>
            <a:r>
              <a:rPr kumimoji="1" lang="en-US" altLang="ja-JP" dirty="0" smtClean="0"/>
              <a:t>We use Manhattan distance </a:t>
            </a:r>
            <a:r>
              <a:rPr lang="en-US" altLang="ja-JP" dirty="0" smtClean="0"/>
              <a:t>in this problem</a:t>
            </a:r>
          </a:p>
          <a:p>
            <a:pPr lvl="1"/>
            <a:r>
              <a:rPr lang="es-ES" altLang="ja-JP" dirty="0"/>
              <a:t>d = |</a:t>
            </a:r>
            <a:r>
              <a:rPr lang="es-ES" altLang="ja-JP" dirty="0" smtClean="0"/>
              <a:t>x</a:t>
            </a:r>
            <a:r>
              <a:rPr lang="es-ES" altLang="ja-JP" baseline="-25000" dirty="0" smtClean="0"/>
              <a:t>1</a:t>
            </a:r>
            <a:r>
              <a:rPr lang="es-ES" altLang="ja-JP" dirty="0" smtClean="0"/>
              <a:t> </a:t>
            </a:r>
            <a:r>
              <a:rPr lang="es-ES" altLang="ja-JP" dirty="0"/>
              <a:t>- x</a:t>
            </a:r>
            <a:r>
              <a:rPr lang="es-ES" altLang="ja-JP" baseline="-25000" dirty="0"/>
              <a:t>2</a:t>
            </a:r>
            <a:r>
              <a:rPr lang="es-ES" altLang="ja-JP" dirty="0"/>
              <a:t>| + |y</a:t>
            </a:r>
            <a:r>
              <a:rPr lang="es-ES" altLang="ja-JP" baseline="-25000" dirty="0"/>
              <a:t>1</a:t>
            </a:r>
            <a:r>
              <a:rPr lang="es-ES" altLang="ja-JP" dirty="0"/>
              <a:t> - y</a:t>
            </a:r>
            <a:r>
              <a:rPr lang="es-ES" altLang="ja-JP" baseline="-25000" dirty="0"/>
              <a:t>2</a:t>
            </a:r>
            <a:r>
              <a:rPr lang="es-ES" altLang="ja-JP" dirty="0"/>
              <a:t>|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Discrete </a:t>
            </a:r>
            <a:r>
              <a:rPr lang="en-US" altLang="ja-JP" dirty="0" err="1" smtClean="0"/>
              <a:t>Voronoi</a:t>
            </a:r>
            <a:r>
              <a:rPr lang="en-US" altLang="ja-JP" dirty="0" smtClean="0"/>
              <a:t> Diagram</a:t>
            </a:r>
            <a:endParaRPr kumimoji="1" lang="ja-JP" altLang="en-US" dirty="0"/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ｕｕｕｊｊｊｊｊｘｘｘｘｘｗｗｗｗｗｗｗｗｗ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ｗ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ｗｗｗｗｋｋｋｋｋ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ｕｕｕｊｊｊｊｊｘｘｘｘｘｘｐｗｗｗｗｗｗｗｗｗｗｗｋｋｋｋｋｋ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ｕｕｕｊｊｊｊｊｘｘｘｘｘｘｐｐｗｗｗｗｗｗｗｗｗｋｋｋｋｋｋｋ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ｕｕｕｊｊｊｊｊｘｘｘｘｘｘｐｐｐｗｗｗｗｗｗｗｋｋｋｋｋｋｋｋ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ｕ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ｕｊ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ｊ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ｊｊｊｘｘｘｘｘｘｐｐｐｐｗｗｗｗｗｋｋｋｋ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ｋ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ｕｕｕｊｊｊｊｘｘｘｘｘｘｘｐｐｐｐｐｗｗｗｗｋｋｋｋｋｋｋｋｋ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ｕｕｕｊｊｊｘｘｘ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ｘ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ｘｘｘｘｐｐｐｐｐｐｗｗｗｋｋｋｋｋｋｋｋｋ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ｕｕｕｊｊｊｘｘｘｘｘｘｘｐｐｐｐｐｐｐｐｗｗｋｋｋｋｋｋｋｋｋ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ｕｕｕｊｊｊｘｘｘｘｘｘｐｐｐｐｐｐｐｐｐｌｌｌｌｌｌｌｌｌｌｌ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ｕｕｕｊｊｊｘｘｘｘｘｐｐｐｐｐｐｐｐｐｐｌｌｌｌｌｌｌｌｌｌｌ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ｕｕｕｊｊｃｃｃｃｘｐｐｐｐ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ｐ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ｐｐｐｐｐｐｌｌｌｌｌｌ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ｌ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ｕｕｕｃｃｃｃｃｃｃｑｑｑｑ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ｑ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ｑｑｑｑｑｑｍｍｍｌｌｌｌｌｌｌｌ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ｕｕｃｃｃｃｃｃｃｃｃｉｑｑｑｑｑｑｎｎｍｍｍｍｍｌｌｌｌｌｌｌ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ｃｃｃｃｃｃｃｃｃｃｃｉｉｑｑｑｑｎｎｎｍｍｍｍｍｍｌｌｌｌｌｌ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ｃｃｃｃｃｃｃｃ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ｃ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ｃｃｉｉｉｑｑｎｎｎｎｍｍｍｍｍｍｏｏｏｏｏｏ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ｃｃｃｃｃｃｃｃｃｃｉ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ｉ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ｉｉｉｉｎｎｎｎｍｍｍ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ｍ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ｍｍｏｏｏｏｏｏ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ｖｖｖｖｃｃｃｃｃｃｉｉｉｉｉｎｎｎｎｎｎｍｍｍｍｏｏ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ｏ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ｏｏｏｏ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ｖｖｖｖｖｃｃｃｃｃｉｉｉｉｎｎｎｎ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ｎ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ｎｎｎｍｍｍｏｏｏｏｏｏｏ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ｖｖｖｖｖｖｃｃｃｃｉｉｉｉｄｄｄｄｄｄｄｄｍｍｍｏｏｏｏｒｒｒ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ｖｖｖｖｖｖｔｔｔｔｉｉｉｄｄｄｄｄ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ｄ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ｄｄｄｄｍｍｏｏｏｒｒｒｒ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ｖｖｖｖｖｖｔｔｔｔｔｉｉｄｄｄｄｄｄｄｄｄｄｍｓｒｒｒｒｒｒｒ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ｖ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ｖｖｔｔｔｔｔｔｔａａａａａａａａａａｓｓｒｒｒｒ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ｒ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ｖｖｖｖｖｔｔｔ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ｔ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ｔｔｔｔａａａａａ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ａ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ａａａａｓｓｓｒｒｒｒｒｒ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ｖｖｖｖｖｔｔｔｔｔｔｔｔｂｂａａａａａａａｓｓｓｓｓｒｒｒｒｒ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ｖｖｖｖｖｔｔｔｔｔｔｙｙｂｂｂａａａａａｓｓｓ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ｓ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ｓｓｓｒｒｒｒ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ｅｖｖｖｖｔｔｔｔｔｙｙｙｂｂｂｂａａａａｓｓｓｓｓｓｓｒｒｒｒ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ｅｅｖｖｖｔｔｔｔｙｙｙｙｂｂｂｂｂａａａｓｓｓｓｓｓｓｒｒｒｒ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ｅｅｅｖｖｙｙｙｙｙｙ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ｙ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ｙｂ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ｂ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ｂｂｂｂｂｂｚｚｚｓｓｆｆｆｒｒｒ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ｅｅｅｅｅｙｙｙｙｙｙｙｙｂｂ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ｈ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ｈｇｇｇｇｚｚｚｚｆｆｆｆｆｆｆ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ｅｅｅｅｅｅｙｙｙｙｙｙｙｂｂｈｇｇｇｇｇｚｚｚｚｆｆｆｆｆｆｆ</a:t>
            </a:r>
          </a:p>
          <a:p>
            <a:pPr>
              <a:buNone/>
            </a:pP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ｅｅｅｅｅｅｅｙｙｙｙｙｙｂｂｇｇ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ｇ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ｇｇｇｚｚ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ｚ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ｚｆｆｆｆｆｆｆ</a:t>
            </a:r>
          </a:p>
          <a:p>
            <a:pPr>
              <a:buNone/>
            </a:pP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ｅ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ｅｅｅｅｅｅｅｙｙｙｙｙｂｂｇｇｇｇｇｇｚｚｚｆｆ</a:t>
            </a:r>
            <a:r>
              <a:rPr lang="ja-JP" altLang="en-US" b="1" dirty="0" smtClean="0">
                <a:solidFill>
                  <a:srgbClr val="FF0000"/>
                </a:solidFill>
                <a:latin typeface="ＭＳ ゴシック" pitchFamily="49" charset="-128"/>
                <a:ea typeface="ＭＳ ゴシック" pitchFamily="49" charset="-128"/>
              </a:rPr>
              <a:t>ｆ</a:t>
            </a:r>
            <a:r>
              <a:rPr lang="ja-JP" altLang="en-US" dirty="0" smtClean="0">
                <a:latin typeface="ＭＳ ゴシック" pitchFamily="49" charset="-128"/>
                <a:ea typeface="ＭＳ ゴシック" pitchFamily="49" charset="-128"/>
              </a:rPr>
              <a:t>ｆｆｆｆｆ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kumimoji="1" lang="en-US" altLang="ja-JP" dirty="0" smtClean="0"/>
              <a:t>Represented as a set of pixels</a:t>
            </a:r>
          </a:p>
          <a:p>
            <a:r>
              <a:rPr kumimoji="1" lang="en-US" altLang="ja-JP" dirty="0" smtClean="0"/>
              <a:t>Each pixel belongs to the </a:t>
            </a:r>
            <a:r>
              <a:rPr kumimoji="1" lang="en-US" altLang="ja-JP" dirty="0" err="1" smtClean="0"/>
              <a:t>generatrix</a:t>
            </a: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(1)</a:t>
            </a:r>
            <a:endParaRPr kumimoji="1" lang="ja-JP" altLang="en-US" dirty="0"/>
          </a:p>
        </p:txBody>
      </p:sp>
      <p:sp>
        <p:nvSpPr>
          <p:cNvPr id="6" name="コンテンツ プレースホル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Full-Searching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ja-JP" dirty="0" smtClean="0"/>
              <a:t>Pick up boundaries of each pair of areas</a:t>
            </a:r>
          </a:p>
          <a:p>
            <a:pPr marL="971550" lvl="1" indent="-514350">
              <a:buFont typeface="+mj-lt"/>
              <a:buAutoNum type="arabicPeriod"/>
            </a:pPr>
            <a:r>
              <a:rPr kumimoji="1" lang="en-US" altLang="ja-JP" dirty="0" smtClean="0"/>
              <a:t>Find pairs of pixels on each area which makes boundaries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altLang="ja-JP" dirty="0" smtClean="0"/>
              <a:t>Connect them to make a set of </a:t>
            </a:r>
            <a:r>
              <a:rPr lang="en-US" altLang="ja-JP" dirty="0" err="1" smtClean="0"/>
              <a:t>generatrixes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(2)</a:t>
            </a:r>
            <a:endParaRPr kumimoji="1" lang="ja-JP" altLang="en-US" dirty="0"/>
          </a:p>
        </p:txBody>
      </p:sp>
      <p:sp>
        <p:nvSpPr>
          <p:cNvPr id="4" name="コンテンツ プレースホル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altLang="ja-JP" dirty="0" smtClean="0"/>
              <a:t>Pick up boundaries of each pair of areas</a:t>
            </a:r>
          </a:p>
          <a:p>
            <a:pPr lvl="1"/>
            <a:r>
              <a:rPr kumimoji="1" lang="en-US" altLang="ja-JP" dirty="0" smtClean="0"/>
              <a:t>It’s easy</a:t>
            </a:r>
          </a:p>
          <a:p>
            <a:pPr lvl="1"/>
            <a:r>
              <a:rPr lang="en-US" altLang="ja-JP" dirty="0" smtClean="0"/>
              <a:t>Create area adjacency graph at same time</a:t>
            </a:r>
            <a:endParaRPr kumimoji="1" lang="ja-JP" altLang="en-US" dirty="0"/>
          </a:p>
        </p:txBody>
      </p:sp>
      <p:grpSp>
        <p:nvGrpSpPr>
          <p:cNvPr id="40" name="グループ化 39"/>
          <p:cNvGrpSpPr/>
          <p:nvPr/>
        </p:nvGrpSpPr>
        <p:grpSpPr>
          <a:xfrm>
            <a:off x="3428992" y="3786190"/>
            <a:ext cx="2286016" cy="2286016"/>
            <a:chOff x="3357554" y="4000504"/>
            <a:chExt cx="2286016" cy="2286016"/>
          </a:xfrm>
        </p:grpSpPr>
        <p:sp>
          <p:nvSpPr>
            <p:cNvPr id="6" name="正方形/長方形 5"/>
            <p:cNvSpPr/>
            <p:nvPr/>
          </p:nvSpPr>
          <p:spPr>
            <a:xfrm>
              <a:off x="3357554" y="400050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3929058" y="400050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5" name="正方形/長方形 14"/>
            <p:cNvSpPr/>
            <p:nvPr/>
          </p:nvSpPr>
          <p:spPr>
            <a:xfrm>
              <a:off x="4500562" y="400050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5072066" y="400050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3357554" y="457200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8" name="正方形/長方形 17"/>
            <p:cNvSpPr/>
            <p:nvPr/>
          </p:nvSpPr>
          <p:spPr>
            <a:xfrm>
              <a:off x="3929058" y="457200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4500562" y="457200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20" name="正方形/長方形 19"/>
            <p:cNvSpPr/>
            <p:nvPr/>
          </p:nvSpPr>
          <p:spPr>
            <a:xfrm>
              <a:off x="5072066" y="457200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3357554" y="514351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22" name="正方形/長方形 21"/>
            <p:cNvSpPr/>
            <p:nvPr/>
          </p:nvSpPr>
          <p:spPr>
            <a:xfrm>
              <a:off x="3929058" y="514351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23" name="正方形/長方形 22"/>
            <p:cNvSpPr/>
            <p:nvPr/>
          </p:nvSpPr>
          <p:spPr>
            <a:xfrm>
              <a:off x="4500562" y="514351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5072066" y="514351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3357554" y="571501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3929058" y="571501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27" name="正方形/長方形 26"/>
            <p:cNvSpPr/>
            <p:nvPr/>
          </p:nvSpPr>
          <p:spPr>
            <a:xfrm>
              <a:off x="4500562" y="571501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5072066" y="571501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cxnSp>
          <p:nvCxnSpPr>
            <p:cNvPr id="34" name="直線コネクタ 33"/>
            <p:cNvCxnSpPr/>
            <p:nvPr/>
          </p:nvCxnSpPr>
          <p:spPr>
            <a:xfrm rot="5400000">
              <a:off x="3358348" y="5142718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コネクタ 36"/>
            <p:cNvCxnSpPr/>
            <p:nvPr/>
          </p:nvCxnSpPr>
          <p:spPr>
            <a:xfrm>
              <a:off x="3357554" y="5143512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直線矢印コネクタ 41"/>
          <p:cNvCxnSpPr>
            <a:stCxn id="58" idx="3"/>
          </p:cNvCxnSpPr>
          <p:nvPr/>
        </p:nvCxnSpPr>
        <p:spPr>
          <a:xfrm>
            <a:off x="3457194" y="3470790"/>
            <a:ext cx="1114806" cy="601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4" name="直線矢印コネクタ 43"/>
          <p:cNvCxnSpPr>
            <a:stCxn id="58" idx="3"/>
          </p:cNvCxnSpPr>
          <p:nvPr/>
        </p:nvCxnSpPr>
        <p:spPr>
          <a:xfrm>
            <a:off x="3457194" y="3470790"/>
            <a:ext cx="1114806" cy="11726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6" name="直線矢印コネクタ 45"/>
          <p:cNvCxnSpPr>
            <a:stCxn id="58" idx="3"/>
          </p:cNvCxnSpPr>
          <p:nvPr/>
        </p:nvCxnSpPr>
        <p:spPr>
          <a:xfrm>
            <a:off x="3457194" y="3470790"/>
            <a:ext cx="257550" cy="14584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48" name="直線矢印コネクタ 47"/>
          <p:cNvCxnSpPr>
            <a:stCxn id="58" idx="3"/>
          </p:cNvCxnSpPr>
          <p:nvPr/>
        </p:nvCxnSpPr>
        <p:spPr>
          <a:xfrm>
            <a:off x="3457194" y="3470790"/>
            <a:ext cx="829054" cy="14584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>
            <a:stCxn id="58" idx="3"/>
          </p:cNvCxnSpPr>
          <p:nvPr/>
        </p:nvCxnSpPr>
        <p:spPr>
          <a:xfrm>
            <a:off x="3457194" y="3470790"/>
            <a:ext cx="1400558" cy="14584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2" name="直線矢印コネクタ 51"/>
          <p:cNvCxnSpPr>
            <a:stCxn id="58" idx="3"/>
          </p:cNvCxnSpPr>
          <p:nvPr/>
        </p:nvCxnSpPr>
        <p:spPr>
          <a:xfrm>
            <a:off x="3457194" y="3470790"/>
            <a:ext cx="1972062" cy="14584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4" name="直線矢印コネクタ 53"/>
          <p:cNvCxnSpPr>
            <a:stCxn id="58" idx="3"/>
          </p:cNvCxnSpPr>
          <p:nvPr/>
        </p:nvCxnSpPr>
        <p:spPr>
          <a:xfrm>
            <a:off x="3457194" y="3470790"/>
            <a:ext cx="1114806" cy="17441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6" name="直線矢印コネクタ 55"/>
          <p:cNvCxnSpPr>
            <a:stCxn id="58" idx="3"/>
          </p:cNvCxnSpPr>
          <p:nvPr/>
        </p:nvCxnSpPr>
        <p:spPr>
          <a:xfrm>
            <a:off x="3457194" y="3470790"/>
            <a:ext cx="1114806" cy="23156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8" name="テキスト ボックス 57"/>
          <p:cNvSpPr txBox="1"/>
          <p:nvPr/>
        </p:nvSpPr>
        <p:spPr>
          <a:xfrm>
            <a:off x="2214546" y="3286124"/>
            <a:ext cx="1242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boundaries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altLang="ja-JP" dirty="0"/>
              <a:t>Find pairs of pixels on each area which makes </a:t>
            </a:r>
            <a:r>
              <a:rPr lang="en-US" altLang="ja-JP" dirty="0" smtClean="0"/>
              <a:t>boundaries</a:t>
            </a:r>
          </a:p>
          <a:p>
            <a:pPr marL="742950" lvl="2" indent="-342900"/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 × 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 × O(N) = O(N</a:t>
            </a:r>
            <a:r>
              <a:rPr lang="en-US" altLang="ja-JP" baseline="30000" dirty="0" smtClean="0"/>
              <a:t>5</a:t>
            </a:r>
            <a:r>
              <a:rPr lang="en-US" altLang="ja-JP" dirty="0" smtClean="0"/>
              <a:t>)</a:t>
            </a:r>
          </a:p>
          <a:p>
            <a:pPr marL="1200150" lvl="3" indent="-342900"/>
            <a:r>
              <a:rPr lang="en-US" altLang="ja-JP" dirty="0" smtClean="0"/>
              <a:t>N : max(W, H)</a:t>
            </a:r>
          </a:p>
          <a:p>
            <a:pPr marL="1200150" lvl="3" indent="-342900"/>
            <a:r>
              <a:rPr lang="en-US" altLang="ja-JP" dirty="0" smtClean="0"/>
              <a:t>M : number of letter types</a:t>
            </a:r>
          </a:p>
        </p:txBody>
      </p:sp>
      <p:grpSp>
        <p:nvGrpSpPr>
          <p:cNvPr id="84" name="グループ化 83"/>
          <p:cNvGrpSpPr/>
          <p:nvPr/>
        </p:nvGrpSpPr>
        <p:grpSpPr>
          <a:xfrm>
            <a:off x="3428198" y="4000504"/>
            <a:ext cx="2287604" cy="2287604"/>
            <a:chOff x="-1428760" y="4142586"/>
            <a:chExt cx="2287604" cy="2287604"/>
          </a:xfrm>
        </p:grpSpPr>
        <p:sp>
          <p:nvSpPr>
            <p:cNvPr id="5" name="正方形/長方形 4"/>
            <p:cNvSpPr/>
            <p:nvPr/>
          </p:nvSpPr>
          <p:spPr>
            <a:xfrm>
              <a:off x="-1428760" y="414338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6" name="正方形/長方形 5"/>
            <p:cNvSpPr/>
            <p:nvPr/>
          </p:nvSpPr>
          <p:spPr>
            <a:xfrm>
              <a:off x="-857256" y="414338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7" name="正方形/長方形 6"/>
            <p:cNvSpPr/>
            <p:nvPr/>
          </p:nvSpPr>
          <p:spPr>
            <a:xfrm>
              <a:off x="-285752" y="414338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8" name="正方形/長方形 7"/>
            <p:cNvSpPr/>
            <p:nvPr/>
          </p:nvSpPr>
          <p:spPr>
            <a:xfrm>
              <a:off x="285752" y="414338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9" name="正方形/長方形 8"/>
            <p:cNvSpPr/>
            <p:nvPr/>
          </p:nvSpPr>
          <p:spPr>
            <a:xfrm>
              <a:off x="-1428760" y="471488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0" name="正方形/長方形 9"/>
            <p:cNvSpPr/>
            <p:nvPr/>
          </p:nvSpPr>
          <p:spPr>
            <a:xfrm>
              <a:off x="-857256" y="471488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1" name="正方形/長方形 10"/>
            <p:cNvSpPr/>
            <p:nvPr/>
          </p:nvSpPr>
          <p:spPr>
            <a:xfrm>
              <a:off x="-285752" y="471488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2" name="正方形/長方形 11"/>
            <p:cNvSpPr/>
            <p:nvPr/>
          </p:nvSpPr>
          <p:spPr>
            <a:xfrm>
              <a:off x="285752" y="4714884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3" name="正方形/長方形 12"/>
            <p:cNvSpPr/>
            <p:nvPr/>
          </p:nvSpPr>
          <p:spPr>
            <a:xfrm>
              <a:off x="-1428760" y="528638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-857256" y="528638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5" name="正方形/長方形 14"/>
            <p:cNvSpPr/>
            <p:nvPr/>
          </p:nvSpPr>
          <p:spPr>
            <a:xfrm>
              <a:off x="-285752" y="528638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285752" y="528638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-1428760" y="585789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8" name="正方形/長方形 17"/>
            <p:cNvSpPr/>
            <p:nvPr/>
          </p:nvSpPr>
          <p:spPr>
            <a:xfrm>
              <a:off x="-857256" y="585789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-285752" y="585789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20" name="正方形/長方形 19"/>
            <p:cNvSpPr/>
            <p:nvPr/>
          </p:nvSpPr>
          <p:spPr>
            <a:xfrm>
              <a:off x="285752" y="585789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cxnSp>
          <p:nvCxnSpPr>
            <p:cNvPr id="21" name="直線コネクタ 20"/>
            <p:cNvCxnSpPr/>
            <p:nvPr/>
          </p:nvCxnSpPr>
          <p:spPr>
            <a:xfrm rot="5400000">
              <a:off x="-1427966" y="5285594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コネクタ 21"/>
            <p:cNvCxnSpPr/>
            <p:nvPr/>
          </p:nvCxnSpPr>
          <p:spPr>
            <a:xfrm>
              <a:off x="-1428760" y="5286388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曲線コネクタ 25"/>
            <p:cNvCxnSpPr>
              <a:stCxn id="5" idx="0"/>
              <a:endCxn id="7" idx="0"/>
            </p:cNvCxnSpPr>
            <p:nvPr/>
          </p:nvCxnSpPr>
          <p:spPr>
            <a:xfrm rot="5400000" flipH="1" flipV="1">
              <a:off x="-571504" y="3571876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曲線コネクタ 28"/>
            <p:cNvCxnSpPr>
              <a:stCxn id="5" idx="0"/>
              <a:endCxn id="8" idx="0"/>
            </p:cNvCxnSpPr>
            <p:nvPr/>
          </p:nvCxnSpPr>
          <p:spPr>
            <a:xfrm rot="5400000" flipH="1" flipV="1">
              <a:off x="-285752" y="3286124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" name="曲線コネクタ 30"/>
            <p:cNvCxnSpPr>
              <a:stCxn id="9" idx="0"/>
              <a:endCxn id="11" idx="0"/>
            </p:cNvCxnSpPr>
            <p:nvPr/>
          </p:nvCxnSpPr>
          <p:spPr>
            <a:xfrm rot="5400000" flipH="1" flipV="1">
              <a:off x="-571504" y="4143380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" name="曲線コネクタ 32"/>
            <p:cNvCxnSpPr>
              <a:stCxn id="9" idx="0"/>
              <a:endCxn id="12" idx="0"/>
            </p:cNvCxnSpPr>
            <p:nvPr/>
          </p:nvCxnSpPr>
          <p:spPr>
            <a:xfrm rot="5400000" flipH="1" flipV="1">
              <a:off x="-285752" y="3857628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" name="曲線コネクタ 34"/>
            <p:cNvCxnSpPr>
              <a:stCxn id="5" idx="1"/>
              <a:endCxn id="17" idx="1"/>
            </p:cNvCxnSpPr>
            <p:nvPr/>
          </p:nvCxnSpPr>
          <p:spPr>
            <a:xfrm rot="10800000" flipV="1">
              <a:off x="-1428760" y="442913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7" name="曲線コネクタ 36"/>
            <p:cNvCxnSpPr>
              <a:stCxn id="5" idx="1"/>
              <a:endCxn id="13" idx="1"/>
            </p:cNvCxnSpPr>
            <p:nvPr/>
          </p:nvCxnSpPr>
          <p:spPr>
            <a:xfrm rot="10800000" flipV="1">
              <a:off x="-1428760" y="4429132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曲線コネクタ 38"/>
            <p:cNvCxnSpPr>
              <a:stCxn id="9" idx="1"/>
              <a:endCxn id="13" idx="1"/>
            </p:cNvCxnSpPr>
            <p:nvPr/>
          </p:nvCxnSpPr>
          <p:spPr>
            <a:xfrm rot="10800000" flipV="1">
              <a:off x="-1428760" y="5000636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曲線コネクタ 40"/>
            <p:cNvCxnSpPr>
              <a:stCxn id="6" idx="0"/>
              <a:endCxn id="7" idx="0"/>
            </p:cNvCxnSpPr>
            <p:nvPr/>
          </p:nvCxnSpPr>
          <p:spPr>
            <a:xfrm rot="5400000" flipH="1" flipV="1">
              <a:off x="-285752" y="3857628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" name="曲線コネクタ 44"/>
            <p:cNvCxnSpPr>
              <a:stCxn id="10" idx="0"/>
              <a:endCxn id="11" idx="0"/>
            </p:cNvCxnSpPr>
            <p:nvPr/>
          </p:nvCxnSpPr>
          <p:spPr>
            <a:xfrm rot="5400000" flipH="1" flipV="1">
              <a:off x="-285752" y="4429132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" name="曲線コネクタ 46"/>
            <p:cNvCxnSpPr>
              <a:stCxn id="6" idx="1"/>
              <a:endCxn id="14" idx="1"/>
            </p:cNvCxnSpPr>
            <p:nvPr/>
          </p:nvCxnSpPr>
          <p:spPr>
            <a:xfrm rot="10800000" flipV="1">
              <a:off x="-857256" y="4429132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9" name="曲線コネクタ 48"/>
            <p:cNvCxnSpPr>
              <a:stCxn id="6" idx="1"/>
              <a:endCxn id="18" idx="1"/>
            </p:cNvCxnSpPr>
            <p:nvPr/>
          </p:nvCxnSpPr>
          <p:spPr>
            <a:xfrm rot="10800000" flipV="1">
              <a:off x="-857256" y="442913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51" name="曲線コネクタ 50"/>
            <p:cNvCxnSpPr>
              <a:stCxn id="10" idx="1"/>
              <a:endCxn id="14" idx="1"/>
            </p:cNvCxnSpPr>
            <p:nvPr/>
          </p:nvCxnSpPr>
          <p:spPr>
            <a:xfrm rot="10800000" flipV="1">
              <a:off x="-857256" y="5000636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61" name="曲線コネクタ 60"/>
            <p:cNvCxnSpPr>
              <a:stCxn id="7" idx="1"/>
              <a:endCxn id="19" idx="1"/>
            </p:cNvCxnSpPr>
            <p:nvPr/>
          </p:nvCxnSpPr>
          <p:spPr>
            <a:xfrm rot="10800000" flipV="1">
              <a:off x="-285752" y="442913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3" name="曲線コネクタ 62"/>
            <p:cNvCxnSpPr>
              <a:stCxn id="7" idx="1"/>
              <a:endCxn id="15" idx="1"/>
            </p:cNvCxnSpPr>
            <p:nvPr/>
          </p:nvCxnSpPr>
          <p:spPr>
            <a:xfrm rot="10800000" flipV="1">
              <a:off x="-285752" y="4429132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5" name="曲線コネクタ 64"/>
            <p:cNvCxnSpPr>
              <a:stCxn id="11" idx="1"/>
              <a:endCxn id="15" idx="1"/>
            </p:cNvCxnSpPr>
            <p:nvPr/>
          </p:nvCxnSpPr>
          <p:spPr>
            <a:xfrm rot="10800000" flipV="1">
              <a:off x="-285752" y="5000636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7" name="曲線コネクタ 66"/>
            <p:cNvCxnSpPr>
              <a:stCxn id="8" idx="3"/>
              <a:endCxn id="20" idx="3"/>
            </p:cNvCxnSpPr>
            <p:nvPr/>
          </p:nvCxnSpPr>
          <p:spPr>
            <a:xfrm>
              <a:off x="857256" y="442913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9" name="曲線コネクタ 68"/>
            <p:cNvCxnSpPr>
              <a:stCxn id="8" idx="3"/>
              <a:endCxn id="16" idx="3"/>
            </p:cNvCxnSpPr>
            <p:nvPr/>
          </p:nvCxnSpPr>
          <p:spPr>
            <a:xfrm>
              <a:off x="857256" y="4429132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71" name="曲線コネクタ 70"/>
            <p:cNvCxnSpPr>
              <a:stCxn id="12" idx="3"/>
              <a:endCxn id="16" idx="3"/>
            </p:cNvCxnSpPr>
            <p:nvPr/>
          </p:nvCxnSpPr>
          <p:spPr>
            <a:xfrm>
              <a:off x="857256" y="5000636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73" name="曲線コネクタ 72"/>
            <p:cNvCxnSpPr>
              <a:stCxn id="17" idx="2"/>
              <a:endCxn id="20" idx="2"/>
            </p:cNvCxnSpPr>
            <p:nvPr/>
          </p:nvCxnSpPr>
          <p:spPr>
            <a:xfrm rot="16200000" flipH="1">
              <a:off x="-285752" y="5572140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75" name="曲線コネクタ 74"/>
            <p:cNvCxnSpPr>
              <a:stCxn id="18" idx="2"/>
              <a:endCxn id="19" idx="2"/>
            </p:cNvCxnSpPr>
            <p:nvPr/>
          </p:nvCxnSpPr>
          <p:spPr>
            <a:xfrm rot="16200000" flipH="1">
              <a:off x="-285752" y="6143644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77" name="曲線コネクタ 76"/>
            <p:cNvCxnSpPr>
              <a:stCxn id="17" idx="2"/>
              <a:endCxn id="19" idx="2"/>
            </p:cNvCxnSpPr>
            <p:nvPr/>
          </p:nvCxnSpPr>
          <p:spPr>
            <a:xfrm rot="16200000" flipH="1">
              <a:off x="-571504" y="5857892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79" name="曲線コネクタ 78"/>
            <p:cNvCxnSpPr>
              <a:stCxn id="13" idx="0"/>
              <a:endCxn id="15" idx="0"/>
            </p:cNvCxnSpPr>
            <p:nvPr/>
          </p:nvCxnSpPr>
          <p:spPr>
            <a:xfrm rot="5400000" flipH="1" flipV="1">
              <a:off x="-571504" y="4714884"/>
              <a:ext cx="1588" cy="1143008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81" name="曲線コネクタ 80"/>
            <p:cNvCxnSpPr>
              <a:stCxn id="13" idx="0"/>
              <a:endCxn id="16" idx="0"/>
            </p:cNvCxnSpPr>
            <p:nvPr/>
          </p:nvCxnSpPr>
          <p:spPr>
            <a:xfrm rot="5400000" flipH="1" flipV="1">
              <a:off x="-285752" y="442913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83" name="曲線コネクタ 82"/>
            <p:cNvCxnSpPr>
              <a:stCxn id="14" idx="0"/>
              <a:endCxn id="15" idx="0"/>
            </p:cNvCxnSpPr>
            <p:nvPr/>
          </p:nvCxnSpPr>
          <p:spPr>
            <a:xfrm rot="5400000" flipH="1" flipV="1">
              <a:off x="-285752" y="5000636"/>
              <a:ext cx="1588" cy="571504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altLang="ja-JP" dirty="0" smtClean="0"/>
              <a:t>Connect them to make a set of </a:t>
            </a:r>
            <a:r>
              <a:rPr lang="en-US" altLang="ja-JP" dirty="0" err="1" smtClean="0"/>
              <a:t>generatrices</a:t>
            </a:r>
            <a:endParaRPr lang="ja-JP" altLang="en-US" dirty="0"/>
          </a:p>
          <a:p>
            <a:endParaRPr lang="fr-FR" altLang="ja-JP" dirty="0" smtClean="0"/>
          </a:p>
        </p:txBody>
      </p:sp>
      <p:grpSp>
        <p:nvGrpSpPr>
          <p:cNvPr id="30" name="グループ化 29"/>
          <p:cNvGrpSpPr/>
          <p:nvPr/>
        </p:nvGrpSpPr>
        <p:grpSpPr>
          <a:xfrm>
            <a:off x="1374306" y="2143116"/>
            <a:ext cx="6395389" cy="3970318"/>
            <a:chOff x="1214414" y="2571744"/>
            <a:chExt cx="6395389" cy="3970318"/>
          </a:xfrm>
        </p:grpSpPr>
        <p:sp>
          <p:nvSpPr>
            <p:cNvPr id="28" name="正方形/長方形 27"/>
            <p:cNvSpPr/>
            <p:nvPr/>
          </p:nvSpPr>
          <p:spPr>
            <a:xfrm>
              <a:off x="1214414" y="2571744"/>
              <a:ext cx="3180679" cy="3970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t-BR" altLang="ja-JP" sz="2800" dirty="0" smtClean="0"/>
                <a:t>a-b</a:t>
              </a:r>
            </a:p>
            <a:p>
              <a:r>
                <a:rPr lang="pt-BR" altLang="ja-JP" sz="2800" b="1" dirty="0" smtClean="0">
                  <a:solidFill>
                    <a:srgbClr val="FF0000"/>
                  </a:solidFill>
                </a:rPr>
                <a:t>(0,0)-(2,0)</a:t>
              </a:r>
              <a:r>
                <a:rPr lang="pt-BR" altLang="ja-JP" sz="2800" dirty="0" smtClean="0"/>
                <a:t> (0,0)-(3,0)</a:t>
              </a:r>
            </a:p>
            <a:p>
              <a:r>
                <a:rPr lang="pt-BR" altLang="ja-JP" sz="2800" dirty="0" smtClean="0"/>
                <a:t>(1,0)-(2,0) (0,1)-(2,1)</a:t>
              </a:r>
            </a:p>
            <a:p>
              <a:r>
                <a:rPr lang="pt-BR" altLang="ja-JP" sz="2800" dirty="0" smtClean="0"/>
                <a:t>(0,1)-(3,1) (1,1)-(2,1)</a:t>
              </a:r>
            </a:p>
            <a:p>
              <a:endParaRPr lang="pt-BR" altLang="ja-JP" sz="2800" dirty="0" smtClean="0"/>
            </a:p>
            <a:p>
              <a:r>
                <a:rPr lang="pt-BR" altLang="ja-JP" sz="2800" dirty="0" smtClean="0"/>
                <a:t>a-c</a:t>
              </a:r>
            </a:p>
            <a:p>
              <a:r>
                <a:rPr lang="pt-BR" altLang="ja-JP" sz="2800" b="1" dirty="0" smtClean="0">
                  <a:solidFill>
                    <a:srgbClr val="FF0000"/>
                  </a:solidFill>
                </a:rPr>
                <a:t>(0,0)-(0,3)</a:t>
              </a:r>
              <a:r>
                <a:rPr lang="pt-BR" altLang="ja-JP" sz="2800" dirty="0" smtClean="0"/>
                <a:t> (0,0)-(0,2)</a:t>
              </a:r>
            </a:p>
            <a:p>
              <a:r>
                <a:rPr lang="pt-BR" altLang="ja-JP" sz="2800" dirty="0" smtClean="0"/>
                <a:t>(0,1)-(0,2) (1,0)-(1,3)</a:t>
              </a:r>
            </a:p>
            <a:p>
              <a:r>
                <a:rPr lang="pt-BR" altLang="ja-JP" sz="2800" dirty="0" smtClean="0"/>
                <a:t>(1,0)-(1,2) (1,1)-(1,2)</a:t>
              </a:r>
            </a:p>
          </p:txBody>
        </p:sp>
        <p:sp>
          <p:nvSpPr>
            <p:cNvPr id="29" name="正方形/長方形 28"/>
            <p:cNvSpPr/>
            <p:nvPr/>
          </p:nvSpPr>
          <p:spPr>
            <a:xfrm>
              <a:off x="4429124" y="2571744"/>
              <a:ext cx="3180679" cy="39703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pl-PL" altLang="ja-JP" sz="2800" dirty="0" smtClean="0"/>
                <a:t>b-d</a:t>
              </a:r>
            </a:p>
            <a:p>
              <a:r>
                <a:rPr lang="pl-PL" altLang="ja-JP" sz="2800" b="1" dirty="0" smtClean="0">
                  <a:solidFill>
                    <a:srgbClr val="FF0000"/>
                  </a:solidFill>
                </a:rPr>
                <a:t>(2,0)-(2,3)</a:t>
              </a:r>
              <a:r>
                <a:rPr lang="pl-PL" altLang="ja-JP" sz="2800" dirty="0" smtClean="0"/>
                <a:t> (2,0)-(2,2)</a:t>
              </a:r>
            </a:p>
            <a:p>
              <a:r>
                <a:rPr lang="pl-PL" altLang="ja-JP" sz="2800" dirty="0" smtClean="0"/>
                <a:t>(2,1)-(2,2) (3,0)-(3,3)</a:t>
              </a:r>
            </a:p>
            <a:p>
              <a:r>
                <a:rPr lang="pl-PL" altLang="ja-JP" sz="2800" dirty="0" smtClean="0"/>
                <a:t>(3,0)-(3,2) (3,1)-(3,2)</a:t>
              </a:r>
            </a:p>
            <a:p>
              <a:endParaRPr lang="pl-PL" altLang="ja-JP" sz="2800" dirty="0" smtClean="0"/>
            </a:p>
            <a:p>
              <a:r>
                <a:rPr lang="pl-PL" altLang="ja-JP" sz="2800" dirty="0" smtClean="0"/>
                <a:t>c-d</a:t>
              </a:r>
            </a:p>
            <a:p>
              <a:r>
                <a:rPr lang="pl-PL" altLang="ja-JP" sz="2800" dirty="0" smtClean="0"/>
                <a:t>(0,2)-(2,2) (0,2)-(3,2)</a:t>
              </a:r>
            </a:p>
            <a:p>
              <a:r>
                <a:rPr lang="pl-PL" altLang="ja-JP" sz="2800" dirty="0" smtClean="0"/>
                <a:t>(1,2)-(2,2) </a:t>
              </a:r>
              <a:r>
                <a:rPr lang="pl-PL" altLang="ja-JP" sz="2800" b="1" dirty="0" smtClean="0">
                  <a:solidFill>
                    <a:srgbClr val="FF0000"/>
                  </a:solidFill>
                </a:rPr>
                <a:t>(0,3)-(2,3)</a:t>
              </a:r>
            </a:p>
            <a:p>
              <a:r>
                <a:rPr lang="pl-PL" altLang="ja-JP" sz="2800" dirty="0" smtClean="0"/>
                <a:t>(0,3)-(3,3) (1,3)-(2,3)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Solution </a:t>
            </a:r>
            <a:r>
              <a:rPr lang="en-US" altLang="ja-JP" dirty="0" smtClean="0"/>
              <a:t>(5)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altLang="ja-JP" dirty="0" smtClean="0"/>
              <a:t>Maximum clique problem on M-partite graph?</a:t>
            </a:r>
          </a:p>
          <a:p>
            <a:pPr lvl="1"/>
            <a:r>
              <a:rPr lang="fr-FR" altLang="ja-JP" dirty="0" smtClean="0"/>
              <a:t>1&lt;=W,H&lt;=32</a:t>
            </a:r>
          </a:p>
          <a:p>
            <a:pPr lvl="1"/>
            <a:r>
              <a:rPr lang="fr-FR" altLang="ja-JP" dirty="0" smtClean="0"/>
              <a:t>We can manage to solve it...</a:t>
            </a:r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3428992" y="3714752"/>
            <a:ext cx="2287604" cy="2287604"/>
            <a:chOff x="3428198" y="4000504"/>
            <a:chExt cx="2287604" cy="2287604"/>
          </a:xfrm>
        </p:grpSpPr>
        <p:sp>
          <p:nvSpPr>
            <p:cNvPr id="5" name="正方形/長方形 4"/>
            <p:cNvSpPr/>
            <p:nvPr/>
          </p:nvSpPr>
          <p:spPr>
            <a:xfrm>
              <a:off x="3428198" y="400129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6" name="正方形/長方形 5"/>
            <p:cNvSpPr/>
            <p:nvPr/>
          </p:nvSpPr>
          <p:spPr>
            <a:xfrm>
              <a:off x="3999702" y="400129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7" name="正方形/長方形 6"/>
            <p:cNvSpPr/>
            <p:nvPr/>
          </p:nvSpPr>
          <p:spPr>
            <a:xfrm>
              <a:off x="4571206" y="400129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8" name="正方形/長方形 7"/>
            <p:cNvSpPr/>
            <p:nvPr/>
          </p:nvSpPr>
          <p:spPr>
            <a:xfrm>
              <a:off x="5142710" y="4001298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9" name="正方形/長方形 8"/>
            <p:cNvSpPr/>
            <p:nvPr/>
          </p:nvSpPr>
          <p:spPr>
            <a:xfrm>
              <a:off x="3428198" y="457280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0" name="正方形/長方形 9"/>
            <p:cNvSpPr/>
            <p:nvPr/>
          </p:nvSpPr>
          <p:spPr>
            <a:xfrm>
              <a:off x="3999702" y="457280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a</a:t>
              </a:r>
              <a:endParaRPr kumimoji="1" lang="ja-JP" altLang="en-US" sz="3200" dirty="0"/>
            </a:p>
          </p:txBody>
        </p:sp>
        <p:sp>
          <p:nvSpPr>
            <p:cNvPr id="11" name="正方形/長方形 10"/>
            <p:cNvSpPr/>
            <p:nvPr/>
          </p:nvSpPr>
          <p:spPr>
            <a:xfrm>
              <a:off x="4571206" y="457280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2" name="正方形/長方形 11"/>
            <p:cNvSpPr/>
            <p:nvPr/>
          </p:nvSpPr>
          <p:spPr>
            <a:xfrm>
              <a:off x="5142710" y="4572802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b</a:t>
              </a:r>
              <a:endParaRPr kumimoji="1" lang="ja-JP" altLang="en-US" sz="3200" dirty="0"/>
            </a:p>
          </p:txBody>
        </p:sp>
        <p:sp>
          <p:nvSpPr>
            <p:cNvPr id="13" name="正方形/長方形 12"/>
            <p:cNvSpPr/>
            <p:nvPr/>
          </p:nvSpPr>
          <p:spPr>
            <a:xfrm>
              <a:off x="3428198" y="514430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3999702" y="514430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5" name="正方形/長方形 14"/>
            <p:cNvSpPr/>
            <p:nvPr/>
          </p:nvSpPr>
          <p:spPr>
            <a:xfrm>
              <a:off x="4571206" y="514430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16" name="正方形/長方形 15"/>
            <p:cNvSpPr/>
            <p:nvPr/>
          </p:nvSpPr>
          <p:spPr>
            <a:xfrm>
              <a:off x="5142710" y="5144306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3428198" y="571581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8" name="正方形/長方形 17"/>
            <p:cNvSpPr/>
            <p:nvPr/>
          </p:nvSpPr>
          <p:spPr>
            <a:xfrm>
              <a:off x="3999702" y="571581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c</a:t>
              </a:r>
              <a:endParaRPr kumimoji="1" lang="ja-JP" altLang="en-US" sz="3200" dirty="0"/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4571206" y="571581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sp>
          <p:nvSpPr>
            <p:cNvPr id="20" name="正方形/長方形 19"/>
            <p:cNvSpPr/>
            <p:nvPr/>
          </p:nvSpPr>
          <p:spPr>
            <a:xfrm>
              <a:off x="5142710" y="5715810"/>
              <a:ext cx="571504" cy="57150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3200" dirty="0" smtClean="0"/>
                <a:t>d</a:t>
              </a:r>
              <a:endParaRPr kumimoji="1" lang="ja-JP" altLang="en-US" sz="3200" dirty="0"/>
            </a:p>
          </p:txBody>
        </p:sp>
        <p:cxnSp>
          <p:nvCxnSpPr>
            <p:cNvPr id="21" name="直線コネクタ 20"/>
            <p:cNvCxnSpPr/>
            <p:nvPr/>
          </p:nvCxnSpPr>
          <p:spPr>
            <a:xfrm rot="5400000">
              <a:off x="3428992" y="5143512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コネクタ 21"/>
            <p:cNvCxnSpPr/>
            <p:nvPr/>
          </p:nvCxnSpPr>
          <p:spPr>
            <a:xfrm>
              <a:off x="3428198" y="5144306"/>
              <a:ext cx="2286016" cy="15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曲線コネクタ 22"/>
            <p:cNvCxnSpPr>
              <a:stCxn id="5" idx="0"/>
              <a:endCxn id="8" idx="0"/>
            </p:cNvCxnSpPr>
            <p:nvPr/>
          </p:nvCxnSpPr>
          <p:spPr>
            <a:xfrm rot="5400000" flipH="1" flipV="1">
              <a:off x="4571206" y="3144042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曲線コネクタ 23"/>
            <p:cNvCxnSpPr>
              <a:stCxn id="5" idx="1"/>
              <a:endCxn id="17" idx="1"/>
            </p:cNvCxnSpPr>
            <p:nvPr/>
          </p:nvCxnSpPr>
          <p:spPr>
            <a:xfrm rot="10800000" flipV="1">
              <a:off x="3428198" y="4287050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5" name="曲線コネクタ 24"/>
            <p:cNvCxnSpPr>
              <a:stCxn id="8" idx="3"/>
              <a:endCxn id="20" idx="3"/>
            </p:cNvCxnSpPr>
            <p:nvPr/>
          </p:nvCxnSpPr>
          <p:spPr>
            <a:xfrm>
              <a:off x="5714214" y="4287050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26" name="曲線コネクタ 25"/>
            <p:cNvCxnSpPr>
              <a:stCxn id="17" idx="2"/>
              <a:endCxn id="20" idx="2"/>
            </p:cNvCxnSpPr>
            <p:nvPr/>
          </p:nvCxnSpPr>
          <p:spPr>
            <a:xfrm rot="16200000" flipH="1">
              <a:off x="4571206" y="5430058"/>
              <a:ext cx="1588" cy="1714512"/>
            </a:xfrm>
            <a:prstGeom prst="curvedConnector3">
              <a:avLst>
                <a:gd name="adj1" fmla="val 14395466"/>
              </a:avLst>
            </a:prstGeom>
            <a:ln>
              <a:headEnd type="arrow"/>
              <a:tailEnd type="arrow"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 anchor="t">
            <a:normAutofit fontScale="62500" lnSpcReduction="20000"/>
          </a:bodyPr>
          <a:lstStyle/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4 3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 smtClean="0">
                <a:latin typeface="ＭＳ ゴシック" pitchFamily="49" charset="-128"/>
                <a:ea typeface="ＭＳ ゴシック" pitchFamily="49" charset="-128"/>
              </a:rPr>
              <a:t>ooxx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ooxx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ooxx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4 1</a:t>
            </a: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null</a:t>
            </a: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4 4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ccdd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ccdd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4 4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4 4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4 4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ddcc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ddcc</a:t>
            </a: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 anchor="t">
            <a:normAutofit fontScale="32500" lnSpcReduction="20000"/>
          </a:bodyPr>
          <a:lstStyle/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26 1</a:t>
            </a:r>
          </a:p>
          <a:p>
            <a:pPr>
              <a:buNone/>
            </a:pPr>
            <a:r>
              <a:rPr lang="en-US" altLang="ja-JP" spc="400" dirty="0" err="1" smtClean="0">
                <a:latin typeface="ＭＳ ゴシック" pitchFamily="49" charset="-128"/>
                <a:ea typeface="ＭＳ ゴシック" pitchFamily="49" charset="-128"/>
              </a:rPr>
              <a:t>abcdefghijklmnopqrstuvwxyz</a:t>
            </a:r>
            <a:endParaRPr lang="en-US" altLang="ja-JP" spc="400" dirty="0" smtClean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1 26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a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b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c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d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e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f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g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h</a:t>
            </a:r>
          </a:p>
          <a:p>
            <a:pPr>
              <a:buNone/>
            </a:pPr>
            <a:r>
              <a:rPr lang="en-US" altLang="ja-JP" spc="400" dirty="0" err="1" smtClean="0">
                <a:latin typeface="ＭＳ ゴシック" pitchFamily="49" charset="-128"/>
                <a:ea typeface="ＭＳ ゴシック" pitchFamily="49" charset="-128"/>
              </a:rPr>
              <a:t>i</a:t>
            </a:r>
            <a:endParaRPr lang="en-US" altLang="ja-JP" spc="400" dirty="0" smtClean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j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k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l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m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n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o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p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q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r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s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t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u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v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w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x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y</a:t>
            </a:r>
          </a:p>
          <a:p>
            <a:pPr>
              <a:buNone/>
            </a:pPr>
            <a:r>
              <a:rPr lang="en-US" altLang="ja-JP" spc="400" dirty="0" smtClean="0">
                <a:latin typeface="ＭＳ ゴシック" pitchFamily="49" charset="-128"/>
                <a:ea typeface="ＭＳ ゴシック" pitchFamily="49" charset="-128"/>
              </a:rPr>
              <a:t>z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en-US" altLang="ja-JP" sz="2400" spc="400" dirty="0" smtClean="0">
                <a:latin typeface="ＭＳ ゴシック" pitchFamily="49" charset="-128"/>
                <a:ea typeface="ＭＳ ゴシック" pitchFamily="49" charset="-128"/>
              </a:rPr>
              <a:t>7 1</a:t>
            </a:r>
          </a:p>
          <a:p>
            <a:pPr>
              <a:buNone/>
            </a:pPr>
            <a:r>
              <a:rPr lang="en-US" altLang="ja-JP" sz="2400" spc="400" dirty="0" err="1" smtClean="0">
                <a:latin typeface="ＭＳ ゴシック" pitchFamily="49" charset="-128"/>
                <a:ea typeface="ＭＳ ゴシック" pitchFamily="49" charset="-128"/>
              </a:rPr>
              <a:t>nodchip</a:t>
            </a:r>
            <a:endParaRPr lang="en-US" altLang="ja-JP" sz="2400" spc="400" dirty="0" smtClean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z="2400" spc="400" dirty="0" smtClean="0">
                <a:latin typeface="ＭＳ ゴシック" pitchFamily="49" charset="-128"/>
                <a:ea typeface="ＭＳ ゴシック" pitchFamily="49" charset="-128"/>
              </a:rPr>
              <a:t>1 1</a:t>
            </a:r>
          </a:p>
          <a:p>
            <a:pPr>
              <a:buNone/>
            </a:pPr>
            <a:r>
              <a:rPr lang="en-US" altLang="ja-JP" sz="2400" spc="400" dirty="0" smtClean="0">
                <a:latin typeface="ＭＳ ゴシック" pitchFamily="49" charset="-128"/>
                <a:ea typeface="ＭＳ ゴシック" pitchFamily="49" charset="-128"/>
              </a:rPr>
              <a:t>z</a:t>
            </a:r>
          </a:p>
          <a:p>
            <a:pPr>
              <a:buNone/>
            </a:pPr>
            <a:r>
              <a:rPr lang="en-US" altLang="ja-JP" sz="2400" spc="400" dirty="0" smtClean="0">
                <a:latin typeface="ＭＳ ゴシック" pitchFamily="49" charset="-128"/>
                <a:ea typeface="ＭＳ ゴシック" pitchFamily="49" charset="-128"/>
              </a:rPr>
              <a:t>3 1</a:t>
            </a:r>
          </a:p>
          <a:p>
            <a:pPr>
              <a:buNone/>
            </a:pPr>
            <a:r>
              <a:rPr lang="en-US" altLang="ja-JP" sz="2400" spc="400" dirty="0" err="1" smtClean="0">
                <a:latin typeface="ＭＳ ゴシック" pitchFamily="49" charset="-128"/>
                <a:ea typeface="ＭＳ ゴシック" pitchFamily="49" charset="-128"/>
              </a:rPr>
              <a:t>pfi</a:t>
            </a:r>
            <a:endParaRPr lang="en-US" altLang="ja-JP" sz="2400" spc="400" dirty="0" smtClean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z="2400" spc="400" dirty="0" smtClean="0">
                <a:latin typeface="ＭＳ ゴシック" pitchFamily="49" charset="-128"/>
                <a:ea typeface="ＭＳ ゴシック" pitchFamily="49" charset="-128"/>
              </a:rPr>
              <a:t>6 2</a:t>
            </a:r>
          </a:p>
          <a:p>
            <a:pPr>
              <a:buNone/>
            </a:pPr>
            <a:r>
              <a:rPr lang="en-US" altLang="ja-JP" sz="2400" spc="400" dirty="0" err="1" smtClean="0">
                <a:latin typeface="ＭＳ ゴシック" pitchFamily="49" charset="-128"/>
                <a:ea typeface="ＭＳ ゴシック" pitchFamily="49" charset="-128"/>
              </a:rPr>
              <a:t>meguro</a:t>
            </a:r>
            <a:endParaRPr lang="en-US" altLang="ja-JP" sz="2400" spc="400" dirty="0" smtClean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z="2400" spc="400" dirty="0" err="1" smtClean="0">
                <a:latin typeface="ＭＳ ゴシック" pitchFamily="49" charset="-128"/>
                <a:ea typeface="ＭＳ ゴシック" pitchFamily="49" charset="-128"/>
              </a:rPr>
              <a:t>mejiro</a:t>
            </a:r>
            <a:endParaRPr lang="en-US" altLang="ja-JP" sz="2400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aaaaaaaaaaaaaaaaaaaaaaaaaaaaaaab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aaaaaaaaaaaaaaaaaaaaaaaaaaaaaabb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aaaaaaaaaaaaaaaaaaaaaaaaaaaaabbb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aaaaabbbbbbbbbbbbbbbbbbbbbbbbbbb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aaaabbbbbbbbbbbbbbbbbbbbbbbbbbbb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aaabbbbbbbbbbbbbbbbbbbbbbbbbbbbb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aabbbbbbbbbbbbbbbbbbbbbbbbbbbbbb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abbbbbbbbbbbbbbbbbbbbbbbbbbbbbbb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bbbbbbbbbbbbbbbbbbbbbbbbbbbbbbba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bbbbbbbbbbbbbbbbbbbbbbbbbbbbbbaa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bbbbbbbbbbbbbbbbbbbbbbbbbbbbbaaa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bbbbbbbbbbbbbbbbbbbbbbbbbbbbaaaa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bbbbbbbbbbbbbbbbbbbbbbbbbbbaaaaa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bbbbbbbbbbbbbbbbbbbbbbbbbbaaaaaa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bbbbbbbbbbbbbbbbbbbbbbbbbaaaaaaa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bbbbbbbbbbbbbbbbbbbbbbbbaaaaaaaa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bbbbbbbbbbbbbbbbbbbbbbbaaaaaaaaa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bbbbbbbbbbbbbbbbbbbbbbaaaaaaaaaa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bbbbbbbbbbbbbbbbbbbbbaaaaaaaaaaa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bbbbbbbbbbbbbbbbbbbbaaaaaaaaaaaa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bbbbbbbbbbbbbbbbbbbaaaaaaaaaaaaa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bbbbbbbbbbbbbbbbbbaaaaaaaaaaaaaa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bbbbbbbbbbbbbbbbbaaaaaaaaaaaaaaa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bbbbbbbbbbbbbbbbaaaaaaaaaaaaaaaa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bbbbbbbbbbbbbbbaaaaaaaaaaaaaaaaa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bbbbbbbbbbbbbbaaaaaaaaaaaaaaaaaa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bbbbbbbbbbbbbaaaaaaaaaaaaaaaaaaa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bbbbbbbbbbbbaaaaaaaaaaaaaaaaaaaa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bbbbbbbbbbbaaaaaaaaaaaaaaaaaaaaa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bbbbbbbbbbaaaaaaaaaaaaaaaaaaaaaa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bbbbbbbbbaaaaaaaaaaaaaaaaaaaaaaa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bbbbbbbbaaaaaaaaaaaaaaaaaaaaaaaa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bbbbbbbaaaaaaaaaaaaaaaaaaaaaaaaa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bbbbbbaaaaaaaaaaaaaaaaaaaaaaaaaa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bbbbbaaaaaaaaaaaaaaaaaaaaaaaaaaa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bbbaaaaaaaaaaaaaaaaaaaaaaaaaaaaa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bbaaaaaaaaaaaaaaaaaaaaaaaaaaaaaa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baaaaaaaaaaaaaaaaaaaaaaaaaaaaaaa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aaaaaaaaaaaaaaaaaaaaaaaaaaaaaaaa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yyyyyxxxxzmmmmlllllllhhhhhhkkkii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kkkkkkkkkkkkkkkkkkkkkkkkkkkkkkkk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mmmmmmmmmmmmmmmmmmmmmmmmmmmmmmmm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mmmmmmmmmmmmmmmmmmmmmmmmmmmmmmmm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xxxxxxxxxxxxxxxxxxxxxxxxxxxxxxxx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yyyyyyyyyyyyyyyyyyyyyyyyyyyyyyyy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yyyyyyyyyyyyyyyyyyyyyyyyyyyyyyyy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iiiiiiiiiiiiiiiiiiiiiiiiiiiiiiii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iiiiiiiiiiiiiiiiiiiiiiiiiiiiiiii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iiiiiiiiiiiiiiiiiiiiiiiiiiiiiiii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iiiiiiiiiiiiiiiiiiiiiiiiiiiiiiii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iiiiiiiiiiiiiiiiiiiiiiiiiiiiiiii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llllllllllllllllllllllllllllllll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llllllllllllllllllllllllllllllll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llllllllllllllllllllllllllllllll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llllllllllllllllllllllllllllllll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zzzzzzzzzzzzzzzzzzzzzzzzzzzzzzzz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zzzzzzzzzzzzzzzzzzzzzzzzzzzzzzzz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hhhhhhhhhhhhhhhhhhhhhhhhhhhhhhhh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(5)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1 1</a:t>
            </a: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w</a:t>
            </a: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2 2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fj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fj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3 3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jjt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jjt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jzt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4 4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yypp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yoop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oooq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ooqq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5 5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bbbbd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rrbbd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rrncc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nnncc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6 6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mmmmqq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qqqqqq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zzzipp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zzzipp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zzzccc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7 7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kkellll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qqellll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eeeeeaa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eeeeraa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eeerraa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8 8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xkbbbbbb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kkkaaaaa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kkgwwaaa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gggghhhh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pppphhhh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 Data (6)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pppppppoooooooooovvvvvvvvvvvvvvv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pppppppoooooooooovvvvvvvvvvvvvvv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ppppppppoooooooovvvvvvvvvvvvvvvv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ppppppppooooooovvvvvvvvvvvvvvvvv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ppppppppoooooovvvvvvvvvvvvvvvvvv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ppppppppooooovvvvvvvvvvvvvvvvvvv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ppppppppooooovvvvvvvvvvvvvwwwwww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ppppppppooooovvvvvvvvvvvvwwwwwww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ppppppppooooovvvvvvvvvvvwwwwwwww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ppppppppooooovvvvvvvvvvwwwwwwwww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ppppppppooooovvvvvvvvvwwwwwwwwww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ppppppppooooovvvvvvvvwwwwwwwwwww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ppppppppooooovvvvvvvwwwwwwwwwwww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ppppppppooooovvvvvvwwwwwwwwwwwww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ppppppppooooovvvvvwwwwwwwwwwwwww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ppppppppooooovvvvvwwwwwwwwwwwwww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ppppppppooooovvvvvwwwwwwwwwwwwww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ppppppppooooovvvvvwwwwwwwwwwwwww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ppppppppooootttttttttttwwwwwwwww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ppppppppttttttttttttttttwwwwwwww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pppppppttttttttttttttttttwwwwwww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ppppppttttttttttttttttttttwwwwww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pppppttttttttttttttttttttttttttt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pppptttttttttttttttttttttttttttt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tttttttttttttttttttttttttttttttt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altLang="ja-JP" spc="400" dirty="0">
                <a:latin typeface="ＭＳ ゴシック" pitchFamily="49" charset="-128"/>
                <a:ea typeface="ＭＳ ゴシック" pitchFamily="49" charset="-128"/>
              </a:rPr>
              <a:t>32 32</a:t>
            </a: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llllllttttzzzzzzzzzppppppmmmmmmm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llllllttttzzzzzzzzzppppppmmmmmmm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lllllltttttzzzzzzzpppppppmmmmmmm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llllltttttttzzzzzpppppppppmmmmmm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llllltttkkkkzzzzzpppppppppmmmyyy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lllllttkkkkkkzzzznnpppppppyyyyyy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llllkkkkkkkkkkzznnnnpppppyyyyyyy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lllljjjjjjjjjjznnnnnnppppyyyyyyy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jjjjjjjjjjjjjjjnnnnnnnpppyyyyyyd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fffffffjjjjjjjnnnnnnnnnnnyyyyydd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ffffffffjjjjjnnnnnnnnnnnnddddddd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fffffffffffffnnnnnnnnnnnnddddddd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ffffffffffffssssssnnnnnndddddddd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fffffffffffessssssnnnnnnuuuuuddd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wwwwwwffffeeesssssnnnnnuuuuuuudd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wwwwwwwwwweeeeosssnnnnuuuuuuuuud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wwwwwwwwwweeeeoossvvvuuuuuuuuuuu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wwwwwwwwweeeeeoovvvvvvuuuuuuuuuu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wwwwwwwweeeeeeoovvvvvvvuuuuuuuuu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xxxwwwweeeeeeeoovvvvvvvvuuuuuuuu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xxxaaweeeeeeeeoovvvvvvvvvuuuuuuu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xxxaaaaeeeeeeoooovvvvvvvccuuuuuu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xxxaaaaaeeeeeooooggggqqccccuuuuu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xxxaaaaaabeehhoogggggqqcccccuuuu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xxxaaaaaabhhhhhggggggqqccccccccc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xxxaaaaabbhhhhhhggggqqqccccccccc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rrrraaabbbbhhhhhgggqqqqccccccccc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rrrrrrrbbbbbhhhhgggqqqcccccccccc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rrrrrrbbbbbbbbbbgggqqqcccccciiii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rrrrrrbbbbbbbbbbgggqqqccccciiiii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rrrrrrbbbbbbbbbbgggqqqcccciiiiii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r>
              <a:rPr lang="en-US" altLang="ja-JP" spc="400" dirty="0" err="1">
                <a:latin typeface="ＭＳ ゴシック" pitchFamily="49" charset="-128"/>
                <a:ea typeface="ＭＳ ゴシック" pitchFamily="49" charset="-128"/>
              </a:rPr>
              <a:t>rrrrrrbbbbbbbbbbgggqqqccciiiiiii</a:t>
            </a:r>
            <a:endParaRPr lang="en-US" altLang="ja-JP" spc="400" dirty="0">
              <a:latin typeface="ＭＳ ゴシック" pitchFamily="49" charset="-128"/>
              <a:ea typeface="ＭＳ ゴシック" pitchFamily="49" charset="-128"/>
            </a:endParaRPr>
          </a:p>
          <a:p>
            <a:pPr>
              <a:buNone/>
            </a:pPr>
            <a:endParaRPr kumimoji="1" lang="ja-JP" altLang="en-US" spc="400" dirty="0">
              <a:latin typeface="ＭＳ ゴシック" pitchFamily="49" charset="-128"/>
              <a:ea typeface="ＭＳ ゴシック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Judges’ Solutions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Noda’s solution</a:t>
            </a:r>
          </a:p>
          <a:p>
            <a:pPr lvl="1"/>
            <a:r>
              <a:rPr lang="en-US" altLang="ja-JP" dirty="0" smtClean="0"/>
              <a:t>451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3 days</a:t>
            </a:r>
          </a:p>
          <a:p>
            <a:r>
              <a:rPr lang="en-US" altLang="ja-JP" dirty="0" err="1" smtClean="0"/>
              <a:t>Hayashizaki’s</a:t>
            </a:r>
            <a:r>
              <a:rPr lang="en-US" altLang="ja-JP" dirty="0" smtClean="0"/>
              <a:t> solution</a:t>
            </a:r>
          </a:p>
          <a:p>
            <a:pPr lvl="1"/>
            <a:r>
              <a:rPr kumimoji="1" lang="en-US" altLang="ja-JP" dirty="0" smtClean="0"/>
              <a:t>312 lines</a:t>
            </a:r>
          </a:p>
          <a:p>
            <a:pPr lvl="1"/>
            <a:r>
              <a:rPr lang="en-US" altLang="ja-JP" dirty="0" smtClean="0"/>
              <a:t>C++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Submission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Number of submission : 1</a:t>
            </a:r>
          </a:p>
          <a:p>
            <a:r>
              <a:rPr kumimoji="1" lang="en-US" altLang="ja-JP" dirty="0" smtClean="0"/>
              <a:t>Number of accepted : 0</a:t>
            </a:r>
          </a:p>
          <a:p>
            <a:r>
              <a:rPr lang="en-US" altLang="ja-JP" dirty="0" smtClean="0"/>
              <a:t>First submission : </a:t>
            </a:r>
            <a:r>
              <a:rPr lang="en-US" altLang="ja-JP" dirty="0" err="1" smtClean="0"/>
              <a:t>Wx</a:t>
            </a:r>
            <a:r>
              <a:rPr lang="en-US" altLang="ja-JP" dirty="0" smtClean="0"/>
              <a:t> (167 min) </a:t>
            </a:r>
            <a:r>
              <a:rPr lang="en-US" altLang="ja-JP" dirty="0" smtClean="0"/>
              <a:t>TLE</a:t>
            </a:r>
            <a:endParaRPr lang="en-US" altLang="ja-JP" dirty="0" smtClean="0"/>
          </a:p>
          <a:p>
            <a:r>
              <a:rPr lang="en-US" altLang="ja-JP" dirty="0" smtClean="0"/>
              <a:t>First accepted : - (- 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Thank you for listening</a:t>
            </a:r>
            <a:endParaRPr kumimoji="1" lang="ja-JP" altLang="en-US" dirty="0"/>
          </a:p>
        </p:txBody>
      </p:sp>
      <p:sp>
        <p:nvSpPr>
          <p:cNvPr id="4" name="サブタイトル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</TotalTime>
  <Words>830</Words>
  <PresentationFormat>画面に合わせる (4:3)</PresentationFormat>
  <Paragraphs>456</Paragraphs>
  <Slides>17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17</vt:i4>
      </vt:variant>
    </vt:vector>
  </HeadingPairs>
  <TitlesOfParts>
    <vt:vector size="18" baseType="lpstr">
      <vt:lpstr>Office テーマ</vt:lpstr>
      <vt:lpstr>Practice Contest I Problem I : Revenge of Voronoi</vt:lpstr>
      <vt:lpstr>Problem</vt:lpstr>
      <vt:lpstr>Discrete Voronoi Diagram</vt:lpstr>
      <vt:lpstr>Solution (1)</vt:lpstr>
      <vt:lpstr>Solution (2)</vt:lpstr>
      <vt:lpstr>Solution (3)</vt:lpstr>
      <vt:lpstr>Solution (4)</vt:lpstr>
      <vt:lpstr>Solution (5)</vt:lpstr>
      <vt:lpstr>Judge Data (1)</vt:lpstr>
      <vt:lpstr>Judge Data (2)</vt:lpstr>
      <vt:lpstr>Judge Data (3)</vt:lpstr>
      <vt:lpstr>Judge Data (4)</vt:lpstr>
      <vt:lpstr>Judge Data (5)</vt:lpstr>
      <vt:lpstr>Judge Data (6)</vt:lpstr>
      <vt:lpstr>Judges’ Solutions</vt:lpstr>
      <vt:lpstr>Submission</vt:lpstr>
      <vt:lpstr>Thank you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Contest I Problem I : Revenge of Voronoi</dc:title>
  <cp:lastModifiedBy>Hisayori Noda</cp:lastModifiedBy>
  <cp:revision>43</cp:revision>
  <dcterms:modified xsi:type="dcterms:W3CDTF">2008-02-24T07:09:43Z</dcterms:modified>
</cp:coreProperties>
</file>