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6.xml" ContentType="application/vnd.openxmlformats-officedocument.presentationml.notes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8"/>
  </p:notesMasterIdLst>
  <p:sldIdLst>
    <p:sldId id="256" r:id="rId2"/>
    <p:sldId id="257" r:id="rId3"/>
    <p:sldId id="258" r:id="rId4"/>
    <p:sldId id="261" r:id="rId5"/>
    <p:sldId id="260" r:id="rId6"/>
    <p:sldId id="259" r:id="rId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0B1338-D794-41D2-A69C-B88A658501B7}" type="datetimeFigureOut">
              <a:rPr kumimoji="1" lang="ja-JP" altLang="en-US" smtClean="0"/>
              <a:t>2009/11/1</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EB1982-D9FE-438F-8BDA-E0D30739624C}" type="slidenum">
              <a:rPr kumimoji="1" lang="ja-JP" altLang="en-US" smtClean="0"/>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ABEB1982-D9FE-438F-8BDA-E0D30739624C}" type="slidenum">
              <a:rPr kumimoji="1" lang="ja-JP" altLang="en-US" smtClean="0"/>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ABEB1982-D9FE-438F-8BDA-E0D30739624C}" type="slidenum">
              <a:rPr kumimoji="1" lang="ja-JP" altLang="en-US" smtClean="0"/>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ABEB1982-D9FE-438F-8BDA-E0D30739624C}" type="slidenum">
              <a:rPr kumimoji="1" lang="ja-JP" altLang="en-US" smtClean="0"/>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ABEB1982-D9FE-438F-8BDA-E0D30739624C}" type="slidenum">
              <a:rPr kumimoji="1" lang="ja-JP" altLang="en-US" smtClean="0"/>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ABEB1982-D9FE-438F-8BDA-E0D30739624C}" type="slidenum">
              <a:rPr kumimoji="1" lang="ja-JP" altLang="en-US" smtClean="0"/>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ABEB1982-D9FE-438F-8BDA-E0D30739624C}" type="slidenum">
              <a:rPr kumimoji="1" lang="ja-JP" altLang="en-US" smtClean="0"/>
              <a:t>6</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79525" y="1600200"/>
            <a:ext cx="7085013" cy="1066800"/>
          </a:xfrm>
        </p:spPr>
        <p:txBody>
          <a:bodyPr/>
          <a:lstStyle>
            <a:lvl1pPr>
              <a:defRPr/>
            </a:lvl1pPr>
          </a:lstStyle>
          <a:p>
            <a:r>
              <a:rPr lang="ja-JP" altLang="en-US" smtClean="0"/>
              <a:t>マスタ タイトルの書式設定</a:t>
            </a:r>
            <a:endParaRPr lang="ja-JP" altLang="en-US"/>
          </a:p>
        </p:txBody>
      </p:sp>
      <p:sp>
        <p:nvSpPr>
          <p:cNvPr id="3075" name="Rectangle 3"/>
          <p:cNvSpPr>
            <a:spLocks noGrp="1" noChangeArrowheads="1"/>
          </p:cNvSpPr>
          <p:nvPr>
            <p:ph type="subTitle" idx="1"/>
          </p:nvPr>
        </p:nvSpPr>
        <p:spPr>
          <a:xfrm>
            <a:off x="1279525" y="2819400"/>
            <a:ext cx="5256213" cy="1143000"/>
          </a:xfrm>
        </p:spPr>
        <p:txBody>
          <a:bodyPr/>
          <a:lstStyle>
            <a:lvl1pPr marL="0" indent="0">
              <a:buFontTx/>
              <a:buNone/>
              <a:defRPr/>
            </a:lvl1pPr>
          </a:lstStyle>
          <a:p>
            <a:r>
              <a:rPr lang="ja-JP" altLang="en-US" smtClean="0"/>
              <a:t>マスタ サブタイトルの書式設定</a:t>
            </a:r>
            <a:endParaRPr lang="ja-JP" altLang="en-US"/>
          </a:p>
        </p:txBody>
      </p:sp>
      <p:sp>
        <p:nvSpPr>
          <p:cNvPr id="3076" name="Rectangle 4"/>
          <p:cNvSpPr>
            <a:spLocks noGrp="1" noChangeArrowheads="1"/>
          </p:cNvSpPr>
          <p:nvPr>
            <p:ph type="dt" sz="half" idx="2"/>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3077" name="Rectangle 5"/>
          <p:cNvSpPr>
            <a:spLocks noGrp="1" noChangeArrowheads="1"/>
          </p:cNvSpPr>
          <p:nvPr>
            <p:ph type="ftr" sz="quarter" idx="3"/>
          </p:nvPr>
        </p:nvSpPr>
        <p:spPr/>
        <p:txBody>
          <a:bodyPr/>
          <a:lstStyle>
            <a:lvl1pPr>
              <a:defRPr/>
            </a:lvl1pPr>
          </a:lstStyle>
          <a:p>
            <a:endParaRPr kumimoji="1" lang="ja-JP" altLang="en-US"/>
          </a:p>
        </p:txBody>
      </p:sp>
      <p:sp>
        <p:nvSpPr>
          <p:cNvPr id="3078" name="Rectangle 6"/>
          <p:cNvSpPr>
            <a:spLocks noGrp="1" noChangeArrowheads="1"/>
          </p:cNvSpPr>
          <p:nvPr>
            <p:ph type="sldNum" sz="quarter" idx="4"/>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日付プレースホルダ 3"/>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1279525" y="1600200"/>
            <a:ext cx="25527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3984625" y="1600200"/>
            <a:ext cx="25527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4"/>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lvl1pPr>
              <a:defRPr/>
            </a:lvl1pPr>
          </a:lstStyle>
          <a:p>
            <a:endParaRPr kumimoji="1" lang="ja-JP" altLang="en-US"/>
          </a:p>
        </p:txBody>
      </p:sp>
      <p:sp>
        <p:nvSpPr>
          <p:cNvPr id="7" name="スライド番号プレースホルダ 6"/>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 6"/>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8" name="フッター プレースホルダ 7"/>
          <p:cNvSpPr>
            <a:spLocks noGrp="1"/>
          </p:cNvSpPr>
          <p:nvPr>
            <p:ph type="ftr" sz="quarter" idx="11"/>
          </p:nvPr>
        </p:nvSpPr>
        <p:spPr/>
        <p:txBody>
          <a:bodyPr/>
          <a:lstStyle>
            <a:lvl1pPr>
              <a:defRPr/>
            </a:lvl1pPr>
          </a:lstStyle>
          <a:p>
            <a:endParaRPr kumimoji="1" lang="ja-JP" altLang="en-US"/>
          </a:p>
        </p:txBody>
      </p:sp>
      <p:sp>
        <p:nvSpPr>
          <p:cNvPr id="9" name="スライド番号プレースホルダ 8"/>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日付プレースホルダ 2"/>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4" name="フッター プレースホルダ 3"/>
          <p:cNvSpPr>
            <a:spLocks noGrp="1"/>
          </p:cNvSpPr>
          <p:nvPr>
            <p:ph type="ftr" sz="quarter" idx="11"/>
          </p:nvPr>
        </p:nvSpPr>
        <p:spPr/>
        <p:txBody>
          <a:bodyPr/>
          <a:lstStyle>
            <a:lvl1pPr>
              <a:defRPr/>
            </a:lvl1pPr>
          </a:lstStyle>
          <a:p>
            <a:endParaRPr kumimoji="1" lang="ja-JP" altLang="en-US"/>
          </a:p>
        </p:txBody>
      </p:sp>
      <p:sp>
        <p:nvSpPr>
          <p:cNvPr id="5" name="スライド番号プレースホルダ 4"/>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3" name="フッター プレースホルダ 2"/>
          <p:cNvSpPr>
            <a:spLocks noGrp="1"/>
          </p:cNvSpPr>
          <p:nvPr>
            <p:ph type="ftr" sz="quarter" idx="11"/>
          </p:nvPr>
        </p:nvSpPr>
        <p:spPr/>
        <p:txBody>
          <a:bodyPr/>
          <a:lstStyle>
            <a:lvl1pPr>
              <a:defRPr/>
            </a:lvl1pPr>
          </a:lstStyle>
          <a:p>
            <a:endParaRPr kumimoji="1" lang="ja-JP" altLang="en-US"/>
          </a:p>
        </p:txBody>
      </p:sp>
      <p:sp>
        <p:nvSpPr>
          <p:cNvPr id="4" name="スライド番号プレースホルダ 3"/>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4"/>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lvl1pPr>
              <a:defRPr/>
            </a:lvl1pPr>
          </a:lstStyle>
          <a:p>
            <a:endParaRPr kumimoji="1" lang="ja-JP" altLang="en-US"/>
          </a:p>
        </p:txBody>
      </p:sp>
      <p:sp>
        <p:nvSpPr>
          <p:cNvPr id="7" name="スライド番号プレースホルダ 6"/>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ja-JP" altLang="en-US"/>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4"/>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lvl1pPr>
              <a:defRPr/>
            </a:lvl1pPr>
          </a:lstStyle>
          <a:p>
            <a:endParaRPr kumimoji="1" lang="ja-JP" altLang="en-US"/>
          </a:p>
        </p:txBody>
      </p:sp>
      <p:sp>
        <p:nvSpPr>
          <p:cNvPr id="7" name="スライド番号プレースホルダ 6"/>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94475" y="685800"/>
            <a:ext cx="1771650" cy="5440363"/>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1279525" y="685800"/>
            <a:ext cx="5162550" cy="5440363"/>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fld id="{A6E44B10-115F-4ADF-85DA-B4F55E51B47B}"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2"/>
          </p:nvPr>
        </p:nvSpPr>
        <p:spPr/>
        <p:txBody>
          <a:bodyPr/>
          <a:lstStyle>
            <a:lvl1pPr>
              <a:defRPr/>
            </a:lvl1pPr>
          </a:lstStyle>
          <a:p>
            <a:fld id="{E73C0363-5206-4987-A293-5792D419E5F5}" type="slidenum">
              <a:rPr kumimoji="1" lang="ja-JP" altLang="en-US" smtClean="0"/>
              <a:pPr/>
              <a:t>&lt;#&gt;</a:t>
            </a:fld>
            <a:endParaRPr kumimoji="1" lang="ja-JP" altLang="en-US"/>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79525" y="685800"/>
            <a:ext cx="7086600" cy="7318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1027" name="Rectangle 3"/>
          <p:cNvSpPr>
            <a:spLocks noGrp="1" noChangeArrowheads="1"/>
          </p:cNvSpPr>
          <p:nvPr>
            <p:ph type="body" idx="1"/>
          </p:nvPr>
        </p:nvSpPr>
        <p:spPr bwMode="auto">
          <a:xfrm>
            <a:off x="1279525" y="1600200"/>
            <a:ext cx="5257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031" name="Rectangle 7"/>
          <p:cNvSpPr>
            <a:spLocks noGrp="1" noChangeArrowheads="1"/>
          </p:cNvSpPr>
          <p:nvPr>
            <p:ph type="dt" sz="half" idx="2"/>
          </p:nvPr>
        </p:nvSpPr>
        <p:spPr bwMode="auto">
          <a:xfrm>
            <a:off x="457200" y="6429375"/>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mn-lt"/>
                <a:ea typeface="+mn-ea"/>
              </a:defRPr>
            </a:lvl1pPr>
          </a:lstStyle>
          <a:p>
            <a:fld id="{A6E44B10-115F-4ADF-85DA-B4F55E51B47B}" type="datetimeFigureOut">
              <a:rPr kumimoji="1" lang="ja-JP" altLang="en-US" smtClean="0"/>
              <a:pPr/>
              <a:t>2009/11/1</a:t>
            </a:fld>
            <a:endParaRPr kumimoji="1" lang="ja-JP" altLang="en-US"/>
          </a:p>
        </p:txBody>
      </p:sp>
      <p:sp>
        <p:nvSpPr>
          <p:cNvPr id="1032" name="Rectangle 8"/>
          <p:cNvSpPr>
            <a:spLocks noGrp="1" noChangeArrowheads="1"/>
          </p:cNvSpPr>
          <p:nvPr>
            <p:ph type="ftr" sz="quarter" idx="3"/>
          </p:nvPr>
        </p:nvSpPr>
        <p:spPr bwMode="auto">
          <a:xfrm>
            <a:off x="3124200" y="6429375"/>
            <a:ext cx="2895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n-lt"/>
                <a:ea typeface="+mn-ea"/>
              </a:defRPr>
            </a:lvl1pPr>
          </a:lstStyle>
          <a:p>
            <a:endParaRPr kumimoji="1" lang="ja-JP" altLang="en-US"/>
          </a:p>
        </p:txBody>
      </p:sp>
      <p:sp>
        <p:nvSpPr>
          <p:cNvPr id="1033" name="Rectangle 9"/>
          <p:cNvSpPr>
            <a:spLocks noGrp="1" noChangeArrowheads="1"/>
          </p:cNvSpPr>
          <p:nvPr>
            <p:ph type="sldNum" sz="quarter" idx="4"/>
          </p:nvPr>
        </p:nvSpPr>
        <p:spPr bwMode="auto">
          <a:xfrm>
            <a:off x="6553200" y="6429375"/>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mn-lt"/>
                <a:ea typeface="+mn-ea"/>
              </a:defRPr>
            </a:lvl1pPr>
          </a:lstStyle>
          <a:p>
            <a:fld id="{E73C0363-5206-4987-A293-5792D419E5F5}"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fade/>
  </p:transition>
  <p:txStyles>
    <p:titleStyle>
      <a:lvl1pPr algn="l" rtl="0" eaLnBrk="1" fontAlgn="base" hangingPunct="1">
        <a:spcBef>
          <a:spcPct val="0"/>
        </a:spcBef>
        <a:spcAft>
          <a:spcPct val="0"/>
        </a:spcAft>
        <a:defRPr kumimoji="1" sz="3600">
          <a:solidFill>
            <a:schemeClr val="tx2"/>
          </a:solidFill>
          <a:latin typeface="+mj-lt"/>
          <a:ea typeface="+mj-ea"/>
          <a:cs typeface="+mj-cs"/>
        </a:defRPr>
      </a:lvl1pPr>
      <a:lvl2pPr algn="l" rtl="0" eaLnBrk="1" fontAlgn="base" hangingPunct="1">
        <a:spcBef>
          <a:spcPct val="0"/>
        </a:spcBef>
        <a:spcAft>
          <a:spcPct val="0"/>
        </a:spcAft>
        <a:defRPr kumimoji="1" sz="3600">
          <a:solidFill>
            <a:schemeClr val="tx2"/>
          </a:solidFill>
          <a:latin typeface="Century Gothic" pitchFamily="34" charset="0"/>
          <a:ea typeface="ＭＳ Ｐゴシック" pitchFamily="50" charset="-128"/>
        </a:defRPr>
      </a:lvl2pPr>
      <a:lvl3pPr algn="l" rtl="0" eaLnBrk="1" fontAlgn="base" hangingPunct="1">
        <a:spcBef>
          <a:spcPct val="0"/>
        </a:spcBef>
        <a:spcAft>
          <a:spcPct val="0"/>
        </a:spcAft>
        <a:defRPr kumimoji="1" sz="3600">
          <a:solidFill>
            <a:schemeClr val="tx2"/>
          </a:solidFill>
          <a:latin typeface="Century Gothic" pitchFamily="34" charset="0"/>
          <a:ea typeface="ＭＳ Ｐゴシック" pitchFamily="50" charset="-128"/>
        </a:defRPr>
      </a:lvl3pPr>
      <a:lvl4pPr algn="l" rtl="0" eaLnBrk="1" fontAlgn="base" hangingPunct="1">
        <a:spcBef>
          <a:spcPct val="0"/>
        </a:spcBef>
        <a:spcAft>
          <a:spcPct val="0"/>
        </a:spcAft>
        <a:defRPr kumimoji="1" sz="3600">
          <a:solidFill>
            <a:schemeClr val="tx2"/>
          </a:solidFill>
          <a:latin typeface="Century Gothic" pitchFamily="34" charset="0"/>
          <a:ea typeface="ＭＳ Ｐゴシック" pitchFamily="50" charset="-128"/>
        </a:defRPr>
      </a:lvl4pPr>
      <a:lvl5pPr algn="l" rtl="0" eaLnBrk="1" fontAlgn="base" hangingPunct="1">
        <a:spcBef>
          <a:spcPct val="0"/>
        </a:spcBef>
        <a:spcAft>
          <a:spcPct val="0"/>
        </a:spcAft>
        <a:defRPr kumimoji="1" sz="3600">
          <a:solidFill>
            <a:schemeClr val="tx2"/>
          </a:solidFill>
          <a:latin typeface="Century Gothic" pitchFamily="34" charset="0"/>
          <a:ea typeface="ＭＳ Ｐゴシック" pitchFamily="50" charset="-128"/>
        </a:defRPr>
      </a:lvl5pPr>
      <a:lvl6pPr marL="457200" algn="l" rtl="0" eaLnBrk="1" fontAlgn="base" hangingPunct="1">
        <a:spcBef>
          <a:spcPct val="0"/>
        </a:spcBef>
        <a:spcAft>
          <a:spcPct val="0"/>
        </a:spcAft>
        <a:defRPr kumimoji="1" sz="3600">
          <a:solidFill>
            <a:schemeClr val="tx2"/>
          </a:solidFill>
          <a:latin typeface="Century Gothic" pitchFamily="34" charset="0"/>
          <a:ea typeface="ＭＳ Ｐゴシック" pitchFamily="50" charset="-128"/>
        </a:defRPr>
      </a:lvl6pPr>
      <a:lvl7pPr marL="914400" algn="l" rtl="0" eaLnBrk="1" fontAlgn="base" hangingPunct="1">
        <a:spcBef>
          <a:spcPct val="0"/>
        </a:spcBef>
        <a:spcAft>
          <a:spcPct val="0"/>
        </a:spcAft>
        <a:defRPr kumimoji="1" sz="3600">
          <a:solidFill>
            <a:schemeClr val="tx2"/>
          </a:solidFill>
          <a:latin typeface="Century Gothic" pitchFamily="34" charset="0"/>
          <a:ea typeface="ＭＳ Ｐゴシック" pitchFamily="50" charset="-128"/>
        </a:defRPr>
      </a:lvl7pPr>
      <a:lvl8pPr marL="1371600" algn="l" rtl="0" eaLnBrk="1" fontAlgn="base" hangingPunct="1">
        <a:spcBef>
          <a:spcPct val="0"/>
        </a:spcBef>
        <a:spcAft>
          <a:spcPct val="0"/>
        </a:spcAft>
        <a:defRPr kumimoji="1" sz="3600">
          <a:solidFill>
            <a:schemeClr val="tx2"/>
          </a:solidFill>
          <a:latin typeface="Century Gothic" pitchFamily="34" charset="0"/>
          <a:ea typeface="ＭＳ Ｐゴシック" pitchFamily="50" charset="-128"/>
        </a:defRPr>
      </a:lvl8pPr>
      <a:lvl9pPr marL="1828800" algn="l" rtl="0" eaLnBrk="1" fontAlgn="base" hangingPunct="1">
        <a:spcBef>
          <a:spcPct val="0"/>
        </a:spcBef>
        <a:spcAft>
          <a:spcPct val="0"/>
        </a:spcAft>
        <a:defRPr kumimoji="1" sz="3600">
          <a:solidFill>
            <a:schemeClr val="tx2"/>
          </a:solidFill>
          <a:latin typeface="Century Gothic" pitchFamily="34" charset="0"/>
          <a:ea typeface="ＭＳ Ｐゴシック" pitchFamily="50" charset="-128"/>
        </a:defRPr>
      </a:lvl9pPr>
    </p:titleStyle>
    <p:bodyStyle>
      <a:lvl1pPr marL="342900" indent="-342900" algn="l" rtl="0" eaLnBrk="1" fontAlgn="base" hangingPunct="1">
        <a:spcBef>
          <a:spcPct val="20000"/>
        </a:spcBef>
        <a:spcAft>
          <a:spcPct val="0"/>
        </a:spcAft>
        <a:buChar char="•"/>
        <a:defRPr kumimoji="1"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kumimoji="1" sz="2400">
          <a:solidFill>
            <a:schemeClr val="tx1"/>
          </a:solidFill>
          <a:latin typeface="+mn-lt"/>
          <a:ea typeface="+mn-ea"/>
        </a:defRPr>
      </a:lvl2pPr>
      <a:lvl3pPr marL="1143000" indent="-228600" algn="l" rtl="0" eaLnBrk="1" fontAlgn="base" hangingPunct="1">
        <a:spcBef>
          <a:spcPct val="20000"/>
        </a:spcBef>
        <a:spcAft>
          <a:spcPct val="0"/>
        </a:spcAft>
        <a:buChar char="•"/>
        <a:defRPr kumimoji="1" sz="2000">
          <a:solidFill>
            <a:schemeClr val="tx1"/>
          </a:solidFill>
          <a:latin typeface="+mn-lt"/>
          <a:ea typeface="+mn-ea"/>
        </a:defRPr>
      </a:lvl3pPr>
      <a:lvl4pPr marL="1600200" indent="-228600" algn="l" rtl="0" eaLnBrk="1" fontAlgn="base" hangingPunct="1">
        <a:spcBef>
          <a:spcPct val="20000"/>
        </a:spcBef>
        <a:spcAft>
          <a:spcPct val="0"/>
        </a:spcAft>
        <a:buChar char="–"/>
        <a:defRPr kumimoji="1">
          <a:solidFill>
            <a:schemeClr val="tx1"/>
          </a:solidFill>
          <a:latin typeface="+mn-lt"/>
          <a:ea typeface="+mn-ea"/>
        </a:defRPr>
      </a:lvl4pPr>
      <a:lvl5pPr marL="2057400" indent="-228600" algn="l" rtl="0" eaLnBrk="1" fontAlgn="base" hangingPunct="1">
        <a:spcBef>
          <a:spcPct val="20000"/>
        </a:spcBef>
        <a:spcAft>
          <a:spcPct val="0"/>
        </a:spcAft>
        <a:buChar char="»"/>
        <a:defRPr kumimoji="1" sz="1600">
          <a:solidFill>
            <a:schemeClr val="tx1"/>
          </a:solidFill>
          <a:latin typeface="+mn-lt"/>
          <a:ea typeface="+mn-ea"/>
        </a:defRPr>
      </a:lvl5pPr>
      <a:lvl6pPr marL="2514600" indent="-228600" algn="l" rtl="0" eaLnBrk="1" fontAlgn="base" hangingPunct="1">
        <a:spcBef>
          <a:spcPct val="20000"/>
        </a:spcBef>
        <a:spcAft>
          <a:spcPct val="0"/>
        </a:spcAft>
        <a:buChar char="»"/>
        <a:defRPr kumimoji="1" sz="1600">
          <a:solidFill>
            <a:schemeClr val="tx1"/>
          </a:solidFill>
          <a:latin typeface="+mn-lt"/>
          <a:ea typeface="+mn-ea"/>
        </a:defRPr>
      </a:lvl6pPr>
      <a:lvl7pPr marL="2971800" indent="-228600" algn="l" rtl="0" eaLnBrk="1" fontAlgn="base" hangingPunct="1">
        <a:spcBef>
          <a:spcPct val="20000"/>
        </a:spcBef>
        <a:spcAft>
          <a:spcPct val="0"/>
        </a:spcAft>
        <a:buChar char="»"/>
        <a:defRPr kumimoji="1" sz="1600">
          <a:solidFill>
            <a:schemeClr val="tx1"/>
          </a:solidFill>
          <a:latin typeface="+mn-lt"/>
          <a:ea typeface="+mn-ea"/>
        </a:defRPr>
      </a:lvl7pPr>
      <a:lvl8pPr marL="3429000" indent="-228600" algn="l" rtl="0" eaLnBrk="1" fontAlgn="base" hangingPunct="1">
        <a:spcBef>
          <a:spcPct val="20000"/>
        </a:spcBef>
        <a:spcAft>
          <a:spcPct val="0"/>
        </a:spcAft>
        <a:buChar char="»"/>
        <a:defRPr kumimoji="1" sz="1600">
          <a:solidFill>
            <a:schemeClr val="tx1"/>
          </a:solidFill>
          <a:latin typeface="+mn-lt"/>
          <a:ea typeface="+mn-ea"/>
        </a:defRPr>
      </a:lvl8pPr>
      <a:lvl9pPr marL="3886200" indent="-228600" algn="l" rtl="0" eaLnBrk="1" fontAlgn="base" hangingPunct="1">
        <a:spcBef>
          <a:spcPct val="20000"/>
        </a:spcBef>
        <a:spcAft>
          <a:spcPct val="0"/>
        </a:spcAft>
        <a:buChar char="»"/>
        <a:defRPr kumimoji="1" sz="16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1279525" y="1600200"/>
            <a:ext cx="7085013" cy="1400172"/>
          </a:xfrm>
        </p:spPr>
        <p:txBody>
          <a:bodyPr/>
          <a:lstStyle/>
          <a:p>
            <a:r>
              <a:rPr lang="en-US" altLang="ja-JP" smtClean="0"/>
              <a:t>Day 3 Problem </a:t>
            </a:r>
            <a:r>
              <a:rPr lang="en-US" altLang="ja-JP" dirty="0" smtClean="0"/>
              <a:t>A:</a:t>
            </a:r>
            <a:br>
              <a:rPr lang="en-US" altLang="ja-JP" dirty="0" smtClean="0"/>
            </a:br>
            <a:r>
              <a:rPr lang="en-US" altLang="ja-JP" dirty="0" smtClean="0"/>
              <a:t>Strange </a:t>
            </a:r>
            <a:r>
              <a:rPr lang="en-US" altLang="ja-JP" dirty="0"/>
              <a:t>String Manipulation</a:t>
            </a:r>
            <a:endParaRPr kumimoji="1" lang="ja-JP" altLang="en-US" dirty="0"/>
          </a:p>
        </p:txBody>
      </p:sp>
      <p:sp>
        <p:nvSpPr>
          <p:cNvPr id="3" name="サブタイトル 2"/>
          <p:cNvSpPr>
            <a:spLocks noGrp="1"/>
          </p:cNvSpPr>
          <p:nvPr>
            <p:ph type="subTitle" idx="1"/>
          </p:nvPr>
        </p:nvSpPr>
        <p:spPr>
          <a:xfrm>
            <a:off x="1279525" y="3533780"/>
            <a:ext cx="5256213" cy="1466856"/>
          </a:xfrm>
        </p:spPr>
        <p:txBody>
          <a:bodyPr>
            <a:normAutofit fontScale="77500" lnSpcReduction="20000"/>
          </a:bodyPr>
          <a:lstStyle/>
          <a:p>
            <a:r>
              <a:rPr kumimoji="1" lang="ja-JP" altLang="en-US" dirty="0" smtClean="0"/>
              <a:t>原案：野田</a:t>
            </a:r>
            <a:endParaRPr kumimoji="1" lang="en-US" altLang="ja-JP" dirty="0" smtClean="0"/>
          </a:p>
          <a:p>
            <a:r>
              <a:rPr lang="ja-JP" altLang="en-US" dirty="0" smtClean="0"/>
              <a:t>担当：福澤，吉野，</a:t>
            </a:r>
            <a:r>
              <a:rPr lang="ja-JP" altLang="en-US" dirty="0"/>
              <a:t>安達</a:t>
            </a:r>
            <a:endParaRPr lang="en-US" altLang="ja-JP" dirty="0" smtClean="0"/>
          </a:p>
          <a:p>
            <a:r>
              <a:rPr lang="ja-JP" altLang="en-US" dirty="0" smtClean="0"/>
              <a:t>問題文：泉</a:t>
            </a:r>
            <a:endParaRPr lang="en-US" altLang="ja-JP" dirty="0" smtClean="0"/>
          </a:p>
          <a:p>
            <a:r>
              <a:rPr kumimoji="1" lang="ja-JP" altLang="en-US" dirty="0" smtClean="0"/>
              <a:t>解説：福澤</a:t>
            </a:r>
            <a:endParaRPr kumimoji="1" lang="ja-JP" altLang="en-US" dirty="0"/>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問題概要</a:t>
            </a:r>
            <a:endParaRPr kumimoji="1" lang="ja-JP" altLang="en-US" dirty="0"/>
          </a:p>
        </p:txBody>
      </p:sp>
      <p:sp>
        <p:nvSpPr>
          <p:cNvPr id="3" name="コンテンツ プレースホルダ 2"/>
          <p:cNvSpPr>
            <a:spLocks noGrp="1"/>
          </p:cNvSpPr>
          <p:nvPr>
            <p:ph idx="1"/>
          </p:nvPr>
        </p:nvSpPr>
        <p:spPr>
          <a:xfrm>
            <a:off x="1142976" y="1600200"/>
            <a:ext cx="7150127" cy="4829196"/>
          </a:xfrm>
        </p:spPr>
        <p:txBody>
          <a:bodyPr>
            <a:normAutofit fontScale="92500"/>
          </a:bodyPr>
          <a:lstStyle/>
          <a:p>
            <a:r>
              <a:rPr lang="pt-BR" altLang="ja-JP" dirty="0"/>
              <a:t>R(0) = </a:t>
            </a:r>
            <a:r>
              <a:rPr lang="pt-BR" altLang="ja-JP" dirty="0" smtClean="0"/>
              <a:t>S</a:t>
            </a:r>
            <a:br>
              <a:rPr lang="pt-BR" altLang="ja-JP" dirty="0" smtClean="0"/>
            </a:br>
            <a:r>
              <a:rPr lang="pt-BR" altLang="ja-JP" dirty="0" smtClean="0"/>
              <a:t>R(i) = (A·R(i </a:t>
            </a:r>
            <a:r>
              <a:rPr lang="pt-BR" altLang="ja-JP" dirty="0"/>
              <a:t>− 1</a:t>
            </a:r>
            <a:r>
              <a:rPr lang="pt-BR" altLang="ja-JP" dirty="0" smtClean="0"/>
              <a:t>)+C</a:t>
            </a:r>
            <a:r>
              <a:rPr lang="pt-BR" altLang="ja-JP" dirty="0"/>
              <a:t>) mod </a:t>
            </a:r>
            <a:r>
              <a:rPr lang="pt-BR" altLang="ja-JP" dirty="0" smtClean="0"/>
              <a:t>256 (i=1,2,..)</a:t>
            </a:r>
          </a:p>
          <a:p>
            <a:r>
              <a:rPr lang="en-US" altLang="ja-JP" dirty="0"/>
              <a:t>O(</a:t>
            </a:r>
            <a:r>
              <a:rPr lang="en-US" altLang="ja-JP" dirty="0" err="1"/>
              <a:t>i</a:t>
            </a:r>
            <a:r>
              <a:rPr lang="en-US" altLang="ja-JP" dirty="0"/>
              <a:t>) = (I(</a:t>
            </a:r>
            <a:r>
              <a:rPr lang="en-US" altLang="ja-JP" dirty="0" err="1"/>
              <a:t>i</a:t>
            </a:r>
            <a:r>
              <a:rPr lang="en-US" altLang="ja-JP" dirty="0"/>
              <a:t>) + R(</a:t>
            </a:r>
            <a:r>
              <a:rPr lang="en-US" altLang="ja-JP" dirty="0" err="1"/>
              <a:t>i</a:t>
            </a:r>
            <a:r>
              <a:rPr lang="en-US" altLang="ja-JP" dirty="0"/>
              <a:t>)) mod </a:t>
            </a:r>
            <a:r>
              <a:rPr lang="en-US" altLang="ja-JP" dirty="0" smtClean="0"/>
              <a:t>256 (</a:t>
            </a:r>
            <a:r>
              <a:rPr lang="en-US" altLang="ja-JP" dirty="0" err="1" smtClean="0"/>
              <a:t>i</a:t>
            </a:r>
            <a:r>
              <a:rPr lang="en-US" altLang="ja-JP" dirty="0" smtClean="0"/>
              <a:t> </a:t>
            </a:r>
            <a:r>
              <a:rPr lang="en-US" altLang="ja-JP" dirty="0"/>
              <a:t>= 1, 2, </a:t>
            </a:r>
            <a:r>
              <a:rPr lang="en-US" altLang="ja-JP" dirty="0" smtClean="0"/>
              <a:t>.. N)</a:t>
            </a:r>
            <a:r>
              <a:rPr lang="ja-JP" altLang="en-US" dirty="0" smtClean="0"/>
              <a:t>のときに</a:t>
            </a:r>
            <a:endParaRPr lang="en-US" altLang="ja-JP" dirty="0" smtClean="0"/>
          </a:p>
          <a:p>
            <a:r>
              <a:rPr lang="ja-JP" altLang="en-US" dirty="0" smtClean="0"/>
              <a:t>エントロピー</a:t>
            </a:r>
            <a:r>
              <a:rPr lang="en-US" altLang="ja-JP" dirty="0" smtClean="0"/>
              <a:t>H</a:t>
            </a:r>
            <a:r>
              <a:rPr lang="ja-JP" altLang="en-US" dirty="0" smtClean="0"/>
              <a:t>が最小となる</a:t>
            </a:r>
            <a:r>
              <a:rPr lang="en-US" altLang="ja-JP" dirty="0" smtClean="0"/>
              <a:t>S, A, C</a:t>
            </a:r>
            <a:r>
              <a:rPr lang="ja-JP" altLang="en-US" dirty="0" smtClean="0"/>
              <a:t>を求めよ</a:t>
            </a:r>
            <a:r>
              <a:rPr lang="en-US" altLang="ja-JP" dirty="0" smtClean="0"/>
              <a:t/>
            </a:r>
            <a:br>
              <a:rPr lang="en-US" altLang="ja-JP" dirty="0" smtClean="0"/>
            </a:br>
            <a:r>
              <a:rPr lang="en-US" altLang="ja-JP" dirty="0" smtClean="0"/>
              <a:t/>
            </a:r>
            <a:br>
              <a:rPr lang="en-US" altLang="ja-JP" dirty="0" smtClean="0"/>
            </a:br>
            <a:endParaRPr lang="en-US" altLang="ja-JP" dirty="0"/>
          </a:p>
          <a:p>
            <a:pPr lvl="1"/>
            <a:r>
              <a:rPr lang="ja-JP" altLang="en-US" dirty="0" smtClean="0"/>
              <a:t>エントロピーが同じなら</a:t>
            </a:r>
            <a:r>
              <a:rPr lang="en-US" altLang="ja-JP" dirty="0" smtClean="0"/>
              <a:t>S, A, C</a:t>
            </a:r>
            <a:r>
              <a:rPr lang="ja-JP" altLang="en-US" dirty="0" smtClean="0"/>
              <a:t>の順で</a:t>
            </a:r>
            <a:r>
              <a:rPr lang="en-US" altLang="ja-JP" dirty="0" smtClean="0"/>
              <a:t/>
            </a:r>
            <a:br>
              <a:rPr lang="en-US" altLang="ja-JP" dirty="0" smtClean="0"/>
            </a:br>
            <a:r>
              <a:rPr lang="ja-JP" altLang="en-US" dirty="0" smtClean="0"/>
              <a:t>より小さい値になるものを求めよ</a:t>
            </a:r>
            <a:endParaRPr lang="en-US" altLang="ja-JP" dirty="0" smtClean="0"/>
          </a:p>
          <a:p>
            <a:pPr lvl="1"/>
            <a:r>
              <a:rPr lang="en-US" altLang="ja-JP" dirty="0" smtClean="0">
                <a:latin typeface="Times New Roman" pitchFamily="18" charset="0"/>
                <a:cs typeface="Times New Roman" pitchFamily="18" charset="0"/>
              </a:rPr>
              <a:t>#(</a:t>
            </a:r>
            <a:r>
              <a:rPr lang="en-US" altLang="ja-JP" i="1" dirty="0" smtClean="0">
                <a:latin typeface="Times New Roman" pitchFamily="18" charset="0"/>
                <a:cs typeface="Times New Roman" pitchFamily="18" charset="0"/>
              </a:rPr>
              <a:t>x</a:t>
            </a:r>
            <a:r>
              <a:rPr lang="en-US" altLang="ja-JP" dirty="0" smtClean="0">
                <a:latin typeface="Times New Roman" pitchFamily="18" charset="0"/>
                <a:cs typeface="Times New Roman" pitchFamily="18" charset="0"/>
              </a:rPr>
              <a:t>) </a:t>
            </a:r>
            <a:r>
              <a:rPr lang="ja-JP" altLang="en-US" dirty="0" smtClean="0"/>
              <a:t>は </a:t>
            </a:r>
            <a:r>
              <a:rPr lang="en-US" altLang="ja-JP" dirty="0" smtClean="0"/>
              <a:t>O(</a:t>
            </a:r>
            <a:r>
              <a:rPr lang="en-US" altLang="ja-JP" dirty="0" err="1" smtClean="0"/>
              <a:t>i</a:t>
            </a:r>
            <a:r>
              <a:rPr lang="en-US" altLang="ja-JP" dirty="0" smtClean="0"/>
              <a:t>) </a:t>
            </a:r>
            <a:r>
              <a:rPr lang="ja-JP" altLang="en-US" dirty="0" smtClean="0"/>
              <a:t>に関する </a:t>
            </a:r>
            <a:r>
              <a:rPr lang="en-US" altLang="ja-JP" i="1" dirty="0" smtClean="0">
                <a:latin typeface="Times New Roman" pitchFamily="18" charset="0"/>
                <a:cs typeface="Times New Roman" pitchFamily="18" charset="0"/>
              </a:rPr>
              <a:t>x </a:t>
            </a:r>
            <a:r>
              <a:rPr lang="ja-JP" altLang="en-US" dirty="0" smtClean="0"/>
              <a:t>の出現数</a:t>
            </a:r>
            <a:endParaRPr lang="en-US" altLang="ja-JP" dirty="0" smtClean="0"/>
          </a:p>
          <a:p>
            <a:r>
              <a:rPr lang="en-US" altLang="ja-JP" dirty="0" smtClean="0"/>
              <a:t>0 </a:t>
            </a:r>
            <a:r>
              <a:rPr lang="ja-JP" altLang="en-US" dirty="0" smtClean="0"/>
              <a:t>≦ </a:t>
            </a:r>
            <a:r>
              <a:rPr lang="en-US" altLang="ja-JP" dirty="0" smtClean="0"/>
              <a:t>S, A, C </a:t>
            </a:r>
            <a:r>
              <a:rPr lang="ja-JP" altLang="en-US" dirty="0" smtClean="0"/>
              <a:t>≦</a:t>
            </a:r>
            <a:r>
              <a:rPr lang="en-US" altLang="ja-JP" dirty="0"/>
              <a:t> </a:t>
            </a:r>
            <a:r>
              <a:rPr lang="en-US" altLang="ja-JP" dirty="0" smtClean="0"/>
              <a:t>15, N </a:t>
            </a:r>
            <a:r>
              <a:rPr lang="ja-JP" altLang="en-US" dirty="0" smtClean="0"/>
              <a:t>≦ </a:t>
            </a:r>
            <a:r>
              <a:rPr lang="en-US" altLang="ja-JP" dirty="0" smtClean="0"/>
              <a:t>256</a:t>
            </a:r>
          </a:p>
          <a:p>
            <a:endParaRPr lang="en-US" altLang="ja-JP" dirty="0" smtClean="0"/>
          </a:p>
          <a:p>
            <a:endParaRPr lang="en-US" altLang="ja-JP" dirty="0" smtClean="0"/>
          </a:p>
        </p:txBody>
      </p:sp>
      <p:graphicFrame>
        <p:nvGraphicFramePr>
          <p:cNvPr id="4" name="オブジェクト 3"/>
          <p:cNvGraphicFramePr>
            <a:graphicFrameLocks noChangeAspect="1"/>
          </p:cNvGraphicFramePr>
          <p:nvPr/>
        </p:nvGraphicFramePr>
        <p:xfrm>
          <a:off x="4514850" y="3321050"/>
          <a:ext cx="114300" cy="215900"/>
        </p:xfrm>
        <a:graphic>
          <a:graphicData uri="http://schemas.openxmlformats.org/presentationml/2006/ole">
            <p:oleObj spid="_x0000_s1026" name="数式" r:id="rId4" imgW="114120" imgH="215640" progId="Equation.3">
              <p:embed/>
            </p:oleObj>
          </a:graphicData>
        </a:graphic>
      </p:graphicFrame>
      <p:graphicFrame>
        <p:nvGraphicFramePr>
          <p:cNvPr id="5" name="オブジェクト 4"/>
          <p:cNvGraphicFramePr>
            <a:graphicFrameLocks noChangeAspect="1"/>
          </p:cNvGraphicFramePr>
          <p:nvPr/>
        </p:nvGraphicFramePr>
        <p:xfrm>
          <a:off x="2643174" y="3786190"/>
          <a:ext cx="3143272" cy="909894"/>
        </p:xfrm>
        <a:graphic>
          <a:graphicData uri="http://schemas.openxmlformats.org/presentationml/2006/ole">
            <p:oleObj spid="_x0000_s1027" name="数式" r:id="rId5" imgW="1447560" imgH="419040" progId="Equation.3">
              <p:embed/>
            </p:oleObj>
          </a:graphicData>
        </a:graphic>
      </p:graphicFrame>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解法１</a:t>
            </a:r>
            <a:endParaRPr kumimoji="1" lang="ja-JP" altLang="en-US" dirty="0"/>
          </a:p>
        </p:txBody>
      </p:sp>
      <p:sp>
        <p:nvSpPr>
          <p:cNvPr id="3" name="コンテンツ プレースホルダ 2"/>
          <p:cNvSpPr>
            <a:spLocks noGrp="1"/>
          </p:cNvSpPr>
          <p:nvPr>
            <p:ph idx="1"/>
          </p:nvPr>
        </p:nvSpPr>
        <p:spPr>
          <a:xfrm>
            <a:off x="1142976" y="1600200"/>
            <a:ext cx="7007251" cy="4525963"/>
          </a:xfrm>
        </p:spPr>
        <p:txBody>
          <a:bodyPr/>
          <a:lstStyle/>
          <a:p>
            <a:r>
              <a:rPr lang="en-US" altLang="ja-JP" dirty="0" smtClean="0"/>
              <a:t>S, A, C</a:t>
            </a:r>
            <a:r>
              <a:rPr lang="ja-JP" altLang="en-US" dirty="0" smtClean="0"/>
              <a:t>の組み合わせは全部で</a:t>
            </a:r>
            <a:r>
              <a:rPr lang="en-US" altLang="ja-JP" dirty="0" smtClean="0"/>
              <a:t>16*16*16=4096</a:t>
            </a:r>
            <a:r>
              <a:rPr lang="ja-JP" altLang="en-US" dirty="0" smtClean="0"/>
              <a:t>通りなので，全部試す</a:t>
            </a:r>
            <a:endParaRPr lang="en-US" altLang="ja-JP" dirty="0" smtClean="0"/>
          </a:p>
          <a:p>
            <a:r>
              <a:rPr lang="ja-JP" altLang="en-US" dirty="0" smtClean="0"/>
              <a:t>計算量</a:t>
            </a:r>
            <a:r>
              <a:rPr lang="en-US" altLang="ja-JP" dirty="0" smtClean="0"/>
              <a:t>O(SACN) </a:t>
            </a:r>
            <a:br>
              <a:rPr lang="en-US" altLang="ja-JP" dirty="0" smtClean="0"/>
            </a:br>
            <a:r>
              <a:rPr lang="en-US" altLang="ja-JP" dirty="0" smtClean="0"/>
              <a:t>    = 16*16*16*256 </a:t>
            </a:r>
            <a:r>
              <a:rPr lang="ja-JP" altLang="en-US" dirty="0" smtClean="0"/>
              <a:t>≒</a:t>
            </a:r>
            <a:r>
              <a:rPr lang="en-US" altLang="ja-JP" dirty="0" smtClean="0"/>
              <a:t> 100</a:t>
            </a:r>
            <a:r>
              <a:rPr lang="ja-JP" altLang="en-US" dirty="0" smtClean="0"/>
              <a:t>万</a:t>
            </a:r>
            <a:endParaRPr lang="en-US" altLang="ja-JP" dirty="0" smtClean="0"/>
          </a:p>
          <a:p>
            <a:r>
              <a:rPr lang="ja-JP" altLang="en-US" dirty="0" smtClean="0"/>
              <a:t>注意点</a:t>
            </a:r>
            <a:endParaRPr lang="en-US" altLang="ja-JP" dirty="0" smtClean="0"/>
          </a:p>
          <a:p>
            <a:pPr lvl="1"/>
            <a:r>
              <a:rPr kumimoji="1" lang="ja-JP" altLang="en-US" dirty="0" smtClean="0"/>
              <a:t>求めたエントロピーを</a:t>
            </a:r>
            <a:r>
              <a:rPr lang="ja-JP" altLang="en-US" dirty="0" smtClean="0"/>
              <a:t>浮動小数点型の</a:t>
            </a:r>
            <a:r>
              <a:rPr lang="en-US" altLang="ja-JP" dirty="0" smtClean="0"/>
              <a:t/>
            </a:r>
            <a:br>
              <a:rPr lang="en-US" altLang="ja-JP" dirty="0" smtClean="0"/>
            </a:br>
            <a:r>
              <a:rPr lang="ja-JP" altLang="en-US" dirty="0" smtClean="0"/>
              <a:t>変数に格納する場合</a:t>
            </a:r>
            <a:r>
              <a:rPr kumimoji="1" lang="ja-JP" altLang="en-US" dirty="0" smtClean="0"/>
              <a:t>，比較には</a:t>
            </a:r>
            <a:r>
              <a:rPr kumimoji="1" lang="en-US" altLang="ja-JP" dirty="0" smtClean="0"/>
              <a:t>1e-9</a:t>
            </a:r>
            <a:br>
              <a:rPr kumimoji="1" lang="en-US" altLang="ja-JP" dirty="0" smtClean="0"/>
            </a:br>
            <a:r>
              <a:rPr kumimoji="1" lang="ja-JP" altLang="en-US" dirty="0" smtClean="0"/>
              <a:t>などの値を足すか引くかしないと，</a:t>
            </a:r>
            <a:r>
              <a:rPr kumimoji="1" lang="en-US" altLang="ja-JP" dirty="0" smtClean="0"/>
              <a:t/>
            </a:r>
            <a:br>
              <a:rPr kumimoji="1" lang="en-US" altLang="ja-JP" dirty="0" smtClean="0"/>
            </a:br>
            <a:r>
              <a:rPr kumimoji="1" lang="ja-JP" altLang="en-US" dirty="0" smtClean="0"/>
              <a:t>誤差で間違った結果となる場合がある</a:t>
            </a:r>
            <a:endParaRPr kumimoji="1" lang="en-US" altLang="ja-JP" dirty="0" smtClean="0"/>
          </a:p>
          <a:p>
            <a:pPr lvl="1"/>
            <a:r>
              <a:rPr lang="ja-JP" altLang="en-US" dirty="0" smtClean="0"/>
              <a:t>サンプルは全部正解してから</a:t>
            </a:r>
            <a:r>
              <a:rPr lang="en-US" altLang="ja-JP" dirty="0" smtClean="0"/>
              <a:t>Submit</a:t>
            </a:r>
            <a:br>
              <a:rPr lang="en-US" altLang="ja-JP" dirty="0" smtClean="0"/>
            </a:br>
            <a:r>
              <a:rPr lang="ja-JP" altLang="en-US" dirty="0" smtClean="0"/>
              <a:t>しましょう</a:t>
            </a:r>
            <a:endParaRPr kumimoji="1" lang="ja-JP" altLang="en-US" dirty="0"/>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結果</a:t>
            </a:r>
            <a:endParaRPr kumimoji="1" lang="ja-JP" altLang="en-US" dirty="0"/>
          </a:p>
        </p:txBody>
      </p:sp>
      <p:sp>
        <p:nvSpPr>
          <p:cNvPr id="3" name="コンテンツ プレースホルダ 2"/>
          <p:cNvSpPr>
            <a:spLocks noGrp="1"/>
          </p:cNvSpPr>
          <p:nvPr>
            <p:ph idx="1"/>
          </p:nvPr>
        </p:nvSpPr>
        <p:spPr>
          <a:xfrm>
            <a:off x="1142976" y="1600200"/>
            <a:ext cx="7078690" cy="4525963"/>
          </a:xfrm>
        </p:spPr>
        <p:txBody>
          <a:bodyPr/>
          <a:lstStyle/>
          <a:p>
            <a:r>
              <a:rPr kumimoji="1" lang="en-US" altLang="ja-JP" dirty="0" smtClean="0"/>
              <a:t>Total Wrong Answer : 25 </a:t>
            </a:r>
            <a:r>
              <a:rPr lang="ja-JP" altLang="en-US" dirty="0" smtClean="0"/>
              <a:t>（</a:t>
            </a:r>
            <a:r>
              <a:rPr kumimoji="1" lang="en-US" altLang="ja-JP" dirty="0" smtClean="0"/>
              <a:t>8</a:t>
            </a:r>
            <a:r>
              <a:rPr kumimoji="1" lang="ja-JP" altLang="en-US" dirty="0" smtClean="0"/>
              <a:t>チーム）</a:t>
            </a:r>
            <a:endParaRPr kumimoji="1" lang="en-US" altLang="ja-JP" dirty="0" smtClean="0"/>
          </a:p>
          <a:p>
            <a:r>
              <a:rPr lang="en-US" altLang="ja-JP" dirty="0" smtClean="0"/>
              <a:t>Total Accepted : 7</a:t>
            </a:r>
            <a:r>
              <a:rPr lang="ja-JP" altLang="en-US" dirty="0" smtClean="0"/>
              <a:t>チーム</a:t>
            </a:r>
            <a:r>
              <a:rPr lang="en-US" altLang="ja-JP" dirty="0" smtClean="0"/>
              <a:t/>
            </a:r>
            <a:br>
              <a:rPr lang="en-US" altLang="ja-JP" dirty="0" smtClean="0"/>
            </a:br>
            <a:endParaRPr lang="en-US" altLang="ja-JP" dirty="0" smtClean="0"/>
          </a:p>
          <a:p>
            <a:r>
              <a:rPr kumimoji="1" lang="en-US" altLang="ja-JP" dirty="0" smtClean="0"/>
              <a:t>First Submitted : 7</a:t>
            </a:r>
            <a:r>
              <a:rPr kumimoji="1" lang="ja-JP" altLang="en-US" dirty="0" smtClean="0"/>
              <a:t>分 </a:t>
            </a:r>
            <a:r>
              <a:rPr lang="ja-JP" altLang="en-US" dirty="0" smtClean="0"/>
              <a:t>（</a:t>
            </a:r>
            <a:r>
              <a:rPr lang="en-US" altLang="ja-JP" dirty="0" smtClean="0"/>
              <a:t>_(</a:t>
            </a:r>
            <a:r>
              <a:rPr lang="en-US" altLang="ja-JP" dirty="0" err="1" smtClean="0"/>
              <a:t>ry</a:t>
            </a:r>
            <a:r>
              <a:rPr lang="ja-JP" altLang="en-US" dirty="0" smtClean="0"/>
              <a:t>）</a:t>
            </a:r>
            <a:endParaRPr kumimoji="1" lang="en-US" altLang="ja-JP" dirty="0" smtClean="0"/>
          </a:p>
          <a:p>
            <a:r>
              <a:rPr lang="en-US" altLang="ja-JP" dirty="0" smtClean="0"/>
              <a:t>First Accepted : 9</a:t>
            </a:r>
            <a:r>
              <a:rPr lang="ja-JP" altLang="en-US" dirty="0" smtClean="0"/>
              <a:t>分（</a:t>
            </a:r>
            <a:r>
              <a:rPr lang="en-US" altLang="ja-JP" dirty="0" smtClean="0"/>
              <a:t>_(</a:t>
            </a:r>
            <a:r>
              <a:rPr lang="en-US" altLang="ja-JP" dirty="0" err="1" smtClean="0"/>
              <a:t>ry</a:t>
            </a:r>
            <a:r>
              <a:rPr lang="ja-JP" altLang="en-US" dirty="0" smtClean="0"/>
              <a:t>）</a:t>
            </a:r>
            <a:endParaRPr lang="en-US" altLang="ja-JP" dirty="0" smtClean="0"/>
          </a:p>
          <a:p>
            <a:r>
              <a:rPr lang="en-US" altLang="ja-JP" dirty="0" smtClean="0"/>
              <a:t>Last Accepted : 293</a:t>
            </a:r>
            <a:r>
              <a:rPr lang="ja-JP" altLang="en-US" dirty="0" smtClean="0"/>
              <a:t>分（</a:t>
            </a:r>
            <a:r>
              <a:rPr lang="en-US" altLang="ja-JP" dirty="0" smtClean="0"/>
              <a:t>SINONIS</a:t>
            </a:r>
            <a:r>
              <a:rPr lang="ja-JP" altLang="en-US" dirty="0" smtClean="0"/>
              <a:t>）</a:t>
            </a:r>
            <a:endParaRPr kumimoji="1" lang="ja-JP" altLang="en-US" dirty="0"/>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解法</a:t>
            </a:r>
            <a:r>
              <a:rPr lang="ja-JP" altLang="en-US" dirty="0"/>
              <a:t>２</a:t>
            </a:r>
            <a:endParaRPr kumimoji="1" lang="ja-JP" altLang="en-US" dirty="0"/>
          </a:p>
        </p:txBody>
      </p:sp>
      <p:sp>
        <p:nvSpPr>
          <p:cNvPr id="3" name="コンテンツ プレースホルダ 2"/>
          <p:cNvSpPr>
            <a:spLocks noGrp="1"/>
          </p:cNvSpPr>
          <p:nvPr>
            <p:ph idx="1"/>
          </p:nvPr>
        </p:nvSpPr>
        <p:spPr>
          <a:xfrm>
            <a:off x="1279524" y="1600200"/>
            <a:ext cx="7293003" cy="4525963"/>
          </a:xfrm>
        </p:spPr>
        <p:txBody>
          <a:bodyPr/>
          <a:lstStyle/>
          <a:p>
            <a:r>
              <a:rPr lang="ja-JP" altLang="en-US" sz="5400" dirty="0" smtClean="0"/>
              <a:t>埋め込み</a:t>
            </a:r>
            <a:endParaRPr kumimoji="1" lang="en-US" altLang="ja-JP" sz="5400" dirty="0" smtClean="0"/>
          </a:p>
          <a:p>
            <a:pPr lvl="1"/>
            <a:r>
              <a:rPr kumimoji="1" lang="ja-JP" altLang="en-US" dirty="0" smtClean="0"/>
              <a:t>必要な</a:t>
            </a:r>
            <a:r>
              <a:rPr kumimoji="1" lang="en-US" altLang="ja-JP" dirty="0" smtClean="0"/>
              <a:t>S, A, C</a:t>
            </a:r>
            <a:r>
              <a:rPr kumimoji="1" lang="ja-JP" altLang="en-US" dirty="0" smtClean="0"/>
              <a:t>の組み合わせを先に計算し，</a:t>
            </a:r>
            <a:r>
              <a:rPr lang="en-US" altLang="ja-JP" dirty="0"/>
              <a:t/>
            </a:r>
            <a:br>
              <a:rPr lang="en-US" altLang="ja-JP" dirty="0"/>
            </a:br>
            <a:r>
              <a:rPr lang="ja-JP" altLang="en-US" dirty="0" smtClean="0"/>
              <a:t>計算する必要がある</a:t>
            </a:r>
            <a:r>
              <a:rPr lang="en-US" altLang="ja-JP" dirty="0" smtClean="0"/>
              <a:t>S, A, C</a:t>
            </a:r>
            <a:r>
              <a:rPr lang="ja-JP" altLang="en-US" dirty="0" smtClean="0"/>
              <a:t>の組み合わせを</a:t>
            </a:r>
            <a:r>
              <a:rPr lang="en-US" altLang="ja-JP" dirty="0" smtClean="0"/>
              <a:t/>
            </a:r>
            <a:br>
              <a:rPr lang="en-US" altLang="ja-JP" dirty="0" smtClean="0"/>
            </a:br>
            <a:r>
              <a:rPr lang="ja-JP" altLang="en-US" dirty="0" smtClean="0"/>
              <a:t>コードに</a:t>
            </a:r>
            <a:r>
              <a:rPr kumimoji="1" lang="ja-JP" altLang="en-US" dirty="0" smtClean="0"/>
              <a:t>埋め込む！</a:t>
            </a:r>
            <a:endParaRPr kumimoji="1" lang="ja-JP" altLang="en-US" dirty="0"/>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lang="ja-JP" altLang="en-US" dirty="0"/>
              <a:t>２</a:t>
            </a:r>
            <a:endParaRPr kumimoji="1" lang="ja-JP" altLang="en-US" dirty="0"/>
          </a:p>
        </p:txBody>
      </p:sp>
      <p:sp>
        <p:nvSpPr>
          <p:cNvPr id="3" name="コンテンツ プレースホルダ 2"/>
          <p:cNvSpPr>
            <a:spLocks noGrp="1"/>
          </p:cNvSpPr>
          <p:nvPr>
            <p:ph idx="1"/>
          </p:nvPr>
        </p:nvSpPr>
        <p:spPr>
          <a:xfrm>
            <a:off x="1279524" y="1600200"/>
            <a:ext cx="7293004" cy="4525963"/>
          </a:xfrm>
        </p:spPr>
        <p:txBody>
          <a:bodyPr/>
          <a:lstStyle/>
          <a:p>
            <a:r>
              <a:rPr kumimoji="1" lang="en-US" altLang="ja-JP" dirty="0" smtClean="0"/>
              <a:t>S, A, C</a:t>
            </a:r>
            <a:r>
              <a:rPr kumimoji="1" lang="ja-JP" altLang="en-US" dirty="0" smtClean="0"/>
              <a:t>の組み合わせの間で，</a:t>
            </a:r>
            <a:r>
              <a:rPr kumimoji="1" lang="en-US" altLang="ja-JP" dirty="0" smtClean="0"/>
              <a:t>R</a:t>
            </a:r>
            <a:r>
              <a:rPr kumimoji="1" lang="ja-JP" altLang="en-US" dirty="0" smtClean="0"/>
              <a:t>の公差が一致するものはエントロピーが同じ値になる</a:t>
            </a:r>
            <a:endParaRPr kumimoji="1" lang="en-US" altLang="ja-JP" dirty="0" smtClean="0"/>
          </a:p>
          <a:p>
            <a:pPr lvl="1"/>
            <a:r>
              <a:rPr kumimoji="1" lang="ja-JP" altLang="en-US" dirty="0" smtClean="0"/>
              <a:t>公差が一致するものを除去すると必要な組み合せの数は少なくなる</a:t>
            </a:r>
            <a:endParaRPr kumimoji="1" lang="en-US" altLang="ja-JP" dirty="0" smtClean="0"/>
          </a:p>
          <a:p>
            <a:pPr lvl="1"/>
            <a:r>
              <a:rPr lang="en-US" altLang="ja-JP" dirty="0" smtClean="0"/>
              <a:t>0 </a:t>
            </a:r>
            <a:r>
              <a:rPr lang="ja-JP" altLang="en-US" dirty="0" smtClean="0"/>
              <a:t>≦ </a:t>
            </a:r>
            <a:r>
              <a:rPr lang="en-US" altLang="ja-JP" dirty="0" smtClean="0"/>
              <a:t>S, A, C </a:t>
            </a:r>
            <a:r>
              <a:rPr lang="ja-JP" altLang="en-US" dirty="0" smtClean="0"/>
              <a:t>≦ </a:t>
            </a:r>
            <a:r>
              <a:rPr lang="en-US" altLang="ja-JP" dirty="0"/>
              <a:t>M</a:t>
            </a:r>
            <a:endParaRPr lang="en-US" altLang="ja-JP" dirty="0" smtClean="0"/>
          </a:p>
          <a:p>
            <a:pPr lvl="1"/>
            <a:endParaRPr kumimoji="1" lang="en-US" altLang="ja-JP" dirty="0" smtClean="0"/>
          </a:p>
        </p:txBody>
      </p:sp>
      <p:graphicFrame>
        <p:nvGraphicFramePr>
          <p:cNvPr id="4" name="表 3"/>
          <p:cNvGraphicFramePr>
            <a:graphicFrameLocks noGrp="1"/>
          </p:cNvGraphicFramePr>
          <p:nvPr/>
        </p:nvGraphicFramePr>
        <p:xfrm>
          <a:off x="1928794" y="3786190"/>
          <a:ext cx="6072230" cy="2194560"/>
        </p:xfrm>
        <a:graphic>
          <a:graphicData uri="http://schemas.openxmlformats.org/drawingml/2006/table">
            <a:tbl>
              <a:tblPr firstRow="1" bandRow="1">
                <a:tableStyleId>{5C22544A-7EE6-4342-B048-85BDC9FD1C3A}</a:tableStyleId>
              </a:tblPr>
              <a:tblGrid>
                <a:gridCol w="925073"/>
                <a:gridCol w="3123081"/>
                <a:gridCol w="2024076"/>
              </a:tblGrid>
              <a:tr h="335121">
                <a:tc>
                  <a:txBody>
                    <a:bodyPr/>
                    <a:lstStyle/>
                    <a:p>
                      <a:pPr algn="ctr"/>
                      <a:r>
                        <a:rPr kumimoji="1" lang="en-US" altLang="ja-JP" dirty="0" smtClean="0">
                          <a:solidFill>
                            <a:schemeClr val="accent2">
                              <a:lumMod val="60000"/>
                              <a:lumOff val="40000"/>
                            </a:schemeClr>
                          </a:solidFill>
                        </a:rPr>
                        <a:t>M</a:t>
                      </a:r>
                      <a:endParaRPr kumimoji="1" lang="ja-JP" altLang="en-US" dirty="0">
                        <a:solidFill>
                          <a:schemeClr val="accent2">
                            <a:lumMod val="60000"/>
                            <a:lumOff val="40000"/>
                          </a:schemeClr>
                        </a:solidFill>
                      </a:endParaRPr>
                    </a:p>
                  </a:txBody>
                  <a:tcPr anchor="ctr">
                    <a:solidFill>
                      <a:schemeClr val="accent1">
                        <a:alpha val="90000"/>
                      </a:schemeClr>
                    </a:solidFill>
                  </a:tcPr>
                </a:tc>
                <a:tc>
                  <a:txBody>
                    <a:bodyPr/>
                    <a:lstStyle/>
                    <a:p>
                      <a:r>
                        <a:rPr kumimoji="1" lang="ja-JP" altLang="en-US" dirty="0" smtClean="0">
                          <a:solidFill>
                            <a:schemeClr val="accent2">
                              <a:lumMod val="60000"/>
                              <a:lumOff val="40000"/>
                            </a:schemeClr>
                          </a:solidFill>
                        </a:rPr>
                        <a:t>公差が異なっているものの数</a:t>
                      </a:r>
                      <a:endParaRPr kumimoji="1" lang="ja-JP" altLang="en-US" dirty="0">
                        <a:solidFill>
                          <a:schemeClr val="accent2">
                            <a:lumMod val="60000"/>
                            <a:lumOff val="40000"/>
                          </a:schemeClr>
                        </a:solidFill>
                      </a:endParaRPr>
                    </a:p>
                  </a:txBody>
                  <a:tcPr anchor="ctr">
                    <a:solidFill>
                      <a:schemeClr val="accent1">
                        <a:alpha val="90000"/>
                      </a:schemeClr>
                    </a:solidFill>
                  </a:tcPr>
                </a:tc>
                <a:tc>
                  <a:txBody>
                    <a:bodyPr/>
                    <a:lstStyle/>
                    <a:p>
                      <a:pPr algn="ctr"/>
                      <a:r>
                        <a:rPr kumimoji="1" lang="ja-JP" altLang="en-US" dirty="0" smtClean="0">
                          <a:solidFill>
                            <a:schemeClr val="accent2">
                              <a:lumMod val="60000"/>
                              <a:lumOff val="40000"/>
                            </a:schemeClr>
                          </a:solidFill>
                        </a:rPr>
                        <a:t>組み合わせ数</a:t>
                      </a:r>
                      <a:endParaRPr kumimoji="1" lang="ja-JP" altLang="en-US" dirty="0">
                        <a:solidFill>
                          <a:schemeClr val="accent2">
                            <a:lumMod val="60000"/>
                            <a:lumOff val="40000"/>
                          </a:schemeClr>
                        </a:solidFill>
                      </a:endParaRPr>
                    </a:p>
                  </a:txBody>
                  <a:tcPr anchor="ctr">
                    <a:solidFill>
                      <a:schemeClr val="accent1">
                        <a:alpha val="90000"/>
                      </a:schemeClr>
                    </a:solidFill>
                  </a:tcPr>
                </a:tc>
              </a:tr>
              <a:tr h="335121">
                <a:tc>
                  <a:txBody>
                    <a:bodyPr/>
                    <a:lstStyle/>
                    <a:p>
                      <a:pPr algn="ctr"/>
                      <a:r>
                        <a:rPr kumimoji="1" lang="en-US" altLang="ja-JP" dirty="0" smtClean="0"/>
                        <a:t>15</a:t>
                      </a:r>
                      <a:endParaRPr kumimoji="1" lang="ja-JP" altLang="en-US" dirty="0"/>
                    </a:p>
                  </a:txBody>
                  <a:tcPr anchor="ctr">
                    <a:solidFill>
                      <a:schemeClr val="accent1">
                        <a:alpha val="90000"/>
                      </a:schemeClr>
                    </a:solidFill>
                  </a:tcPr>
                </a:tc>
                <a:tc>
                  <a:txBody>
                    <a:bodyPr/>
                    <a:lstStyle/>
                    <a:p>
                      <a:pPr algn="ctr"/>
                      <a:r>
                        <a:rPr kumimoji="1" lang="en-US" altLang="ja-JP" dirty="0" smtClean="0"/>
                        <a:t>1458</a:t>
                      </a:r>
                      <a:endParaRPr kumimoji="1" lang="ja-JP" altLang="en-US" dirty="0"/>
                    </a:p>
                  </a:txBody>
                  <a:tcPr anchor="ctr">
                    <a:solidFill>
                      <a:schemeClr val="accent1">
                        <a:alpha val="90000"/>
                      </a:schemeClr>
                    </a:solidFill>
                  </a:tcPr>
                </a:tc>
                <a:tc>
                  <a:txBody>
                    <a:bodyPr/>
                    <a:lstStyle/>
                    <a:p>
                      <a:pPr algn="ctr"/>
                      <a:r>
                        <a:rPr kumimoji="1" lang="en-US" altLang="ja-JP" dirty="0" smtClean="0"/>
                        <a:t>4096</a:t>
                      </a:r>
                      <a:endParaRPr kumimoji="1" lang="ja-JP" altLang="en-US" dirty="0"/>
                    </a:p>
                  </a:txBody>
                  <a:tcPr anchor="ctr">
                    <a:solidFill>
                      <a:schemeClr val="accent1">
                        <a:alpha val="90000"/>
                      </a:schemeClr>
                    </a:solidFill>
                  </a:tcPr>
                </a:tc>
              </a:tr>
              <a:tr h="335121">
                <a:tc>
                  <a:txBody>
                    <a:bodyPr/>
                    <a:lstStyle/>
                    <a:p>
                      <a:pPr algn="ctr"/>
                      <a:r>
                        <a:rPr kumimoji="1" lang="en-US" altLang="ja-JP" dirty="0" smtClean="0"/>
                        <a:t>31</a:t>
                      </a:r>
                      <a:endParaRPr kumimoji="1" lang="ja-JP" altLang="en-US" dirty="0"/>
                    </a:p>
                  </a:txBody>
                  <a:tcPr anchor="ctr">
                    <a:solidFill>
                      <a:schemeClr val="accent1">
                        <a:alpha val="90000"/>
                      </a:schemeClr>
                    </a:solidFill>
                  </a:tcPr>
                </a:tc>
                <a:tc>
                  <a:txBody>
                    <a:bodyPr/>
                    <a:lstStyle/>
                    <a:p>
                      <a:pPr algn="ctr"/>
                      <a:r>
                        <a:rPr kumimoji="1" lang="en-US" altLang="ja-JP" dirty="0" smtClean="0"/>
                        <a:t>4582</a:t>
                      </a:r>
                      <a:endParaRPr kumimoji="1" lang="ja-JP" altLang="en-US" dirty="0"/>
                    </a:p>
                  </a:txBody>
                  <a:tcPr anchor="ctr">
                    <a:solidFill>
                      <a:schemeClr val="accent1">
                        <a:alpha val="90000"/>
                      </a:schemeClr>
                    </a:solidFill>
                  </a:tcPr>
                </a:tc>
                <a:tc>
                  <a:txBody>
                    <a:bodyPr/>
                    <a:lstStyle/>
                    <a:p>
                      <a:pPr algn="ctr"/>
                      <a:r>
                        <a:rPr kumimoji="1" lang="en-US" altLang="ja-JP" dirty="0" smtClean="0"/>
                        <a:t>32768</a:t>
                      </a:r>
                      <a:endParaRPr kumimoji="1" lang="ja-JP" altLang="en-US" dirty="0"/>
                    </a:p>
                  </a:txBody>
                  <a:tcPr anchor="ctr">
                    <a:solidFill>
                      <a:schemeClr val="accent1">
                        <a:alpha val="90000"/>
                      </a:schemeClr>
                    </a:solidFill>
                  </a:tcPr>
                </a:tc>
              </a:tr>
              <a:tr h="335121">
                <a:tc>
                  <a:txBody>
                    <a:bodyPr/>
                    <a:lstStyle/>
                    <a:p>
                      <a:pPr algn="ctr"/>
                      <a:r>
                        <a:rPr kumimoji="1" lang="en-US" altLang="ja-JP" dirty="0" smtClean="0"/>
                        <a:t>63</a:t>
                      </a:r>
                      <a:endParaRPr kumimoji="1" lang="ja-JP" altLang="en-US" dirty="0"/>
                    </a:p>
                  </a:txBody>
                  <a:tcPr anchor="ctr">
                    <a:solidFill>
                      <a:schemeClr val="accent1">
                        <a:alpha val="90000"/>
                      </a:schemeClr>
                    </a:solidFill>
                  </a:tcPr>
                </a:tc>
                <a:tc>
                  <a:txBody>
                    <a:bodyPr/>
                    <a:lstStyle/>
                    <a:p>
                      <a:pPr algn="ctr"/>
                      <a:r>
                        <a:rPr kumimoji="1" lang="en-US" altLang="ja-JP" dirty="0" smtClean="0"/>
                        <a:t>9384</a:t>
                      </a:r>
                      <a:endParaRPr kumimoji="1" lang="ja-JP" altLang="en-US" dirty="0"/>
                    </a:p>
                  </a:txBody>
                  <a:tcPr anchor="ctr">
                    <a:solidFill>
                      <a:schemeClr val="accent1">
                        <a:alpha val="90000"/>
                      </a:schemeClr>
                    </a:solidFill>
                  </a:tcPr>
                </a:tc>
                <a:tc>
                  <a:txBody>
                    <a:bodyPr/>
                    <a:lstStyle/>
                    <a:p>
                      <a:pPr algn="ctr"/>
                      <a:r>
                        <a:rPr kumimoji="1" lang="en-US" altLang="ja-JP" dirty="0" smtClean="0"/>
                        <a:t>262144</a:t>
                      </a:r>
                      <a:endParaRPr kumimoji="1" lang="ja-JP" altLang="en-US" dirty="0"/>
                    </a:p>
                  </a:txBody>
                  <a:tcPr anchor="ctr">
                    <a:solidFill>
                      <a:schemeClr val="accent1">
                        <a:alpha val="90000"/>
                      </a:schemeClr>
                    </a:solidFill>
                  </a:tcPr>
                </a:tc>
              </a:tr>
              <a:tr h="335121">
                <a:tc>
                  <a:txBody>
                    <a:bodyPr/>
                    <a:lstStyle/>
                    <a:p>
                      <a:pPr algn="ctr"/>
                      <a:r>
                        <a:rPr kumimoji="1" lang="en-US" altLang="ja-JP" dirty="0" smtClean="0"/>
                        <a:t>127</a:t>
                      </a:r>
                      <a:endParaRPr kumimoji="1" lang="ja-JP" altLang="en-US" dirty="0"/>
                    </a:p>
                  </a:txBody>
                  <a:tcPr anchor="ctr">
                    <a:solidFill>
                      <a:schemeClr val="accent1">
                        <a:alpha val="90000"/>
                      </a:schemeClr>
                    </a:solidFill>
                  </a:tcPr>
                </a:tc>
                <a:tc>
                  <a:txBody>
                    <a:bodyPr/>
                    <a:lstStyle/>
                    <a:p>
                      <a:pPr algn="ctr"/>
                      <a:r>
                        <a:rPr kumimoji="1" lang="en-US" altLang="ja-JP" dirty="0" smtClean="0"/>
                        <a:t>16683</a:t>
                      </a:r>
                      <a:endParaRPr kumimoji="1" lang="ja-JP" altLang="en-US" dirty="0"/>
                    </a:p>
                  </a:txBody>
                  <a:tcPr anchor="ctr">
                    <a:solidFill>
                      <a:schemeClr val="accent1">
                        <a:alpha val="90000"/>
                      </a:schemeClr>
                    </a:solidFill>
                  </a:tcPr>
                </a:tc>
                <a:tc>
                  <a:txBody>
                    <a:bodyPr/>
                    <a:lstStyle/>
                    <a:p>
                      <a:pPr algn="ctr"/>
                      <a:r>
                        <a:rPr kumimoji="1" lang="en-US" altLang="ja-JP" dirty="0" smtClean="0"/>
                        <a:t>2097152</a:t>
                      </a:r>
                      <a:endParaRPr kumimoji="1" lang="ja-JP" altLang="en-US" dirty="0"/>
                    </a:p>
                  </a:txBody>
                  <a:tcPr anchor="ctr">
                    <a:solidFill>
                      <a:schemeClr val="accent1">
                        <a:alpha val="90000"/>
                      </a:schemeClr>
                    </a:solidFill>
                  </a:tcPr>
                </a:tc>
              </a:tr>
              <a:tr h="335121">
                <a:tc>
                  <a:txBody>
                    <a:bodyPr/>
                    <a:lstStyle/>
                    <a:p>
                      <a:pPr algn="ctr"/>
                      <a:r>
                        <a:rPr kumimoji="1" lang="en-US" altLang="ja-JP" dirty="0" smtClean="0"/>
                        <a:t>255</a:t>
                      </a:r>
                      <a:endParaRPr kumimoji="1" lang="ja-JP" altLang="en-US" dirty="0"/>
                    </a:p>
                  </a:txBody>
                  <a:tcPr anchor="ctr">
                    <a:solidFill>
                      <a:schemeClr val="accent1">
                        <a:alpha val="90000"/>
                      </a:schemeClr>
                    </a:solidFill>
                  </a:tcPr>
                </a:tc>
                <a:tc>
                  <a:txBody>
                    <a:bodyPr/>
                    <a:lstStyle/>
                    <a:p>
                      <a:pPr algn="ctr"/>
                      <a:r>
                        <a:rPr kumimoji="1" lang="en-US" altLang="ja-JP" dirty="0" smtClean="0"/>
                        <a:t>24970</a:t>
                      </a:r>
                      <a:endParaRPr kumimoji="1" lang="ja-JP" altLang="en-US" dirty="0"/>
                    </a:p>
                  </a:txBody>
                  <a:tcPr anchor="ctr">
                    <a:solidFill>
                      <a:schemeClr val="accent1">
                        <a:alpha val="90000"/>
                      </a:schemeClr>
                    </a:solidFill>
                  </a:tcPr>
                </a:tc>
                <a:tc>
                  <a:txBody>
                    <a:bodyPr/>
                    <a:lstStyle/>
                    <a:p>
                      <a:pPr algn="ctr"/>
                      <a:r>
                        <a:rPr kumimoji="1" lang="en-US" altLang="ja-JP" dirty="0" smtClean="0"/>
                        <a:t>16777216</a:t>
                      </a:r>
                      <a:endParaRPr kumimoji="1" lang="ja-JP" altLang="en-US" dirty="0"/>
                    </a:p>
                  </a:txBody>
                  <a:tcPr anchor="ctr">
                    <a:solidFill>
                      <a:schemeClr val="accent1">
                        <a:alpha val="90000"/>
                      </a:schemeClr>
                    </a:solidFill>
                  </a:tcPr>
                </a:tc>
              </a:tr>
            </a:tbl>
          </a:graphicData>
        </a:graphic>
      </p:graphicFrame>
    </p:spTree>
  </p:cSld>
  <p:clrMapOvr>
    <a:masterClrMapping/>
  </p:clrMapOvr>
  <p:transition spd="med">
    <p:fade/>
  </p:transition>
</p:sld>
</file>

<file path=ppt/theme/theme1.xml><?xml version="1.0" encoding="utf-8"?>
<a:theme xmlns:a="http://schemas.openxmlformats.org/drawingml/2006/main" name="StackofBooksDesignTemplate_TP01159440">
  <a:themeElements>
    <a:clrScheme name="StackofBooksDesignTemplate_TP0115944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ビジネス">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tackofBooksDesignTemplate_TP0115944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ckofBooksDesignTemplate_TP0115944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ckofBooksDesignTemplate_TP0115944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ckofBooksDesignTemplate_TP0115944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ckofBooksDesignTemplate_TP0115944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ckofBooksDesignTemplate_TP0115944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ckofBooksDesignTemplate_TP0115944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ckofBooksDesignTemplate_TP0115944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ckofBooksDesignTemplate_TP0115944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ckofBooksDesignTemplate_TP0115944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ckofBooksDesignTemplate_TP0115944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ckofBooksDesignTemplate_TP0115944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Stack of books design template</Template>
  <TotalTime>0</TotalTime>
  <Words>165</Words>
  <Application>Microsoft Office PowerPoint</Application>
  <PresentationFormat>画面に合わせる (4:3)</PresentationFormat>
  <Paragraphs>55</Paragraphs>
  <Slides>6</Slides>
  <Notes>6</Notes>
  <HiddenSlides>0</HiddenSlides>
  <MMClips>0</MMClips>
  <ScaleCrop>false</ScaleCrop>
  <HeadingPairs>
    <vt:vector size="6" baseType="variant">
      <vt:variant>
        <vt:lpstr>テーマ</vt:lpstr>
      </vt:variant>
      <vt:variant>
        <vt:i4>1</vt:i4>
      </vt:variant>
      <vt:variant>
        <vt:lpstr>埋め込まれた OLE サーバー</vt:lpstr>
      </vt:variant>
      <vt:variant>
        <vt:i4>1</vt:i4>
      </vt:variant>
      <vt:variant>
        <vt:lpstr>スライド タイトル</vt:lpstr>
      </vt:variant>
      <vt:variant>
        <vt:i4>6</vt:i4>
      </vt:variant>
    </vt:vector>
  </HeadingPairs>
  <TitlesOfParts>
    <vt:vector size="8" baseType="lpstr">
      <vt:lpstr>StackofBooksDesignTemplate_TP01159440</vt:lpstr>
      <vt:lpstr>数式</vt:lpstr>
      <vt:lpstr>Day 3 Problem A: Strange String Manipulation</vt:lpstr>
      <vt:lpstr>問題概要</vt:lpstr>
      <vt:lpstr>解法１</vt:lpstr>
      <vt:lpstr>結果</vt:lpstr>
      <vt:lpstr>解法２</vt:lpstr>
      <vt:lpstr>解法２</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2009-11-01T02:56:11Z</dcterms:created>
  <dcterms:modified xsi:type="dcterms:W3CDTF">2009-11-01T02:56:12Z</dcterms:modified>
</cp:coreProperties>
</file>