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9" r:id="rId4"/>
    <p:sldId id="264" r:id="rId5"/>
    <p:sldId id="262" r:id="rId6"/>
    <p:sldId id="260" r:id="rId7"/>
    <p:sldId id="263" r:id="rId8"/>
    <p:sldId id="261" r:id="rId9"/>
    <p:sldId id="266" r:id="rId10"/>
    <p:sldId id="265" r:id="rId11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11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直線コネクタ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タイトル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25" name="サブタイトル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ja-JP" altLang="en-US" smtClean="0"/>
              <a:t>マスタ サブタイトルの書式設定</a:t>
            </a:r>
            <a:endParaRPr kumimoji="0" lang="en-US"/>
          </a:p>
        </p:txBody>
      </p:sp>
      <p:sp>
        <p:nvSpPr>
          <p:cNvPr id="31" name="日付プレースホルダ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DB0E0A91-F8E9-486B-BE73-CF9571A3667A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18" name="フッター プレースホルダ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29" name="スライド番号プレースホルダ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DA02D354-5B94-4E2B-A58C-EACDC398CCB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B0E0A91-F8E9-486B-BE73-CF9571A3667A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2D354-5B94-4E2B-A58C-EACDC398CCB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B0E0A91-F8E9-486B-BE73-CF9571A3667A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DA02D354-5B94-4E2B-A58C-EACDC398CCB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B0E0A91-F8E9-486B-BE73-CF9571A3667A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2D354-5B94-4E2B-A58C-EACDC398CCB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コンテンツ プレースホルダ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B0E0A91-F8E9-486B-BE73-CF9571A3667A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2D354-5B94-4E2B-A58C-EACDC398CCB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B0E0A91-F8E9-486B-BE73-CF9571A3667A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2D354-5B94-4E2B-A58C-EACDC398CCB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B0E0A91-F8E9-486B-BE73-CF9571A3667A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2D354-5B94-4E2B-A58C-EACDC398CCB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B0E0A91-F8E9-486B-BE73-CF9571A3667A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2D354-5B94-4E2B-A58C-EACDC398CCB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正方形/長方形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 dirty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B0E0A91-F8E9-486B-BE73-CF9571A3667A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2D354-5B94-4E2B-A58C-EACDC398CCB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0" name="図プレースホルダ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ja-JP" altLang="en-US" smtClean="0"/>
              <a:t>アイコンをクリックして図を追加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B0E0A91-F8E9-486B-BE73-CF9571A3667A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2D354-5B94-4E2B-A58C-EACDC398CCB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DB0E0A91-F8E9-486B-BE73-CF9571A3667A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A02D354-5B94-4E2B-A58C-EACDC398CCB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正方形/長方形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タイトル プレースホルダ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1" name="テキスト プレースホルダ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27" name="日付プレースホルダ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DB0E0A91-F8E9-486B-BE73-CF9571A3667A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16" name="スライド番号プレースホルダ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DA02D354-5B94-4E2B-A58C-EACDC398CCB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1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1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1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1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1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1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1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1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ja-JP" dirty="0" smtClean="0"/>
              <a:t>Day2 </a:t>
            </a:r>
            <a:r>
              <a:rPr lang="en-US" altLang="ja-JP" smtClean="0"/>
              <a:t>Problem I: </a:t>
            </a:r>
            <a:r>
              <a:rPr lang="en-US" altLang="ja-JP" dirty="0" smtClean="0"/>
              <a:t>Memory Match</a:t>
            </a:r>
            <a:br>
              <a:rPr lang="en-US" altLang="ja-JP" dirty="0" smtClean="0"/>
            </a:br>
            <a:r>
              <a:rPr lang="ja-JP" altLang="en-US" dirty="0" smtClean="0"/>
              <a:t>～神経衰弱～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kumimoji="1" lang="ja-JP" altLang="en-US" dirty="0" smtClean="0"/>
              <a:t>原案</a:t>
            </a:r>
            <a:r>
              <a:rPr kumimoji="1" lang="en-US" altLang="ja-JP" dirty="0" smtClean="0"/>
              <a:t>: </a:t>
            </a:r>
            <a:r>
              <a:rPr kumimoji="1" lang="ja-JP" altLang="en-US" dirty="0" smtClean="0"/>
              <a:t>野田</a:t>
            </a:r>
            <a:endParaRPr kumimoji="1" lang="en-US" altLang="ja-JP" dirty="0" smtClean="0"/>
          </a:p>
          <a:p>
            <a:r>
              <a:rPr lang="ja-JP" altLang="en-US" dirty="0"/>
              <a:t>解答</a:t>
            </a:r>
            <a:r>
              <a:rPr lang="ja-JP" altLang="en-US" dirty="0" smtClean="0"/>
              <a:t>作成</a:t>
            </a:r>
            <a:r>
              <a:rPr lang="en-US" altLang="ja-JP" dirty="0" smtClean="0"/>
              <a:t>:</a:t>
            </a:r>
            <a:r>
              <a:rPr lang="ja-JP" altLang="en-US" dirty="0" smtClean="0"/>
              <a:t>牟田・野田</a:t>
            </a:r>
            <a:endParaRPr lang="en-US" altLang="ja-JP" dirty="0" smtClean="0"/>
          </a:p>
          <a:p>
            <a:r>
              <a:rPr kumimoji="1" lang="ja-JP" altLang="en-US" dirty="0" smtClean="0"/>
              <a:t>解説</a:t>
            </a:r>
            <a:r>
              <a:rPr kumimoji="1" lang="en-US" altLang="ja-JP" dirty="0" smtClean="0"/>
              <a:t>: </a:t>
            </a:r>
            <a:r>
              <a:rPr kumimoji="1" lang="ja-JP" altLang="en-US" dirty="0" smtClean="0"/>
              <a:t>野田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神経衰弱を最適にプレイする</a:t>
            </a:r>
            <a:endParaRPr kumimoji="1" lang="en-US" altLang="ja-JP" dirty="0" smtClean="0"/>
          </a:p>
          <a:p>
            <a:pPr lvl="1"/>
            <a:r>
              <a:rPr lang="ja-JP" altLang="en-US" dirty="0"/>
              <a:t>一度開いたカードはすべて記憶</a:t>
            </a:r>
            <a:r>
              <a:rPr lang="ja-JP" altLang="en-US" dirty="0" smtClean="0"/>
              <a:t>できる</a:t>
            </a:r>
            <a:endParaRPr lang="en-US" altLang="ja-JP" dirty="0" smtClean="0"/>
          </a:p>
          <a:p>
            <a:r>
              <a:rPr kumimoji="1" lang="ja-JP" altLang="en-US" dirty="0"/>
              <a:t>全てのカードを取るまでのミスマッチの回数の期待値を求めよ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解答</a:t>
            </a:r>
            <a:r>
              <a:rPr kumimoji="1" lang="en-US" altLang="ja-JP" dirty="0" smtClean="0"/>
              <a:t>(1)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/>
              <a:t>最適な</a:t>
            </a:r>
            <a:r>
              <a:rPr lang="ja-JP" altLang="en-US" dirty="0" smtClean="0"/>
              <a:t>プレイについて考える</a:t>
            </a:r>
            <a:endParaRPr lang="en-US" altLang="ja-JP" dirty="0"/>
          </a:p>
          <a:p>
            <a:r>
              <a:rPr lang="ja-JP" altLang="en-US" dirty="0" smtClean="0"/>
              <a:t>未知の枚数</a:t>
            </a:r>
            <a:r>
              <a:rPr lang="en-US" altLang="ja-JP" dirty="0" smtClean="0"/>
              <a:t>=</a:t>
            </a:r>
            <a:r>
              <a:rPr lang="ja-JP" altLang="en-US" dirty="0" smtClean="0"/>
              <a:t>既知の枚数</a:t>
            </a:r>
            <a:r>
              <a:rPr kumimoji="1" lang="ja-JP" altLang="en-US" dirty="0" smtClean="0"/>
              <a:t>なら</a:t>
            </a:r>
            <a:endParaRPr kumimoji="1" lang="en-US" altLang="ja-JP" dirty="0" smtClean="0"/>
          </a:p>
          <a:p>
            <a:pPr lvl="1"/>
            <a:r>
              <a:rPr kumimoji="1" lang="ja-JP" altLang="en-US" dirty="0" smtClean="0"/>
              <a:t>以降ミスマッチ無し</a:t>
            </a:r>
            <a:endParaRPr lang="en-US" altLang="ja-JP" dirty="0"/>
          </a:p>
        </p:txBody>
      </p:sp>
      <p:sp>
        <p:nvSpPr>
          <p:cNvPr id="4" name="正方形/長方形 3"/>
          <p:cNvSpPr/>
          <p:nvPr/>
        </p:nvSpPr>
        <p:spPr>
          <a:xfrm>
            <a:off x="1500166" y="4000504"/>
            <a:ext cx="642942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/>
              <a:t>未知</a:t>
            </a:r>
            <a:endParaRPr kumimoji="1" lang="ja-JP" altLang="en-US" dirty="0"/>
          </a:p>
        </p:txBody>
      </p:sp>
      <p:sp>
        <p:nvSpPr>
          <p:cNvPr id="5" name="正方形/長方形 4"/>
          <p:cNvSpPr/>
          <p:nvPr/>
        </p:nvSpPr>
        <p:spPr>
          <a:xfrm>
            <a:off x="2428860" y="4000504"/>
            <a:ext cx="642942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/>
              <a:t>未知</a:t>
            </a:r>
            <a:endParaRPr kumimoji="1" lang="ja-JP" altLang="en-US" dirty="0"/>
          </a:p>
        </p:txBody>
      </p:sp>
      <p:sp>
        <p:nvSpPr>
          <p:cNvPr id="6" name="正方形/長方形 5"/>
          <p:cNvSpPr/>
          <p:nvPr/>
        </p:nvSpPr>
        <p:spPr>
          <a:xfrm>
            <a:off x="3357554" y="4000504"/>
            <a:ext cx="642942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dirty="0" smtClean="0"/>
              <a:t>未知</a:t>
            </a:r>
            <a:endParaRPr kumimoji="1" lang="ja-JP" altLang="en-US" dirty="0"/>
          </a:p>
        </p:txBody>
      </p:sp>
      <p:sp>
        <p:nvSpPr>
          <p:cNvPr id="7" name="正方形/長方形 6"/>
          <p:cNvSpPr/>
          <p:nvPr/>
        </p:nvSpPr>
        <p:spPr>
          <a:xfrm>
            <a:off x="1500166" y="5286388"/>
            <a:ext cx="642942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/>
              <a:t>未知</a:t>
            </a:r>
            <a:endParaRPr kumimoji="1" lang="ja-JP" altLang="en-US" dirty="0"/>
          </a:p>
        </p:txBody>
      </p:sp>
      <p:sp>
        <p:nvSpPr>
          <p:cNvPr id="8" name="正方形/長方形 7"/>
          <p:cNvSpPr/>
          <p:nvPr/>
        </p:nvSpPr>
        <p:spPr>
          <a:xfrm>
            <a:off x="2428860" y="5286388"/>
            <a:ext cx="642942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/>
              <a:t>未知</a:t>
            </a:r>
            <a:endParaRPr kumimoji="1" lang="ja-JP" altLang="en-US" dirty="0"/>
          </a:p>
        </p:txBody>
      </p:sp>
      <p:sp>
        <p:nvSpPr>
          <p:cNvPr id="9" name="正方形/長方形 8"/>
          <p:cNvSpPr/>
          <p:nvPr/>
        </p:nvSpPr>
        <p:spPr>
          <a:xfrm>
            <a:off x="3357554" y="5286388"/>
            <a:ext cx="642942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/>
              <a:t>未知</a:t>
            </a:r>
            <a:endParaRPr kumimoji="1" lang="ja-JP" altLang="en-US" dirty="0"/>
          </a:p>
        </p:txBody>
      </p:sp>
      <p:sp>
        <p:nvSpPr>
          <p:cNvPr id="10" name="正方形/長方形 9"/>
          <p:cNvSpPr/>
          <p:nvPr/>
        </p:nvSpPr>
        <p:spPr>
          <a:xfrm>
            <a:off x="5357818" y="4000504"/>
            <a:ext cx="642942" cy="1000132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dirty="0" smtClean="0"/>
              <a:t>既知</a:t>
            </a:r>
            <a:endParaRPr kumimoji="1" lang="ja-JP" altLang="en-US" dirty="0"/>
          </a:p>
        </p:txBody>
      </p:sp>
      <p:sp>
        <p:nvSpPr>
          <p:cNvPr id="11" name="正方形/長方形 10"/>
          <p:cNvSpPr/>
          <p:nvPr/>
        </p:nvSpPr>
        <p:spPr>
          <a:xfrm>
            <a:off x="6286512" y="4000504"/>
            <a:ext cx="642942" cy="1000132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既知</a:t>
            </a:r>
            <a:endParaRPr lang="ja-JP" altLang="en-US" dirty="0"/>
          </a:p>
        </p:txBody>
      </p:sp>
      <p:sp>
        <p:nvSpPr>
          <p:cNvPr id="12" name="正方形/長方形 11"/>
          <p:cNvSpPr/>
          <p:nvPr/>
        </p:nvSpPr>
        <p:spPr>
          <a:xfrm>
            <a:off x="7215206" y="4000504"/>
            <a:ext cx="642942" cy="1000132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既知</a:t>
            </a:r>
            <a:endParaRPr kumimoji="1" lang="ja-JP" altLang="en-US" dirty="0"/>
          </a:p>
        </p:txBody>
      </p:sp>
      <p:sp>
        <p:nvSpPr>
          <p:cNvPr id="13" name="正方形/長方形 12"/>
          <p:cNvSpPr/>
          <p:nvPr/>
        </p:nvSpPr>
        <p:spPr>
          <a:xfrm>
            <a:off x="5357818" y="5286388"/>
            <a:ext cx="642942" cy="1000132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既知</a:t>
            </a:r>
            <a:endParaRPr kumimoji="1" lang="ja-JP" altLang="en-US" dirty="0"/>
          </a:p>
        </p:txBody>
      </p:sp>
      <p:sp>
        <p:nvSpPr>
          <p:cNvPr id="14" name="正方形/長方形 13"/>
          <p:cNvSpPr/>
          <p:nvPr/>
        </p:nvSpPr>
        <p:spPr>
          <a:xfrm>
            <a:off x="6286512" y="5286388"/>
            <a:ext cx="642942" cy="1000132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既知</a:t>
            </a:r>
            <a:endParaRPr kumimoji="1" lang="ja-JP" altLang="en-US" dirty="0"/>
          </a:p>
        </p:txBody>
      </p:sp>
      <p:sp>
        <p:nvSpPr>
          <p:cNvPr id="15" name="正方形/長方形 14"/>
          <p:cNvSpPr/>
          <p:nvPr/>
        </p:nvSpPr>
        <p:spPr>
          <a:xfrm>
            <a:off x="7215206" y="5286388"/>
            <a:ext cx="642942" cy="1000132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既知</a:t>
            </a:r>
            <a:endParaRPr kumimoji="1" lang="ja-JP" altLang="en-US" dirty="0"/>
          </a:p>
        </p:txBody>
      </p:sp>
      <p:sp>
        <p:nvSpPr>
          <p:cNvPr id="16" name="左右矢印 15"/>
          <p:cNvSpPr/>
          <p:nvPr/>
        </p:nvSpPr>
        <p:spPr>
          <a:xfrm>
            <a:off x="4214810" y="4929198"/>
            <a:ext cx="1000132" cy="500066"/>
          </a:xfrm>
          <a:prstGeom prst="left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正方形/長方形 30"/>
          <p:cNvSpPr/>
          <p:nvPr/>
        </p:nvSpPr>
        <p:spPr>
          <a:xfrm>
            <a:off x="5214942" y="3857628"/>
            <a:ext cx="928694" cy="128588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0" name="正方形/長方形 29"/>
          <p:cNvSpPr/>
          <p:nvPr/>
        </p:nvSpPr>
        <p:spPr>
          <a:xfrm>
            <a:off x="3214678" y="3857628"/>
            <a:ext cx="928694" cy="128588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解答</a:t>
            </a:r>
            <a:r>
              <a:rPr lang="en-US" altLang="ja-JP" dirty="0" smtClean="0"/>
              <a:t>(2)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/>
            <a:r>
              <a:rPr lang="ja-JP" altLang="en-US" dirty="0" smtClean="0"/>
              <a:t>既知のカードを一枚目に引き当てたとき</a:t>
            </a:r>
            <a:endParaRPr lang="en-US" altLang="ja-JP" dirty="0" smtClean="0"/>
          </a:p>
          <a:p>
            <a:pPr marL="914400" lvl="1" indent="-514350"/>
            <a:r>
              <a:rPr lang="ja-JP" altLang="en-US" dirty="0" smtClean="0"/>
              <a:t>引き当てたカードと既知のカードを一枚ずつ取り去る</a:t>
            </a:r>
            <a:endParaRPr lang="en-US" altLang="ja-JP" dirty="0"/>
          </a:p>
          <a:p>
            <a:endParaRPr kumimoji="1" lang="ja-JP" altLang="en-US" dirty="0"/>
          </a:p>
        </p:txBody>
      </p:sp>
      <p:sp>
        <p:nvSpPr>
          <p:cNvPr id="17" name="正方形/長方形 16"/>
          <p:cNvSpPr/>
          <p:nvPr/>
        </p:nvSpPr>
        <p:spPr>
          <a:xfrm>
            <a:off x="1500166" y="4000504"/>
            <a:ext cx="642942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/>
              <a:t>未知</a:t>
            </a:r>
            <a:endParaRPr kumimoji="1" lang="ja-JP" altLang="en-US" dirty="0"/>
          </a:p>
        </p:txBody>
      </p:sp>
      <p:sp>
        <p:nvSpPr>
          <p:cNvPr id="18" name="正方形/長方形 17"/>
          <p:cNvSpPr/>
          <p:nvPr/>
        </p:nvSpPr>
        <p:spPr>
          <a:xfrm>
            <a:off x="2428860" y="4000504"/>
            <a:ext cx="642942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/>
              <a:t>未知</a:t>
            </a:r>
            <a:endParaRPr kumimoji="1" lang="ja-JP" altLang="en-US" dirty="0"/>
          </a:p>
        </p:txBody>
      </p:sp>
      <p:sp>
        <p:nvSpPr>
          <p:cNvPr id="19" name="正方形/長方形 18"/>
          <p:cNvSpPr/>
          <p:nvPr/>
        </p:nvSpPr>
        <p:spPr>
          <a:xfrm>
            <a:off x="3357554" y="4000504"/>
            <a:ext cx="642942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dirty="0" smtClean="0"/>
              <a:t>未知</a:t>
            </a:r>
            <a:endParaRPr kumimoji="1" lang="ja-JP" altLang="en-US" dirty="0"/>
          </a:p>
        </p:txBody>
      </p:sp>
      <p:sp>
        <p:nvSpPr>
          <p:cNvPr id="20" name="正方形/長方形 19"/>
          <p:cNvSpPr/>
          <p:nvPr/>
        </p:nvSpPr>
        <p:spPr>
          <a:xfrm>
            <a:off x="1500166" y="5286388"/>
            <a:ext cx="642942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/>
              <a:t>未知</a:t>
            </a:r>
            <a:endParaRPr kumimoji="1" lang="ja-JP" altLang="en-US" dirty="0"/>
          </a:p>
        </p:txBody>
      </p:sp>
      <p:sp>
        <p:nvSpPr>
          <p:cNvPr id="21" name="正方形/長方形 20"/>
          <p:cNvSpPr/>
          <p:nvPr/>
        </p:nvSpPr>
        <p:spPr>
          <a:xfrm>
            <a:off x="2428860" y="5286388"/>
            <a:ext cx="642942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/>
              <a:t>未知</a:t>
            </a:r>
            <a:endParaRPr kumimoji="1" lang="ja-JP" altLang="en-US" dirty="0"/>
          </a:p>
        </p:txBody>
      </p:sp>
      <p:sp>
        <p:nvSpPr>
          <p:cNvPr id="22" name="正方形/長方形 21"/>
          <p:cNvSpPr/>
          <p:nvPr/>
        </p:nvSpPr>
        <p:spPr>
          <a:xfrm>
            <a:off x="3357554" y="5286388"/>
            <a:ext cx="642942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/>
              <a:t>未知</a:t>
            </a:r>
            <a:endParaRPr kumimoji="1" lang="ja-JP" altLang="en-US" dirty="0"/>
          </a:p>
        </p:txBody>
      </p:sp>
      <p:sp>
        <p:nvSpPr>
          <p:cNvPr id="23" name="正方形/長方形 22"/>
          <p:cNvSpPr/>
          <p:nvPr/>
        </p:nvSpPr>
        <p:spPr>
          <a:xfrm>
            <a:off x="5357818" y="4000504"/>
            <a:ext cx="642942" cy="1000132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dirty="0" smtClean="0"/>
              <a:t>既知</a:t>
            </a:r>
            <a:endParaRPr kumimoji="1" lang="ja-JP" altLang="en-US" dirty="0"/>
          </a:p>
        </p:txBody>
      </p:sp>
      <p:sp>
        <p:nvSpPr>
          <p:cNvPr id="24" name="正方形/長方形 23"/>
          <p:cNvSpPr/>
          <p:nvPr/>
        </p:nvSpPr>
        <p:spPr>
          <a:xfrm>
            <a:off x="6286512" y="4000504"/>
            <a:ext cx="642942" cy="1000132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既知</a:t>
            </a:r>
            <a:endParaRPr lang="ja-JP" altLang="en-US" dirty="0"/>
          </a:p>
        </p:txBody>
      </p:sp>
      <p:sp>
        <p:nvSpPr>
          <p:cNvPr id="26" name="正方形/長方形 25"/>
          <p:cNvSpPr/>
          <p:nvPr/>
        </p:nvSpPr>
        <p:spPr>
          <a:xfrm>
            <a:off x="5357818" y="5286388"/>
            <a:ext cx="642942" cy="1000132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既知</a:t>
            </a:r>
            <a:endParaRPr kumimoji="1" lang="ja-JP" altLang="en-US" dirty="0"/>
          </a:p>
        </p:txBody>
      </p:sp>
      <p:sp>
        <p:nvSpPr>
          <p:cNvPr id="27" name="正方形/長方形 26"/>
          <p:cNvSpPr/>
          <p:nvPr/>
        </p:nvSpPr>
        <p:spPr>
          <a:xfrm>
            <a:off x="6286512" y="5286388"/>
            <a:ext cx="642942" cy="1000132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既知</a:t>
            </a:r>
            <a:endParaRPr kumimoji="1" lang="ja-JP" altLang="en-US" dirty="0"/>
          </a:p>
        </p:txBody>
      </p:sp>
      <p:sp>
        <p:nvSpPr>
          <p:cNvPr id="32" name="テキスト ボックス 31"/>
          <p:cNvSpPr txBox="1"/>
          <p:nvPr/>
        </p:nvSpPr>
        <p:spPr>
          <a:xfrm>
            <a:off x="4214810" y="3286124"/>
            <a:ext cx="10166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 smtClean="0"/>
              <a:t>取り去る</a:t>
            </a:r>
            <a:endParaRPr kumimoji="1" lang="ja-JP" altLang="en-US" dirty="0"/>
          </a:p>
        </p:txBody>
      </p:sp>
      <p:cxnSp>
        <p:nvCxnSpPr>
          <p:cNvPr id="34" name="直線矢印コネクタ 33"/>
          <p:cNvCxnSpPr>
            <a:stCxn id="32" idx="2"/>
            <a:endCxn id="30" idx="3"/>
          </p:cNvCxnSpPr>
          <p:nvPr/>
        </p:nvCxnSpPr>
        <p:spPr>
          <a:xfrm rot="5400000">
            <a:off x="4010691" y="3788138"/>
            <a:ext cx="845114" cy="57975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直線矢印コネクタ 35"/>
          <p:cNvCxnSpPr>
            <a:stCxn id="32" idx="2"/>
            <a:endCxn id="31" idx="1"/>
          </p:cNvCxnSpPr>
          <p:nvPr/>
        </p:nvCxnSpPr>
        <p:spPr>
          <a:xfrm rot="16200000" flipH="1">
            <a:off x="4546475" y="3832103"/>
            <a:ext cx="845114" cy="49181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正方形/長方形 17"/>
          <p:cNvSpPr/>
          <p:nvPr/>
        </p:nvSpPr>
        <p:spPr>
          <a:xfrm>
            <a:off x="3286116" y="5214950"/>
            <a:ext cx="785818" cy="114300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正方形/長方形 16"/>
          <p:cNvSpPr/>
          <p:nvPr/>
        </p:nvSpPr>
        <p:spPr>
          <a:xfrm>
            <a:off x="3286116" y="3929066"/>
            <a:ext cx="785818" cy="114300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解答</a:t>
            </a:r>
            <a:r>
              <a:rPr lang="en-US" altLang="ja-JP" dirty="0" smtClean="0"/>
              <a:t>(3)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同じ未知のカードを連続で引き当てたとき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未知のカードを二枚取り去る</a:t>
            </a:r>
          </a:p>
          <a:p>
            <a:endParaRPr kumimoji="1" lang="ja-JP" altLang="en-US" dirty="0"/>
          </a:p>
        </p:txBody>
      </p:sp>
      <p:sp>
        <p:nvSpPr>
          <p:cNvPr id="4" name="正方形/長方形 3"/>
          <p:cNvSpPr/>
          <p:nvPr/>
        </p:nvSpPr>
        <p:spPr>
          <a:xfrm>
            <a:off x="1500166" y="4000504"/>
            <a:ext cx="642942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/>
              <a:t>未知</a:t>
            </a:r>
            <a:endParaRPr kumimoji="1" lang="ja-JP" altLang="en-US" dirty="0"/>
          </a:p>
        </p:txBody>
      </p:sp>
      <p:sp>
        <p:nvSpPr>
          <p:cNvPr id="5" name="正方形/長方形 4"/>
          <p:cNvSpPr/>
          <p:nvPr/>
        </p:nvSpPr>
        <p:spPr>
          <a:xfrm>
            <a:off x="2428860" y="4000504"/>
            <a:ext cx="642942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/>
              <a:t>未知</a:t>
            </a:r>
            <a:endParaRPr kumimoji="1" lang="ja-JP" altLang="en-US" dirty="0"/>
          </a:p>
        </p:txBody>
      </p:sp>
      <p:sp>
        <p:nvSpPr>
          <p:cNvPr id="6" name="正方形/長方形 5"/>
          <p:cNvSpPr/>
          <p:nvPr/>
        </p:nvSpPr>
        <p:spPr>
          <a:xfrm>
            <a:off x="3357554" y="4000504"/>
            <a:ext cx="642942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dirty="0" smtClean="0"/>
              <a:t>未知</a:t>
            </a:r>
            <a:endParaRPr kumimoji="1" lang="ja-JP" altLang="en-US" dirty="0"/>
          </a:p>
        </p:txBody>
      </p:sp>
      <p:sp>
        <p:nvSpPr>
          <p:cNvPr id="7" name="正方形/長方形 6"/>
          <p:cNvSpPr/>
          <p:nvPr/>
        </p:nvSpPr>
        <p:spPr>
          <a:xfrm>
            <a:off x="1500166" y="5286388"/>
            <a:ext cx="642942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/>
              <a:t>未知</a:t>
            </a:r>
            <a:endParaRPr kumimoji="1" lang="ja-JP" altLang="en-US" dirty="0"/>
          </a:p>
        </p:txBody>
      </p:sp>
      <p:sp>
        <p:nvSpPr>
          <p:cNvPr id="8" name="正方形/長方形 7"/>
          <p:cNvSpPr/>
          <p:nvPr/>
        </p:nvSpPr>
        <p:spPr>
          <a:xfrm>
            <a:off x="2428860" y="5286388"/>
            <a:ext cx="642942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/>
              <a:t>未知</a:t>
            </a:r>
            <a:endParaRPr kumimoji="1" lang="ja-JP" altLang="en-US" dirty="0"/>
          </a:p>
        </p:txBody>
      </p:sp>
      <p:sp>
        <p:nvSpPr>
          <p:cNvPr id="9" name="正方形/長方形 8"/>
          <p:cNvSpPr/>
          <p:nvPr/>
        </p:nvSpPr>
        <p:spPr>
          <a:xfrm>
            <a:off x="3357554" y="5286388"/>
            <a:ext cx="642942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/>
              <a:t>未知</a:t>
            </a:r>
            <a:endParaRPr kumimoji="1" lang="ja-JP" altLang="en-US" dirty="0"/>
          </a:p>
        </p:txBody>
      </p:sp>
      <p:sp>
        <p:nvSpPr>
          <p:cNvPr id="10" name="正方形/長方形 9"/>
          <p:cNvSpPr/>
          <p:nvPr/>
        </p:nvSpPr>
        <p:spPr>
          <a:xfrm>
            <a:off x="5357818" y="4000504"/>
            <a:ext cx="642942" cy="1000132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dirty="0" smtClean="0"/>
              <a:t>既知</a:t>
            </a:r>
            <a:endParaRPr kumimoji="1" lang="ja-JP" altLang="en-US" dirty="0"/>
          </a:p>
        </p:txBody>
      </p:sp>
      <p:sp>
        <p:nvSpPr>
          <p:cNvPr id="11" name="正方形/長方形 10"/>
          <p:cNvSpPr/>
          <p:nvPr/>
        </p:nvSpPr>
        <p:spPr>
          <a:xfrm>
            <a:off x="6286512" y="4000504"/>
            <a:ext cx="642942" cy="1000132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既知</a:t>
            </a:r>
            <a:endParaRPr lang="ja-JP" altLang="en-US" dirty="0"/>
          </a:p>
        </p:txBody>
      </p:sp>
      <p:sp>
        <p:nvSpPr>
          <p:cNvPr id="13" name="正方形/長方形 12"/>
          <p:cNvSpPr/>
          <p:nvPr/>
        </p:nvSpPr>
        <p:spPr>
          <a:xfrm>
            <a:off x="5357818" y="5286388"/>
            <a:ext cx="642942" cy="1000132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既知</a:t>
            </a:r>
            <a:endParaRPr kumimoji="1" lang="ja-JP" altLang="en-US" dirty="0"/>
          </a:p>
        </p:txBody>
      </p:sp>
      <p:sp>
        <p:nvSpPr>
          <p:cNvPr id="14" name="正方形/長方形 13"/>
          <p:cNvSpPr/>
          <p:nvPr/>
        </p:nvSpPr>
        <p:spPr>
          <a:xfrm>
            <a:off x="6286512" y="5286388"/>
            <a:ext cx="642942" cy="1000132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既知</a:t>
            </a:r>
            <a:endParaRPr kumimoji="1" lang="ja-JP" altLang="en-US" dirty="0"/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4286248" y="3429000"/>
            <a:ext cx="10166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 smtClean="0"/>
              <a:t>取り去る</a:t>
            </a:r>
            <a:endParaRPr kumimoji="1" lang="ja-JP" altLang="en-US" dirty="0"/>
          </a:p>
        </p:txBody>
      </p:sp>
      <p:cxnSp>
        <p:nvCxnSpPr>
          <p:cNvPr id="21" name="直線矢印コネクタ 20"/>
          <p:cNvCxnSpPr>
            <a:stCxn id="19" idx="2"/>
            <a:endCxn id="17" idx="3"/>
          </p:cNvCxnSpPr>
          <p:nvPr/>
        </p:nvCxnSpPr>
        <p:spPr>
          <a:xfrm rot="5400000">
            <a:off x="4082129" y="3788138"/>
            <a:ext cx="702238" cy="72262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直線矢印コネクタ 22"/>
          <p:cNvCxnSpPr>
            <a:stCxn id="19" idx="2"/>
            <a:endCxn id="18" idx="3"/>
          </p:cNvCxnSpPr>
          <p:nvPr/>
        </p:nvCxnSpPr>
        <p:spPr>
          <a:xfrm rot="5400000">
            <a:off x="3439187" y="4431080"/>
            <a:ext cx="1988122" cy="72262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正方形/長方形 20"/>
          <p:cNvSpPr/>
          <p:nvPr/>
        </p:nvSpPr>
        <p:spPr>
          <a:xfrm>
            <a:off x="5214942" y="3857628"/>
            <a:ext cx="928694" cy="128588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正方形/長方形 19"/>
          <p:cNvSpPr/>
          <p:nvPr/>
        </p:nvSpPr>
        <p:spPr>
          <a:xfrm>
            <a:off x="3214678" y="3857628"/>
            <a:ext cx="928694" cy="128588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解答</a:t>
            </a:r>
            <a:r>
              <a:rPr kumimoji="1" lang="en-US" altLang="ja-JP" dirty="0" smtClean="0"/>
              <a:t>(4)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/>
              <a:t>未知のカードを引いた後、既知のカードを引いた</a:t>
            </a:r>
            <a:r>
              <a:rPr lang="ja-JP" altLang="en-US" dirty="0" smtClean="0"/>
              <a:t>とき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次</a:t>
            </a:r>
            <a:r>
              <a:rPr lang="ja-JP" altLang="en-US" dirty="0"/>
              <a:t>のターン既知のカードのペアを取り除く </a:t>
            </a:r>
            <a:r>
              <a:rPr lang="en-US" altLang="ja-JP" dirty="0"/>
              <a:t>+ </a:t>
            </a:r>
            <a:r>
              <a:rPr lang="ja-JP" altLang="en-US" dirty="0"/>
              <a:t>ペナルティ</a:t>
            </a:r>
            <a:r>
              <a:rPr lang="ja-JP" altLang="en-US" dirty="0" smtClean="0"/>
              <a:t>追加</a:t>
            </a:r>
            <a:endParaRPr lang="en-US" altLang="ja-JP" dirty="0" smtClean="0"/>
          </a:p>
        </p:txBody>
      </p:sp>
      <p:sp>
        <p:nvSpPr>
          <p:cNvPr id="4" name="正方形/長方形 3"/>
          <p:cNvSpPr/>
          <p:nvPr/>
        </p:nvSpPr>
        <p:spPr>
          <a:xfrm>
            <a:off x="1500166" y="4000504"/>
            <a:ext cx="642942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/>
              <a:t>未知</a:t>
            </a:r>
            <a:endParaRPr kumimoji="1" lang="ja-JP" altLang="en-US" dirty="0"/>
          </a:p>
        </p:txBody>
      </p:sp>
      <p:sp>
        <p:nvSpPr>
          <p:cNvPr id="5" name="正方形/長方形 4"/>
          <p:cNvSpPr/>
          <p:nvPr/>
        </p:nvSpPr>
        <p:spPr>
          <a:xfrm>
            <a:off x="2428860" y="4000504"/>
            <a:ext cx="642942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/>
              <a:t>未知</a:t>
            </a:r>
            <a:endParaRPr kumimoji="1" lang="ja-JP" altLang="en-US" dirty="0"/>
          </a:p>
        </p:txBody>
      </p:sp>
      <p:sp>
        <p:nvSpPr>
          <p:cNvPr id="6" name="正方形/長方形 5"/>
          <p:cNvSpPr/>
          <p:nvPr/>
        </p:nvSpPr>
        <p:spPr>
          <a:xfrm>
            <a:off x="3357554" y="4000504"/>
            <a:ext cx="642942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dirty="0" smtClean="0"/>
              <a:t>未知</a:t>
            </a:r>
            <a:endParaRPr kumimoji="1" lang="ja-JP" altLang="en-US" dirty="0"/>
          </a:p>
        </p:txBody>
      </p:sp>
      <p:sp>
        <p:nvSpPr>
          <p:cNvPr id="7" name="正方形/長方形 6"/>
          <p:cNvSpPr/>
          <p:nvPr/>
        </p:nvSpPr>
        <p:spPr>
          <a:xfrm>
            <a:off x="1500166" y="5286388"/>
            <a:ext cx="642942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/>
              <a:t>未知</a:t>
            </a:r>
            <a:endParaRPr kumimoji="1" lang="ja-JP" altLang="en-US" dirty="0"/>
          </a:p>
        </p:txBody>
      </p:sp>
      <p:sp>
        <p:nvSpPr>
          <p:cNvPr id="8" name="正方形/長方形 7"/>
          <p:cNvSpPr/>
          <p:nvPr/>
        </p:nvSpPr>
        <p:spPr>
          <a:xfrm>
            <a:off x="2428860" y="5286388"/>
            <a:ext cx="642942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/>
              <a:t>未知</a:t>
            </a:r>
            <a:endParaRPr kumimoji="1" lang="ja-JP" altLang="en-US" dirty="0"/>
          </a:p>
        </p:txBody>
      </p:sp>
      <p:sp>
        <p:nvSpPr>
          <p:cNvPr id="9" name="正方形/長方形 8"/>
          <p:cNvSpPr/>
          <p:nvPr/>
        </p:nvSpPr>
        <p:spPr>
          <a:xfrm>
            <a:off x="3357554" y="5286388"/>
            <a:ext cx="642942" cy="1000132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未知</a:t>
            </a:r>
            <a:endParaRPr lang="en-US" altLang="ja-JP" dirty="0" smtClean="0"/>
          </a:p>
          <a:p>
            <a:pPr algn="ctr"/>
            <a:r>
              <a:rPr kumimoji="1" lang="ja-JP" altLang="en-US" dirty="0" smtClean="0"/>
              <a:t>↓</a:t>
            </a:r>
            <a:endParaRPr kumimoji="1" lang="en-US" altLang="ja-JP" dirty="0" smtClean="0"/>
          </a:p>
          <a:p>
            <a:pPr algn="ctr"/>
            <a:r>
              <a:rPr lang="ja-JP" altLang="en-US" dirty="0"/>
              <a:t>既知</a:t>
            </a:r>
            <a:endParaRPr kumimoji="1" lang="ja-JP" altLang="en-US" dirty="0"/>
          </a:p>
        </p:txBody>
      </p:sp>
      <p:sp>
        <p:nvSpPr>
          <p:cNvPr id="10" name="正方形/長方形 9"/>
          <p:cNvSpPr/>
          <p:nvPr/>
        </p:nvSpPr>
        <p:spPr>
          <a:xfrm>
            <a:off x="5357818" y="4000504"/>
            <a:ext cx="642942" cy="1000132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dirty="0" smtClean="0"/>
              <a:t>既知</a:t>
            </a:r>
            <a:endParaRPr kumimoji="1" lang="ja-JP" altLang="en-US" dirty="0"/>
          </a:p>
        </p:txBody>
      </p:sp>
      <p:sp>
        <p:nvSpPr>
          <p:cNvPr id="11" name="正方形/長方形 10"/>
          <p:cNvSpPr/>
          <p:nvPr/>
        </p:nvSpPr>
        <p:spPr>
          <a:xfrm>
            <a:off x="6286512" y="4000504"/>
            <a:ext cx="642942" cy="1000132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既知</a:t>
            </a:r>
            <a:endParaRPr lang="ja-JP" altLang="en-US" dirty="0"/>
          </a:p>
        </p:txBody>
      </p:sp>
      <p:sp>
        <p:nvSpPr>
          <p:cNvPr id="13" name="正方形/長方形 12"/>
          <p:cNvSpPr/>
          <p:nvPr/>
        </p:nvSpPr>
        <p:spPr>
          <a:xfrm>
            <a:off x="5357818" y="5286388"/>
            <a:ext cx="642942" cy="1000132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既知</a:t>
            </a:r>
            <a:endParaRPr kumimoji="1" lang="ja-JP" altLang="en-US" dirty="0"/>
          </a:p>
        </p:txBody>
      </p:sp>
      <p:sp>
        <p:nvSpPr>
          <p:cNvPr id="14" name="正方形/長方形 13"/>
          <p:cNvSpPr/>
          <p:nvPr/>
        </p:nvSpPr>
        <p:spPr>
          <a:xfrm>
            <a:off x="6286512" y="5286388"/>
            <a:ext cx="642942" cy="1000132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既知</a:t>
            </a:r>
            <a:endParaRPr kumimoji="1" lang="ja-JP" altLang="en-US" dirty="0"/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4214810" y="3500438"/>
            <a:ext cx="10166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 smtClean="0"/>
              <a:t>取り去る</a:t>
            </a:r>
            <a:endParaRPr kumimoji="1" lang="ja-JP" altLang="en-US" dirty="0"/>
          </a:p>
        </p:txBody>
      </p:sp>
      <p:cxnSp>
        <p:nvCxnSpPr>
          <p:cNvPr id="23" name="直線矢印コネクタ 22"/>
          <p:cNvCxnSpPr>
            <a:stCxn id="17" idx="2"/>
            <a:endCxn id="20" idx="3"/>
          </p:cNvCxnSpPr>
          <p:nvPr/>
        </p:nvCxnSpPr>
        <p:spPr>
          <a:xfrm rot="5400000">
            <a:off x="4117848" y="3895295"/>
            <a:ext cx="630800" cy="57975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5" name="直線矢印コネクタ 24"/>
          <p:cNvCxnSpPr>
            <a:stCxn id="17" idx="2"/>
            <a:endCxn id="21" idx="1"/>
          </p:cNvCxnSpPr>
          <p:nvPr/>
        </p:nvCxnSpPr>
        <p:spPr>
          <a:xfrm rot="16200000" flipH="1">
            <a:off x="4653632" y="3939260"/>
            <a:ext cx="630800" cy="49181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解答</a:t>
            </a:r>
            <a:r>
              <a:rPr lang="en-US" altLang="ja-JP" dirty="0" smtClean="0"/>
              <a:t>(5)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異なる未知のカードを二枚引いたとき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既知のカードが二枚増える </a:t>
            </a:r>
            <a:r>
              <a:rPr lang="en-US" altLang="ja-JP" dirty="0" smtClean="0"/>
              <a:t>+ </a:t>
            </a:r>
            <a:r>
              <a:rPr lang="ja-JP" altLang="en-US" dirty="0" smtClean="0"/>
              <a:t>ペナルティ追加</a:t>
            </a:r>
            <a:endParaRPr lang="ja-JP" altLang="en-US" dirty="0"/>
          </a:p>
          <a:p>
            <a:endParaRPr kumimoji="1" lang="ja-JP" altLang="en-US" dirty="0"/>
          </a:p>
        </p:txBody>
      </p:sp>
      <p:sp>
        <p:nvSpPr>
          <p:cNvPr id="4" name="正方形/長方形 3"/>
          <p:cNvSpPr/>
          <p:nvPr/>
        </p:nvSpPr>
        <p:spPr>
          <a:xfrm>
            <a:off x="1500166" y="4000504"/>
            <a:ext cx="642942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/>
              <a:t>未知</a:t>
            </a:r>
            <a:endParaRPr kumimoji="1" lang="ja-JP" altLang="en-US" dirty="0"/>
          </a:p>
        </p:txBody>
      </p:sp>
      <p:sp>
        <p:nvSpPr>
          <p:cNvPr id="5" name="正方形/長方形 4"/>
          <p:cNvSpPr/>
          <p:nvPr/>
        </p:nvSpPr>
        <p:spPr>
          <a:xfrm>
            <a:off x="2428860" y="4000504"/>
            <a:ext cx="642942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/>
              <a:t>未知</a:t>
            </a:r>
            <a:endParaRPr kumimoji="1" lang="ja-JP" altLang="en-US" dirty="0"/>
          </a:p>
        </p:txBody>
      </p:sp>
      <p:sp>
        <p:nvSpPr>
          <p:cNvPr id="6" name="正方形/長方形 5"/>
          <p:cNvSpPr/>
          <p:nvPr/>
        </p:nvSpPr>
        <p:spPr>
          <a:xfrm>
            <a:off x="3357554" y="4000504"/>
            <a:ext cx="642942" cy="1000132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dirty="0" smtClean="0"/>
              <a:t>未知</a:t>
            </a:r>
            <a:endParaRPr kumimoji="1" lang="en-US" altLang="ja-JP" dirty="0" smtClean="0"/>
          </a:p>
          <a:p>
            <a:pPr algn="ctr"/>
            <a:r>
              <a:rPr lang="ja-JP" altLang="en-US" dirty="0" smtClean="0"/>
              <a:t>↓</a:t>
            </a:r>
            <a:endParaRPr lang="en-US" altLang="ja-JP" dirty="0" smtClean="0"/>
          </a:p>
          <a:p>
            <a:pPr algn="ctr"/>
            <a:r>
              <a:rPr kumimoji="1" lang="ja-JP" altLang="en-US" dirty="0"/>
              <a:t>既知</a:t>
            </a:r>
          </a:p>
        </p:txBody>
      </p:sp>
      <p:sp>
        <p:nvSpPr>
          <p:cNvPr id="7" name="正方形/長方形 6"/>
          <p:cNvSpPr/>
          <p:nvPr/>
        </p:nvSpPr>
        <p:spPr>
          <a:xfrm>
            <a:off x="1500166" y="5286388"/>
            <a:ext cx="642942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/>
              <a:t>未知</a:t>
            </a:r>
            <a:endParaRPr kumimoji="1" lang="ja-JP" altLang="en-US" dirty="0"/>
          </a:p>
        </p:txBody>
      </p:sp>
      <p:sp>
        <p:nvSpPr>
          <p:cNvPr id="8" name="正方形/長方形 7"/>
          <p:cNvSpPr/>
          <p:nvPr/>
        </p:nvSpPr>
        <p:spPr>
          <a:xfrm>
            <a:off x="2428860" y="5286388"/>
            <a:ext cx="642942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/>
              <a:t>未知</a:t>
            </a:r>
            <a:endParaRPr kumimoji="1" lang="ja-JP" altLang="en-US" dirty="0"/>
          </a:p>
        </p:txBody>
      </p:sp>
      <p:sp>
        <p:nvSpPr>
          <p:cNvPr id="9" name="正方形/長方形 8"/>
          <p:cNvSpPr/>
          <p:nvPr/>
        </p:nvSpPr>
        <p:spPr>
          <a:xfrm>
            <a:off x="3357554" y="5286388"/>
            <a:ext cx="642942" cy="1000132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未知</a:t>
            </a:r>
            <a:endParaRPr lang="en-US" altLang="ja-JP" dirty="0" smtClean="0"/>
          </a:p>
          <a:p>
            <a:pPr algn="ctr"/>
            <a:r>
              <a:rPr kumimoji="1" lang="ja-JP" altLang="en-US" dirty="0" smtClean="0"/>
              <a:t>↓</a:t>
            </a:r>
            <a:endParaRPr kumimoji="1" lang="en-US" altLang="ja-JP" dirty="0" smtClean="0"/>
          </a:p>
          <a:p>
            <a:pPr algn="ctr"/>
            <a:r>
              <a:rPr lang="ja-JP" altLang="en-US" dirty="0"/>
              <a:t>既知</a:t>
            </a:r>
            <a:endParaRPr kumimoji="1" lang="ja-JP" altLang="en-US" dirty="0"/>
          </a:p>
        </p:txBody>
      </p:sp>
      <p:sp>
        <p:nvSpPr>
          <p:cNvPr id="10" name="正方形/長方形 9"/>
          <p:cNvSpPr/>
          <p:nvPr/>
        </p:nvSpPr>
        <p:spPr>
          <a:xfrm>
            <a:off x="5357818" y="4000504"/>
            <a:ext cx="642942" cy="1000132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dirty="0" smtClean="0"/>
              <a:t>既知</a:t>
            </a:r>
            <a:endParaRPr kumimoji="1" lang="ja-JP" altLang="en-US" dirty="0"/>
          </a:p>
        </p:txBody>
      </p:sp>
      <p:sp>
        <p:nvSpPr>
          <p:cNvPr id="13" name="正方形/長方形 12"/>
          <p:cNvSpPr/>
          <p:nvPr/>
        </p:nvSpPr>
        <p:spPr>
          <a:xfrm>
            <a:off x="5357818" y="5286388"/>
            <a:ext cx="642942" cy="1000132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/>
              <a:t>既知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解答</a:t>
            </a:r>
            <a:r>
              <a:rPr lang="en-US" altLang="ja-JP" dirty="0" smtClean="0"/>
              <a:t>(6)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以上をキャッシュ付き探索で求める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状態数は未知</a:t>
            </a:r>
            <a:r>
              <a:rPr lang="en-US" altLang="ja-JP" dirty="0" smtClean="0"/>
              <a:t>/</a:t>
            </a:r>
            <a:r>
              <a:rPr lang="ja-JP" altLang="en-US" dirty="0" smtClean="0"/>
              <a:t>既知カード枚数で</a:t>
            </a:r>
            <a:r>
              <a:rPr lang="en-US" altLang="ja-JP" dirty="0" smtClean="0"/>
              <a:t>1000×1000</a:t>
            </a:r>
            <a:endParaRPr lang="en-US" altLang="ja-JP" dirty="0"/>
          </a:p>
          <a:p>
            <a:pPr lvl="1"/>
            <a:r>
              <a:rPr lang="ja-JP" altLang="en-US" dirty="0" smtClean="0"/>
              <a:t>計算量は</a:t>
            </a:r>
            <a:r>
              <a:rPr lang="en-US" altLang="ja-JP" dirty="0" smtClean="0"/>
              <a:t>O(N</a:t>
            </a:r>
            <a:r>
              <a:rPr lang="en-US" altLang="ja-JP" baseline="30000" dirty="0" smtClean="0"/>
              <a:t>2</a:t>
            </a:r>
            <a:r>
              <a:rPr lang="en-US" altLang="ja-JP" dirty="0" smtClean="0"/>
              <a:t>)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ジャッジ模範解答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牟田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42</a:t>
            </a:r>
            <a:r>
              <a:rPr lang="ja-JP" altLang="en-US" dirty="0" smtClean="0"/>
              <a:t>行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Java</a:t>
            </a:r>
            <a:endParaRPr lang="ja-JP" altLang="en-US" smtClean="0"/>
          </a:p>
          <a:p>
            <a:r>
              <a:rPr kumimoji="1" lang="ja-JP" altLang="en-US" smtClean="0"/>
              <a:t>野田</a:t>
            </a:r>
            <a:endParaRPr lang="en-US" altLang="ja-JP" dirty="0" smtClean="0"/>
          </a:p>
          <a:p>
            <a:pPr lvl="1"/>
            <a:r>
              <a:rPr kumimoji="1" lang="en-US" altLang="ja-JP" dirty="0" smtClean="0"/>
              <a:t>65</a:t>
            </a:r>
            <a:r>
              <a:rPr kumimoji="1" lang="ja-JP" altLang="en-US" dirty="0" smtClean="0"/>
              <a:t>行</a:t>
            </a:r>
            <a:endParaRPr kumimoji="1" lang="en-US" altLang="ja-JP" dirty="0" smtClean="0"/>
          </a:p>
          <a:p>
            <a:pPr lvl="1"/>
            <a:r>
              <a:rPr kumimoji="1" lang="en-US" altLang="ja-JP" dirty="0" smtClean="0"/>
              <a:t>C++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結果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First Submit</a:t>
            </a:r>
            <a:r>
              <a:rPr kumimoji="1" lang="en-US" altLang="ja-JP" dirty="0" smtClean="0"/>
              <a:t>:________(81)</a:t>
            </a:r>
            <a:endParaRPr kumimoji="1" lang="en-US" altLang="ja-JP" dirty="0" smtClean="0"/>
          </a:p>
          <a:p>
            <a:r>
              <a:rPr lang="en-US" altLang="ja-JP" dirty="0" smtClean="0"/>
              <a:t>First Accepted</a:t>
            </a:r>
            <a:r>
              <a:rPr lang="en-US" altLang="ja-JP" dirty="0" smtClean="0"/>
              <a:t>:________(81)</a:t>
            </a:r>
            <a:endParaRPr lang="en-US" altLang="ja-JP" dirty="0" smtClean="0"/>
          </a:p>
          <a:p>
            <a:r>
              <a:rPr kumimoji="1" lang="en-US" altLang="ja-JP" smtClean="0"/>
              <a:t>Result:7/7</a:t>
            </a:r>
            <a:endParaRPr kumimoji="1" lang="ja-JP" alt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キュート">
  <a:themeElements>
    <a:clrScheme name="キュート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キュート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キュート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26</TotalTime>
  <Words>266</Words>
  <Application>Microsoft Office PowerPoint</Application>
  <PresentationFormat>画面に合わせる (4:3)</PresentationFormat>
  <Paragraphs>98</Paragraphs>
  <Slides>10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10</vt:i4>
      </vt:variant>
    </vt:vector>
  </HeadingPairs>
  <TitlesOfParts>
    <vt:vector size="11" baseType="lpstr">
      <vt:lpstr>キュート</vt:lpstr>
      <vt:lpstr>Day2 Problem I: Memory Match ～神経衰弱～</vt:lpstr>
      <vt:lpstr>問題</vt:lpstr>
      <vt:lpstr>解答(1)</vt:lpstr>
      <vt:lpstr>解答(2)</vt:lpstr>
      <vt:lpstr>解答(3)</vt:lpstr>
      <vt:lpstr>解答(4)</vt:lpstr>
      <vt:lpstr>解答(5)</vt:lpstr>
      <vt:lpstr>解答(6)</vt:lpstr>
      <vt:lpstr>ジャッジ模範解答</vt:lpstr>
      <vt:lpstr>結果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Day2 Problem E: Memory Match ～神経衰弱～</dc:title>
  <dc:creator>hisayori</dc:creator>
  <cp:lastModifiedBy>hisayori</cp:lastModifiedBy>
  <cp:revision>12</cp:revision>
  <dcterms:created xsi:type="dcterms:W3CDTF">2008-08-30T06:14:17Z</dcterms:created>
  <dcterms:modified xsi:type="dcterms:W3CDTF">2008-09-15T04:32:39Z</dcterms:modified>
</cp:coreProperties>
</file>