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5"/>
  </p:notesMasterIdLst>
  <p:sldIdLst>
    <p:sldId id="256" r:id="rId2"/>
    <p:sldId id="257" r:id="rId3"/>
    <p:sldId id="261" r:id="rId4"/>
    <p:sldId id="258" r:id="rId5"/>
    <p:sldId id="259" r:id="rId6"/>
    <p:sldId id="262" r:id="rId7"/>
    <p:sldId id="260" r:id="rId8"/>
    <p:sldId id="263" r:id="rId9"/>
    <p:sldId id="265" r:id="rId10"/>
    <p:sldId id="264" r:id="rId11"/>
    <p:sldId id="266" r:id="rId12"/>
    <p:sldId id="267" r:id="rId13"/>
    <p:sldId id="268" r:id="rId14"/>
  </p:sldIdLst>
  <p:sldSz cx="9144000" cy="6858000" type="screen4x3"/>
  <p:notesSz cx="7099300" cy="102235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46" autoAdjust="0"/>
  </p:normalViewPr>
  <p:slideViewPr>
    <p:cSldViewPr>
      <p:cViewPr varScale="1">
        <p:scale>
          <a:sx n="76" d="100"/>
          <a:sy n="76" d="100"/>
        </p:scale>
        <p:origin x="-13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r">
              <a:defRPr sz="1300"/>
            </a:lvl1pPr>
          </a:lstStyle>
          <a:p>
            <a:fld id="{6584FC27-0618-4929-B568-F59E718659D3}" type="datetimeFigureOut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6763"/>
            <a:ext cx="5111750" cy="3833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984" tIns="49492" rIns="98984" bIns="4949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09930" y="4856163"/>
            <a:ext cx="5679440" cy="4600575"/>
          </a:xfrm>
          <a:prstGeom prst="rect">
            <a:avLst/>
          </a:prstGeom>
        </p:spPr>
        <p:txBody>
          <a:bodyPr vert="horz" lIns="98984" tIns="49492" rIns="98984" bIns="49492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1294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r">
              <a:defRPr sz="1300"/>
            </a:lvl1pPr>
          </a:lstStyle>
          <a:p>
            <a:fld id="{F1213ADF-D0F8-4471-9B64-9604E22BF6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337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3" name="AutoShape 17"/>
          <p:cNvSpPr>
            <a:spLocks noChangeAspect="1" noChangeArrowheads="1"/>
          </p:cNvSpPr>
          <p:nvPr/>
        </p:nvSpPr>
        <p:spPr bwMode="auto">
          <a:xfrm flipH="1">
            <a:off x="5508625" y="3222625"/>
            <a:ext cx="3635375" cy="3635375"/>
          </a:xfrm>
          <a:prstGeom prst="rtTriangle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tint val="0"/>
                  <a:invGamma/>
                </a:srgbClr>
              </a:gs>
              <a:gs pos="100000">
                <a:srgbClr val="FFCC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2051050" cy="6858000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CC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 rot="5400000">
            <a:off x="1069975" y="1857376"/>
            <a:ext cx="1582737" cy="36941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0" name="Oval 4"/>
          <p:cNvSpPr>
            <a:spLocks noChangeArrowheads="1"/>
          </p:cNvSpPr>
          <p:nvPr/>
        </p:nvSpPr>
        <p:spPr bwMode="auto">
          <a:xfrm>
            <a:off x="14288" y="5807075"/>
            <a:ext cx="2036762" cy="576263"/>
          </a:xfrm>
          <a:prstGeom prst="ellipse">
            <a:avLst/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923A3A"/>
                </a:solidFill>
              </a:defRPr>
            </a:lvl1pPr>
          </a:lstStyle>
          <a:p>
            <a:fld id="{072DA70C-1194-4D38-BBA5-50B7AFBD3F01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solidFill>
                  <a:srgbClr val="923A3A"/>
                </a:solidFill>
              </a:defRPr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523875" y="1874838"/>
            <a:ext cx="8296275" cy="1792287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1206500" y="3668713"/>
            <a:ext cx="7037388" cy="2317750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 rot="5400000">
            <a:off x="4404519" y="-781843"/>
            <a:ext cx="142875" cy="8923337"/>
          </a:xfrm>
          <a:prstGeom prst="triangle">
            <a:avLst>
              <a:gd name="adj" fmla="val 50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0" name="Freeform 14"/>
          <p:cNvSpPr>
            <a:spLocks noChangeAspect="1"/>
          </p:cNvSpPr>
          <p:nvPr/>
        </p:nvSpPr>
        <p:spPr bwMode="auto">
          <a:xfrm rot="4037232">
            <a:off x="711200" y="382428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684213" y="2060575"/>
            <a:ext cx="7953375" cy="1470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ja-JP" altLang="en-US" sz="4400">
              <a:solidFill>
                <a:srgbClr val="923A3A"/>
              </a:solidFill>
            </a:endParaRPr>
          </a:p>
        </p:txBody>
      </p:sp>
      <p:sp>
        <p:nvSpPr>
          <p:cNvPr id="9225" name="Freeform 9"/>
          <p:cNvSpPr>
            <a:spLocks noChangeAspect="1"/>
          </p:cNvSpPr>
          <p:nvPr/>
        </p:nvSpPr>
        <p:spPr bwMode="auto">
          <a:xfrm rot="3332684">
            <a:off x="1077913" y="2128838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6" name="Freeform 10"/>
          <p:cNvSpPr>
            <a:spLocks noChangeAspect="1"/>
          </p:cNvSpPr>
          <p:nvPr/>
        </p:nvSpPr>
        <p:spPr bwMode="auto">
          <a:xfrm rot="1438404">
            <a:off x="179388" y="2508250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flat" cmpd="sng">
                <a:solidFill>
                  <a:srgbClr val="FFCCC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7" name="Freeform 11"/>
          <p:cNvSpPr>
            <a:spLocks noChangeAspect="1"/>
          </p:cNvSpPr>
          <p:nvPr/>
        </p:nvSpPr>
        <p:spPr bwMode="auto">
          <a:xfrm rot="2570349">
            <a:off x="833438" y="3141663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8" name="Freeform 12"/>
          <p:cNvSpPr>
            <a:spLocks noChangeAspect="1"/>
          </p:cNvSpPr>
          <p:nvPr/>
        </p:nvSpPr>
        <p:spPr bwMode="auto">
          <a:xfrm rot="2003148">
            <a:off x="1247775" y="2995613"/>
            <a:ext cx="268288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9" name="Freeform 13"/>
          <p:cNvSpPr>
            <a:spLocks noChangeAspect="1"/>
          </p:cNvSpPr>
          <p:nvPr/>
        </p:nvSpPr>
        <p:spPr bwMode="auto">
          <a:xfrm rot="2971513">
            <a:off x="1771650" y="244633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31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685800" y="2054225"/>
            <a:ext cx="7772400" cy="1470025"/>
          </a:xfr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pPr lvl="0"/>
            <a:r>
              <a:rPr lang="ja-JP" altLang="en-US" noProof="0" dirty="0" smtClean="0"/>
              <a:t>マスター タイトルの書式設定</a:t>
            </a: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1441450" y="4027488"/>
            <a:ext cx="6550025" cy="1752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>
              <a:spcBef>
                <a:spcPct val="20000"/>
              </a:spcBef>
            </a:pPr>
            <a:endParaRPr lang="ja-JP" altLang="en-US" sz="3200">
              <a:solidFill>
                <a:srgbClr val="923A3A"/>
              </a:solidFill>
            </a:endParaRPr>
          </a:p>
        </p:txBody>
      </p:sp>
      <p:sp>
        <p:nvSpPr>
          <p:cNvPr id="9232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4024313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FE35C0-60B5-4CC9-8D78-DF129CF32BF8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4021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94246A-8C88-4EA8-B0EE-9927871D341A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001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85800" y="197802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97802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3350F1-F678-4EC4-B349-4B8FABF1B2AC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5276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5E393D-9813-4F34-B1E1-494736B8F60B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089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4856FD-5A74-4999-8425-F3938487877D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377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A65F80-D08B-472B-936D-4AC02FC34992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9280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02993A-9A78-4DB5-9A66-5F296716E66C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753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044A18-6902-4BF6-9EEC-EF74B2FA90B7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9391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7E705-AF86-4D41-A5F9-AE173A2A13AB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776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32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32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DAF978-B7A5-4073-99BC-55D61121F8CE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0009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322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4DAD4EE-94AB-49D3-BAB2-1ADCB57DB6E5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277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2" name="Rectangle 4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9" name="AutoShape 45"/>
          <p:cNvSpPr>
            <a:spLocks noChangeAspect="1" noChangeArrowheads="1"/>
          </p:cNvSpPr>
          <p:nvPr/>
        </p:nvSpPr>
        <p:spPr bwMode="auto">
          <a:xfrm flipH="1">
            <a:off x="5508625" y="3222625"/>
            <a:ext cx="3635375" cy="3635375"/>
          </a:xfrm>
          <a:prstGeom prst="rtTriangle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tint val="0"/>
                  <a:invGamma/>
                </a:srgbClr>
              </a:gs>
              <a:gs pos="100000">
                <a:srgbClr val="FFCC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auto">
          <a:xfrm>
            <a:off x="0" y="0"/>
            <a:ext cx="2051050" cy="6858000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CC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8" name="AutoShape 34"/>
          <p:cNvSpPr>
            <a:spLocks noChangeArrowheads="1"/>
          </p:cNvSpPr>
          <p:nvPr/>
        </p:nvSpPr>
        <p:spPr bwMode="auto">
          <a:xfrm rot="5400000">
            <a:off x="1069975" y="-3174"/>
            <a:ext cx="1582737" cy="36941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539750" y="473075"/>
            <a:ext cx="8353425" cy="6384925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70" name="Rectangle 46"/>
          <p:cNvSpPr>
            <a:spLocks noChangeArrowheads="1"/>
          </p:cNvSpPr>
          <p:nvPr/>
        </p:nvSpPr>
        <p:spPr bwMode="auto">
          <a:xfrm>
            <a:off x="684213" y="620713"/>
            <a:ext cx="8023225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ja-JP" altLang="en-US" sz="4400">
              <a:solidFill>
                <a:srgbClr val="923A3A"/>
              </a:solidFill>
            </a:endParaRPr>
          </a:p>
        </p:txBody>
      </p:sp>
      <p:sp>
        <p:nvSpPr>
          <p:cNvPr id="1060" name="Freeform 36"/>
          <p:cNvSpPr>
            <a:spLocks noChangeAspect="1"/>
          </p:cNvSpPr>
          <p:nvPr/>
        </p:nvSpPr>
        <p:spPr bwMode="auto">
          <a:xfrm rot="3332684">
            <a:off x="1077913" y="268288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1" name="Freeform 37"/>
          <p:cNvSpPr>
            <a:spLocks noChangeAspect="1"/>
          </p:cNvSpPr>
          <p:nvPr/>
        </p:nvSpPr>
        <p:spPr bwMode="auto">
          <a:xfrm rot="1438404">
            <a:off x="358775" y="647700"/>
            <a:ext cx="268288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2" name="Freeform 38"/>
          <p:cNvSpPr>
            <a:spLocks noChangeAspect="1"/>
          </p:cNvSpPr>
          <p:nvPr/>
        </p:nvSpPr>
        <p:spPr bwMode="auto">
          <a:xfrm rot="2570349">
            <a:off x="833438" y="1281113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3" name="Freeform 39"/>
          <p:cNvSpPr>
            <a:spLocks noChangeAspect="1"/>
          </p:cNvSpPr>
          <p:nvPr/>
        </p:nvSpPr>
        <p:spPr bwMode="auto">
          <a:xfrm rot="2003148">
            <a:off x="1247775" y="1135063"/>
            <a:ext cx="268288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4" name="Freeform 40"/>
          <p:cNvSpPr>
            <a:spLocks noChangeAspect="1"/>
          </p:cNvSpPr>
          <p:nvPr/>
        </p:nvSpPr>
        <p:spPr bwMode="auto">
          <a:xfrm rot="2971513">
            <a:off x="1771650" y="58578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688975" y="1989138"/>
            <a:ext cx="8021638" cy="4765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ja-JP" altLang="en-US" sz="3200">
              <a:solidFill>
                <a:srgbClr val="923A3A"/>
              </a:solidFill>
            </a:endParaRPr>
          </a:p>
        </p:txBody>
      </p:sp>
      <p:sp>
        <p:nvSpPr>
          <p:cNvPr id="1045" name="AutoShape 21"/>
          <p:cNvSpPr>
            <a:spLocks noChangeArrowheads="1"/>
          </p:cNvSpPr>
          <p:nvPr/>
        </p:nvSpPr>
        <p:spPr bwMode="auto">
          <a:xfrm rot="5400000">
            <a:off x="4404519" y="-2604293"/>
            <a:ext cx="142875" cy="8923337"/>
          </a:xfrm>
          <a:prstGeom prst="triangle">
            <a:avLst>
              <a:gd name="adj" fmla="val 50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5" name="Freeform 41"/>
          <p:cNvSpPr>
            <a:spLocks noChangeAspect="1"/>
          </p:cNvSpPr>
          <p:nvPr/>
        </p:nvSpPr>
        <p:spPr bwMode="auto">
          <a:xfrm rot="4037232">
            <a:off x="711200" y="196373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fld id="{114A48CC-1012-4FFE-BEE6-1BB1333369EA}" type="datetime1">
              <a:rPr kumimoji="1" lang="ja-JP" altLang="en-US" smtClean="0"/>
              <a:t>2012/4/16</a:t>
            </a:fld>
            <a:endParaRPr kumimoji="1" lang="ja-JP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r>
              <a:rPr kumimoji="1" lang="en-US" altLang="ja-JP" smtClean="0"/>
              <a:t>JAG Spring Contest 2012</a:t>
            </a:r>
            <a:endParaRPr kumimoji="1" lang="ja-JP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aseline="0">
                <a:solidFill>
                  <a:srgbClr val="923A3A"/>
                </a:solidFill>
              </a:defRPr>
            </a:lvl1pPr>
          </a:lstStyle>
          <a:p>
            <a:r>
              <a:rPr kumimoji="1" lang="en-US" altLang="ja-JP" dirty="0" smtClean="0"/>
              <a:t>JAG Spring Contest 2012</a:t>
            </a:r>
            <a:endParaRPr kumimoji="1" lang="ja-JP" alt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78025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600" baseline="0">
          <a:solidFill>
            <a:srgbClr val="923A3A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l"/>
        <a:defRPr kumimoji="1" sz="2400" baseline="0">
          <a:solidFill>
            <a:srgbClr val="923A3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•"/>
        <a:defRPr kumimoji="1" sz="2000" baseline="0">
          <a:solidFill>
            <a:srgbClr val="923A3A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kumimoji="1" sz="1800" baseline="0">
          <a:solidFill>
            <a:srgbClr val="923A3A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923A3A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Problem </a:t>
            </a:r>
            <a:r>
              <a:rPr lang="en-US" altLang="ja-JP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J</a:t>
            </a:r>
            <a: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: Tree Allocation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3038" y="4293096"/>
            <a:ext cx="6400800" cy="1348903"/>
          </a:xfrm>
        </p:spPr>
        <p:txBody>
          <a:bodyPr>
            <a:normAutofit/>
          </a:bodyPr>
          <a:lstStyle/>
          <a:p>
            <a:pPr algn="l"/>
            <a:r>
              <a:rPr lang="ja-JP" altLang="en-US" dirty="0" smtClean="0"/>
              <a:t>原案：吉田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解答：</a:t>
            </a:r>
            <a:r>
              <a:rPr lang="ja-JP" altLang="en-US" dirty="0" smtClean="0"/>
              <a:t>山口</a:t>
            </a:r>
            <a:r>
              <a:rPr kumimoji="1" lang="ja-JP" altLang="en-US" dirty="0" smtClean="0"/>
              <a:t>，須藤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解説：須藤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5496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7990656" cy="4760168"/>
          </a:xfrm>
        </p:spPr>
        <p:txBody>
          <a:bodyPr/>
          <a:lstStyle/>
          <a:p>
            <a:r>
              <a:rPr lang="ja-JP" altLang="en-US" dirty="0" smtClean="0"/>
              <a:t>木の頂点を高々</a:t>
            </a:r>
            <a:r>
              <a:rPr lang="en-US" altLang="ja-JP" dirty="0" smtClean="0"/>
              <a:t>B</a:t>
            </a:r>
            <a:r>
              <a:rPr lang="ja-JP" altLang="en-US" dirty="0" smtClean="0"/>
              <a:t>個ずつのグループに分ける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同じブロックに属する頂点間の移動はコスト</a:t>
            </a:r>
            <a:r>
              <a:rPr lang="en-US" altLang="ja-JP" dirty="0" smtClean="0"/>
              <a:t>0</a:t>
            </a:r>
            <a:endParaRPr lang="en-US" altLang="ja-JP" dirty="0"/>
          </a:p>
          <a:p>
            <a:pPr lvl="1"/>
            <a:r>
              <a:rPr lang="ja-JP" altLang="en-US" dirty="0" smtClean="0"/>
              <a:t>異なるブロック間の移動はコスト</a:t>
            </a:r>
            <a:r>
              <a:rPr lang="en-US" altLang="ja-JP" dirty="0" smtClean="0"/>
              <a:t>1</a:t>
            </a:r>
          </a:p>
          <a:p>
            <a:pPr lvl="1"/>
            <a:r>
              <a:rPr lang="ja-JP" altLang="en-US" dirty="0" smtClean="0"/>
              <a:t>さらに初期コストが</a:t>
            </a:r>
            <a:r>
              <a:rPr lang="en-US" altLang="ja-JP" dirty="0" smtClean="0"/>
              <a:t>1</a:t>
            </a:r>
            <a:r>
              <a:rPr lang="ja-JP" altLang="en-US" dirty="0" smtClean="0"/>
              <a:t>必要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ja-JP" altLang="en-US" dirty="0" smtClean="0"/>
              <a:t>木の各頂点を根とした場合について，葉までのパスを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　たどるとき</a:t>
            </a:r>
            <a:r>
              <a:rPr lang="ja-JP" altLang="en-US" dirty="0"/>
              <a:t>の</a:t>
            </a:r>
            <a:r>
              <a:rPr lang="ja-JP" altLang="en-US" dirty="0" smtClean="0"/>
              <a:t>コストのうち最大のものを最小化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ja-JP" altLang="en-US" dirty="0" smtClean="0"/>
              <a:t>木の頂点数 </a:t>
            </a:r>
            <a:r>
              <a:rPr lang="en-US" altLang="ja-JP" dirty="0" smtClean="0"/>
              <a:t>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10</a:t>
            </a:r>
            <a:r>
              <a:rPr lang="en-US" altLang="ja-JP" baseline="30000" dirty="0" smtClean="0"/>
              <a:t>5</a:t>
            </a:r>
            <a:r>
              <a:rPr lang="en-US" altLang="ja-JP" dirty="0" smtClean="0"/>
              <a:t>, </a:t>
            </a:r>
            <a:r>
              <a:rPr lang="ja-JP" altLang="en-US" dirty="0" smtClean="0"/>
              <a:t>ブロックサイズ </a:t>
            </a:r>
            <a:r>
              <a:rPr lang="en-US" altLang="ja-JP" dirty="0" smtClean="0"/>
              <a:t>B</a:t>
            </a:r>
            <a:r>
              <a:rPr lang="ja-JP" altLang="en-US" dirty="0" smtClean="0"/>
              <a:t>≦</a:t>
            </a:r>
            <a:r>
              <a:rPr lang="en-US" altLang="ja-JP" dirty="0"/>
              <a:t>N</a:t>
            </a:r>
            <a:endParaRPr lang="en-US" altLang="ja-JP" baseline="30000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492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例</a:t>
            </a:r>
            <a:r>
              <a:rPr lang="en-US" altLang="ja-JP" dirty="0" smtClean="0"/>
              <a:t>(Sample Input 3)</a:t>
            </a:r>
            <a:endParaRPr kumimoji="1" lang="ja-JP" altLang="en-US" dirty="0"/>
          </a:p>
        </p:txBody>
      </p:sp>
      <p:sp>
        <p:nvSpPr>
          <p:cNvPr id="3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206680" cy="4400128"/>
          </a:xfrm>
        </p:spPr>
        <p:txBody>
          <a:bodyPr/>
          <a:lstStyle/>
          <a:p>
            <a:r>
              <a:rPr lang="en-US" altLang="ja-JP" dirty="0"/>
              <a:t>N</a:t>
            </a:r>
            <a:r>
              <a:rPr lang="ja-JP" altLang="en-US" dirty="0" smtClean="0"/>
              <a:t>＝</a:t>
            </a:r>
            <a:r>
              <a:rPr lang="en-US" altLang="ja-JP" dirty="0" smtClean="0"/>
              <a:t>10, B=4, </a:t>
            </a:r>
            <a:r>
              <a:rPr lang="ja-JP" altLang="en-US" dirty="0" smtClean="0"/>
              <a:t>根を頂点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としたとき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以下の割当てで，すべての葉へコスト</a:t>
            </a:r>
            <a:r>
              <a:rPr lang="en-US" altLang="ja-JP" dirty="0" smtClean="0"/>
              <a:t>2</a:t>
            </a:r>
            <a:r>
              <a:rPr lang="ja-JP" altLang="en-US" dirty="0" smtClean="0"/>
              <a:t>以内で行ける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コスト</a:t>
            </a:r>
            <a:r>
              <a:rPr lang="en-US" altLang="ja-JP" dirty="0" smtClean="0"/>
              <a:t>1</a:t>
            </a:r>
            <a:r>
              <a:rPr lang="ja-JP" altLang="en-US" dirty="0" smtClean="0"/>
              <a:t>以下の割当ては存在しないので，最小コストは</a:t>
            </a:r>
            <a:r>
              <a:rPr lang="en-US" altLang="ja-JP" dirty="0" smtClean="0"/>
              <a:t>2</a:t>
            </a:r>
          </a:p>
          <a:p>
            <a:pPr lvl="1"/>
            <a:endParaRPr lang="en-US" altLang="ja-JP" dirty="0"/>
          </a:p>
        </p:txBody>
      </p:sp>
      <p:grpSp>
        <p:nvGrpSpPr>
          <p:cNvPr id="35" name="グループ化 34"/>
          <p:cNvGrpSpPr>
            <a:grpSpLocks noChangeAspect="1"/>
          </p:cNvGrpSpPr>
          <p:nvPr/>
        </p:nvGrpSpPr>
        <p:grpSpPr>
          <a:xfrm>
            <a:off x="1693080" y="3645024"/>
            <a:ext cx="5759240" cy="3121547"/>
            <a:chOff x="1252808" y="3140968"/>
            <a:chExt cx="6775576" cy="3672408"/>
          </a:xfrm>
        </p:grpSpPr>
        <p:grpSp>
          <p:nvGrpSpPr>
            <p:cNvPr id="6" name="グループ化 5"/>
            <p:cNvGrpSpPr/>
            <p:nvPr/>
          </p:nvGrpSpPr>
          <p:grpSpPr>
            <a:xfrm>
              <a:off x="4198312" y="3212976"/>
              <a:ext cx="589712" cy="576064"/>
              <a:chOff x="3779912" y="2276872"/>
              <a:chExt cx="589712" cy="576064"/>
            </a:xfrm>
          </p:grpSpPr>
          <p:sp>
            <p:nvSpPr>
              <p:cNvPr id="4" name="円/楕円 3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5" name="テキスト ボックス 4"/>
              <p:cNvSpPr txBox="1"/>
              <p:nvPr/>
            </p:nvSpPr>
            <p:spPr>
              <a:xfrm>
                <a:off x="3865569" y="2329716"/>
                <a:ext cx="504055" cy="470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000" dirty="0" smtClean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1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7" name="グループ化 6"/>
            <p:cNvGrpSpPr/>
            <p:nvPr/>
          </p:nvGrpSpPr>
          <p:grpSpPr>
            <a:xfrm>
              <a:off x="2398112" y="3972252"/>
              <a:ext cx="589712" cy="576064"/>
              <a:chOff x="3779912" y="2276872"/>
              <a:chExt cx="589712" cy="576064"/>
            </a:xfrm>
          </p:grpSpPr>
          <p:sp>
            <p:nvSpPr>
              <p:cNvPr id="8" name="円/楕円 7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9" name="テキスト ボックス 8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 smtClean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2</a:t>
                </a:r>
              </a:p>
            </p:txBody>
          </p:sp>
        </p:grpSp>
        <p:grpSp>
          <p:nvGrpSpPr>
            <p:cNvPr id="10" name="グループ化 9"/>
            <p:cNvGrpSpPr/>
            <p:nvPr/>
          </p:nvGrpSpPr>
          <p:grpSpPr>
            <a:xfrm>
              <a:off x="6214536" y="3972252"/>
              <a:ext cx="589712" cy="576064"/>
              <a:chOff x="3779912" y="2276872"/>
              <a:chExt cx="589712" cy="576064"/>
            </a:xfrm>
          </p:grpSpPr>
          <p:sp>
            <p:nvSpPr>
              <p:cNvPr id="11" name="円/楕円 10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12" name="テキスト ボックス 11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3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13" name="グループ化 12"/>
            <p:cNvGrpSpPr/>
            <p:nvPr/>
          </p:nvGrpSpPr>
          <p:grpSpPr>
            <a:xfrm>
              <a:off x="5292080" y="5052372"/>
              <a:ext cx="589712" cy="576064"/>
              <a:chOff x="3779912" y="2276872"/>
              <a:chExt cx="589712" cy="576064"/>
            </a:xfrm>
          </p:grpSpPr>
          <p:sp>
            <p:nvSpPr>
              <p:cNvPr id="14" name="円/楕円 13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15" name="テキスト ボックス 14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5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16" name="グループ化 15"/>
            <p:cNvGrpSpPr/>
            <p:nvPr/>
          </p:nvGrpSpPr>
          <p:grpSpPr>
            <a:xfrm>
              <a:off x="7294656" y="5052372"/>
              <a:ext cx="589712" cy="576064"/>
              <a:chOff x="3779912" y="2276872"/>
              <a:chExt cx="589712" cy="576064"/>
            </a:xfrm>
          </p:grpSpPr>
          <p:sp>
            <p:nvSpPr>
              <p:cNvPr id="17" name="円/楕円 16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18" name="テキスト ボックス 17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6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19" name="グループ化 18"/>
            <p:cNvGrpSpPr/>
            <p:nvPr/>
          </p:nvGrpSpPr>
          <p:grpSpPr>
            <a:xfrm>
              <a:off x="2411760" y="5052372"/>
              <a:ext cx="589712" cy="576064"/>
              <a:chOff x="3779912" y="2276872"/>
              <a:chExt cx="589712" cy="576064"/>
            </a:xfrm>
          </p:grpSpPr>
          <p:sp>
            <p:nvSpPr>
              <p:cNvPr id="20" name="円/楕円 19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21" name="テキスト ボックス 20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4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22" name="グループ化 21"/>
            <p:cNvGrpSpPr/>
            <p:nvPr/>
          </p:nvGrpSpPr>
          <p:grpSpPr>
            <a:xfrm>
              <a:off x="2411760" y="6093296"/>
              <a:ext cx="589712" cy="576064"/>
              <a:chOff x="3779912" y="2276872"/>
              <a:chExt cx="589712" cy="576064"/>
            </a:xfrm>
          </p:grpSpPr>
          <p:sp>
            <p:nvSpPr>
              <p:cNvPr id="23" name="円/楕円 22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24" name="テキスト ボックス 23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8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25" name="グループ化 24"/>
            <p:cNvGrpSpPr/>
            <p:nvPr/>
          </p:nvGrpSpPr>
          <p:grpSpPr>
            <a:xfrm>
              <a:off x="1403648" y="6093296"/>
              <a:ext cx="589711" cy="576064"/>
              <a:chOff x="3779912" y="2276872"/>
              <a:chExt cx="589711" cy="576064"/>
            </a:xfrm>
          </p:grpSpPr>
          <p:sp>
            <p:nvSpPr>
              <p:cNvPr id="26" name="円/楕円 25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27" name="テキスト ボックス 26"/>
              <p:cNvSpPr txBox="1"/>
              <p:nvPr/>
            </p:nvSpPr>
            <p:spPr>
              <a:xfrm>
                <a:off x="3865569" y="2362529"/>
                <a:ext cx="504054" cy="470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7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28" name="グループ化 27"/>
            <p:cNvGrpSpPr/>
            <p:nvPr/>
          </p:nvGrpSpPr>
          <p:grpSpPr>
            <a:xfrm>
              <a:off x="3478232" y="6093296"/>
              <a:ext cx="589712" cy="576064"/>
              <a:chOff x="3779912" y="2276872"/>
              <a:chExt cx="589712" cy="576064"/>
            </a:xfrm>
          </p:grpSpPr>
          <p:sp>
            <p:nvSpPr>
              <p:cNvPr id="29" name="円/楕円 28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30" name="テキスト ボックス 29"/>
              <p:cNvSpPr txBox="1"/>
              <p:nvPr/>
            </p:nvSpPr>
            <p:spPr>
              <a:xfrm>
                <a:off x="3865569" y="2362528"/>
                <a:ext cx="504055" cy="470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9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31" name="グループ化 30"/>
            <p:cNvGrpSpPr/>
            <p:nvPr/>
          </p:nvGrpSpPr>
          <p:grpSpPr>
            <a:xfrm>
              <a:off x="5315608" y="6093296"/>
              <a:ext cx="654016" cy="576064"/>
              <a:chOff x="3779912" y="2276872"/>
              <a:chExt cx="654016" cy="576064"/>
            </a:xfrm>
          </p:grpSpPr>
          <p:sp>
            <p:nvSpPr>
              <p:cNvPr id="32" name="円/楕円 31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33" name="テキスト ボックス 32"/>
              <p:cNvSpPr txBox="1"/>
              <p:nvPr/>
            </p:nvSpPr>
            <p:spPr>
              <a:xfrm>
                <a:off x="3785856" y="2362529"/>
                <a:ext cx="648072" cy="470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000" dirty="0" smtClean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10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cxnSp>
          <p:nvCxnSpPr>
            <p:cNvPr id="36" name="直線コネクタ 35"/>
            <p:cNvCxnSpPr>
              <a:stCxn id="4" idx="3"/>
              <a:endCxn id="8" idx="7"/>
            </p:cNvCxnSpPr>
            <p:nvPr/>
          </p:nvCxnSpPr>
          <p:spPr>
            <a:xfrm flipH="1">
              <a:off x="2889813" y="3704677"/>
              <a:ext cx="1392862" cy="351938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線コネクタ 36"/>
            <p:cNvCxnSpPr>
              <a:stCxn id="11" idx="1"/>
              <a:endCxn id="4" idx="5"/>
            </p:cNvCxnSpPr>
            <p:nvPr/>
          </p:nvCxnSpPr>
          <p:spPr>
            <a:xfrm flipH="1" flipV="1">
              <a:off x="4690013" y="3704677"/>
              <a:ext cx="1608886" cy="351938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コネクタ 44"/>
            <p:cNvCxnSpPr>
              <a:stCxn id="8" idx="4"/>
              <a:endCxn id="20" idx="0"/>
            </p:cNvCxnSpPr>
            <p:nvPr/>
          </p:nvCxnSpPr>
          <p:spPr>
            <a:xfrm>
              <a:off x="2686144" y="4548316"/>
              <a:ext cx="13648" cy="504056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コネクタ 47"/>
            <p:cNvCxnSpPr>
              <a:stCxn id="29" idx="0"/>
              <a:endCxn id="20" idx="5"/>
            </p:cNvCxnSpPr>
            <p:nvPr/>
          </p:nvCxnSpPr>
          <p:spPr>
            <a:xfrm flipH="1" flipV="1">
              <a:off x="2903461" y="5544073"/>
              <a:ext cx="862803" cy="549223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線コネクタ 51"/>
            <p:cNvCxnSpPr>
              <a:stCxn id="23" idx="0"/>
              <a:endCxn id="20" idx="4"/>
            </p:cNvCxnSpPr>
            <p:nvPr/>
          </p:nvCxnSpPr>
          <p:spPr>
            <a:xfrm flipV="1">
              <a:off x="2699792" y="5628436"/>
              <a:ext cx="0" cy="464860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線コネクタ 54"/>
            <p:cNvCxnSpPr>
              <a:stCxn id="26" idx="0"/>
              <a:endCxn id="20" idx="3"/>
            </p:cNvCxnSpPr>
            <p:nvPr/>
          </p:nvCxnSpPr>
          <p:spPr>
            <a:xfrm flipV="1">
              <a:off x="1691680" y="5544073"/>
              <a:ext cx="804443" cy="549223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コネクタ 57"/>
            <p:cNvCxnSpPr>
              <a:stCxn id="11" idx="3"/>
              <a:endCxn id="14" idx="0"/>
            </p:cNvCxnSpPr>
            <p:nvPr/>
          </p:nvCxnSpPr>
          <p:spPr>
            <a:xfrm flipH="1">
              <a:off x="5580112" y="4463953"/>
              <a:ext cx="718787" cy="588419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線コネクタ 60"/>
            <p:cNvCxnSpPr>
              <a:stCxn id="11" idx="5"/>
              <a:endCxn id="17" idx="0"/>
            </p:cNvCxnSpPr>
            <p:nvPr/>
          </p:nvCxnSpPr>
          <p:spPr>
            <a:xfrm>
              <a:off x="6706237" y="4463953"/>
              <a:ext cx="876451" cy="588419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線コネクタ 73"/>
            <p:cNvCxnSpPr>
              <a:stCxn id="14" idx="4"/>
              <a:endCxn id="32" idx="0"/>
            </p:cNvCxnSpPr>
            <p:nvPr/>
          </p:nvCxnSpPr>
          <p:spPr>
            <a:xfrm>
              <a:off x="5580112" y="5628436"/>
              <a:ext cx="23528" cy="464860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角丸四角形 2"/>
            <p:cNvSpPr/>
            <p:nvPr/>
          </p:nvSpPr>
          <p:spPr>
            <a:xfrm>
              <a:off x="5097904" y="3941440"/>
              <a:ext cx="2930480" cy="2760732"/>
            </a:xfrm>
            <a:prstGeom prst="roundRect">
              <a:avLst>
                <a:gd name="adj" fmla="val 8453"/>
              </a:avLst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4" name="角丸四角形 43"/>
            <p:cNvSpPr/>
            <p:nvPr/>
          </p:nvSpPr>
          <p:spPr>
            <a:xfrm>
              <a:off x="1252808" y="4862060"/>
              <a:ext cx="2945505" cy="1951316"/>
            </a:xfrm>
            <a:prstGeom prst="roundRect">
              <a:avLst>
                <a:gd name="adj" fmla="val 6904"/>
              </a:avLst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6" name="角丸四角形 45"/>
            <p:cNvSpPr/>
            <p:nvPr/>
          </p:nvSpPr>
          <p:spPr>
            <a:xfrm>
              <a:off x="2165909" y="3140968"/>
              <a:ext cx="2766132" cy="1552581"/>
            </a:xfrm>
            <a:prstGeom prst="roundRect">
              <a:avLst>
                <a:gd name="adj" fmla="val 7444"/>
              </a:avLst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9" name="スライド番号プレースホルダー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7163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Step1 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1/4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/>
              <a:t>初めに</a:t>
            </a:r>
            <a:r>
              <a:rPr lang="ja-JP" altLang="en-US" dirty="0" smtClean="0"/>
              <a:t>根を固定したときの最小コストについて考える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各頂点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について以下の</a:t>
            </a:r>
            <a:r>
              <a:rPr lang="en-US" altLang="ja-JP" dirty="0" smtClean="0"/>
              <a:t>2</a:t>
            </a:r>
            <a:r>
              <a:rPr lang="ja-JP" altLang="en-US" dirty="0"/>
              <a:t>種類</a:t>
            </a:r>
            <a:r>
              <a:rPr lang="ja-JP" altLang="en-US" dirty="0" smtClean="0"/>
              <a:t>の値を持っておく</a:t>
            </a:r>
            <a:endParaRPr lang="en-US" altLang="ja-JP" dirty="0" smtClean="0"/>
          </a:p>
          <a:p>
            <a:pPr lvl="1"/>
            <a:r>
              <a:rPr lang="en-US" altLang="ja-JP" dirty="0"/>
              <a:t>d</a:t>
            </a:r>
            <a:r>
              <a:rPr lang="en-US" altLang="ja-JP" dirty="0" smtClean="0"/>
              <a:t>epth : </a:t>
            </a:r>
            <a:r>
              <a:rPr lang="ja-JP" altLang="en-US" dirty="0" smtClean="0"/>
              <a:t>子ノードを経由して行けるすべて葉のうち，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en-US" altLang="ja-JP" dirty="0" smtClean="0"/>
              <a:t>               </a:t>
            </a:r>
            <a:r>
              <a:rPr lang="ja-JP" altLang="en-US" dirty="0" smtClean="0"/>
              <a:t>コストが最大のものを最小化したときの値</a:t>
            </a:r>
            <a:endParaRPr lang="en-US" altLang="ja-JP" dirty="0" smtClean="0"/>
          </a:p>
          <a:p>
            <a:pPr lvl="1"/>
            <a:r>
              <a:rPr lang="en-US" altLang="ja-JP" dirty="0"/>
              <a:t>s</a:t>
            </a:r>
            <a:r>
              <a:rPr lang="en-US" altLang="ja-JP" dirty="0" smtClean="0"/>
              <a:t>ize   : </a:t>
            </a:r>
            <a:r>
              <a:rPr lang="ja-JP" altLang="en-US" dirty="0" smtClean="0"/>
              <a:t>コスト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を達成するときの，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 smtClean="0"/>
              <a:t>              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を含むブロックの最小の大きさ</a:t>
            </a:r>
          </a:p>
          <a:p>
            <a:endParaRPr lang="en-US" altLang="ja-JP" dirty="0" smtClean="0"/>
          </a:p>
          <a:p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を根とした木について，葉からこの値を調べる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を根とした時のトポロジカル順序は自明なので，実装も楽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pPr lvl="1"/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403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Step1 (2/4)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458200" cy="4760168"/>
          </a:xfrm>
        </p:spPr>
        <p:txBody>
          <a:bodyPr/>
          <a:lstStyle/>
          <a:p>
            <a:r>
              <a:rPr lang="ja-JP" altLang="en-US" dirty="0" smtClean="0"/>
              <a:t>葉となる頂点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子ノードがないので，</a:t>
            </a:r>
            <a:r>
              <a:rPr lang="en-US" altLang="ja-JP" dirty="0" smtClean="0"/>
              <a:t>depth = 1, size = 1</a:t>
            </a:r>
          </a:p>
          <a:p>
            <a:endParaRPr lang="en-US" altLang="ja-JP" dirty="0"/>
          </a:p>
          <a:p>
            <a:r>
              <a:rPr lang="ja-JP" altLang="en-US" dirty="0"/>
              <a:t>それ以外</a:t>
            </a:r>
            <a:r>
              <a:rPr lang="ja-JP" altLang="en-US" dirty="0" smtClean="0"/>
              <a:t>の頂点</a:t>
            </a:r>
            <a:endParaRPr lang="en-US" altLang="ja-JP" dirty="0" smtClean="0"/>
          </a:p>
          <a:p>
            <a:pPr lvl="1"/>
            <a:r>
              <a:rPr lang="ja-JP" altLang="en-US" dirty="0"/>
              <a:t>子</a:t>
            </a:r>
            <a:r>
              <a:rPr lang="ja-JP" altLang="en-US" dirty="0" smtClean="0"/>
              <a:t>ノードの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の最大値を</a:t>
            </a:r>
            <a:r>
              <a:rPr lang="en-US" altLang="ja-JP" dirty="0" smtClean="0"/>
              <a:t>D</a:t>
            </a:r>
            <a:r>
              <a:rPr lang="ja-JP" altLang="en-US" dirty="0" smtClean="0"/>
              <a:t>とする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depth</a:t>
            </a:r>
            <a:r>
              <a:rPr lang="ja-JP" altLang="en-US" dirty="0" smtClean="0"/>
              <a:t>が</a:t>
            </a:r>
            <a:r>
              <a:rPr lang="en-US" altLang="ja-JP" dirty="0" smtClean="0"/>
              <a:t>D</a:t>
            </a:r>
            <a:r>
              <a:rPr lang="ja-JP" altLang="en-US" dirty="0" smtClean="0"/>
              <a:t>である子ノード以外は考えなくて良い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ブロックに含めてもコストの最大値</a:t>
            </a:r>
            <a:r>
              <a:rPr lang="ja-JP" altLang="en-US" dirty="0" smtClean="0"/>
              <a:t>は良くならない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depth=D </a:t>
            </a:r>
            <a:r>
              <a:rPr lang="ja-JP" altLang="en-US" dirty="0" smtClean="0"/>
              <a:t>となる子ノードの</a:t>
            </a:r>
            <a:r>
              <a:rPr lang="en-US" altLang="ja-JP" dirty="0" smtClean="0"/>
              <a:t>size</a:t>
            </a:r>
            <a:r>
              <a:rPr lang="ja-JP" altLang="en-US" dirty="0" smtClean="0"/>
              <a:t>の和</a:t>
            </a:r>
            <a:r>
              <a:rPr lang="en-US" altLang="ja-JP" dirty="0" smtClean="0"/>
              <a:t>S</a:t>
            </a:r>
            <a:r>
              <a:rPr lang="ja-JP" altLang="en-US" dirty="0" smtClean="0"/>
              <a:t>について，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S+1</a:t>
            </a:r>
            <a:r>
              <a:rPr lang="ja-JP" altLang="en-US" dirty="0"/>
              <a:t>≦</a:t>
            </a:r>
            <a:r>
              <a:rPr lang="en-US" altLang="ja-JP" dirty="0" smtClean="0"/>
              <a:t>B</a:t>
            </a:r>
            <a:r>
              <a:rPr lang="ja-JP" altLang="en-US" dirty="0"/>
              <a:t> の</a:t>
            </a:r>
            <a:r>
              <a:rPr lang="ja-JP" altLang="en-US" dirty="0" smtClean="0"/>
              <a:t>とき，現在の頂点と深さ最大の子ノードを同じブロックに</a:t>
            </a:r>
            <a:endParaRPr lang="en-US" altLang="ja-JP" dirty="0" smtClean="0"/>
          </a:p>
          <a:p>
            <a:pPr marL="914400" lvl="2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まとめると，現在の頂点から</a:t>
            </a:r>
            <a:r>
              <a:rPr lang="en-US" altLang="ja-JP" dirty="0" smtClean="0"/>
              <a:t>depth=D</a:t>
            </a:r>
            <a:r>
              <a:rPr lang="ja-JP" altLang="en-US" dirty="0" smtClean="0"/>
              <a:t>が達成可能</a:t>
            </a:r>
            <a:endParaRPr lang="en-US" altLang="ja-JP" dirty="0"/>
          </a:p>
          <a:p>
            <a:pPr lvl="2"/>
            <a:r>
              <a:rPr lang="en-US" altLang="ja-JP" dirty="0" smtClean="0"/>
              <a:t>S+1&gt;B </a:t>
            </a:r>
            <a:r>
              <a:rPr lang="ja-JP" altLang="en-US" dirty="0"/>
              <a:t>のとき</a:t>
            </a:r>
            <a:r>
              <a:rPr lang="ja-JP" altLang="en-US" dirty="0" smtClean="0"/>
              <a:t>は </a:t>
            </a:r>
            <a:r>
              <a:rPr lang="en-US" altLang="ja-JP" dirty="0" smtClean="0"/>
              <a:t>depth=D </a:t>
            </a:r>
            <a:r>
              <a:rPr lang="ja-JP" altLang="en-US" dirty="0" smtClean="0"/>
              <a:t>にできないので，</a:t>
            </a:r>
            <a:endParaRPr lang="en-US" altLang="ja-JP" dirty="0" smtClean="0"/>
          </a:p>
          <a:p>
            <a:pPr marL="914400" lvl="2" indent="0">
              <a:buNone/>
            </a:pPr>
            <a:r>
              <a:rPr lang="ja-JP" altLang="en-US" dirty="0"/>
              <a:t>　</a:t>
            </a:r>
            <a:r>
              <a:rPr lang="en-US" altLang="ja-JP" dirty="0" smtClean="0"/>
              <a:t>depth = D+1, size=1</a:t>
            </a:r>
            <a:r>
              <a:rPr lang="ja-JP" altLang="en-US" dirty="0" smtClean="0"/>
              <a:t>とする</a:t>
            </a: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010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Step1 (3/4)</a:t>
            </a:r>
            <a:endParaRPr kumimoji="1" lang="ja-JP" altLang="en-US" dirty="0"/>
          </a:p>
        </p:txBody>
      </p:sp>
      <p:sp>
        <p:nvSpPr>
          <p:cNvPr id="3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206680" cy="4400128"/>
          </a:xfrm>
        </p:spPr>
        <p:txBody>
          <a:bodyPr/>
          <a:lstStyle/>
          <a:p>
            <a:r>
              <a:rPr lang="ja-JP" altLang="en-US" dirty="0" smtClean="0"/>
              <a:t>例</a:t>
            </a:r>
            <a:r>
              <a:rPr lang="en-US" altLang="ja-JP" dirty="0" smtClean="0"/>
              <a:t>(Sample Input 3 : N=10, B=4)</a:t>
            </a:r>
            <a:endParaRPr lang="en-US" altLang="ja-JP" dirty="0"/>
          </a:p>
        </p:txBody>
      </p:sp>
      <p:grpSp>
        <p:nvGrpSpPr>
          <p:cNvPr id="6" name="グループ化 5"/>
          <p:cNvGrpSpPr/>
          <p:nvPr/>
        </p:nvGrpSpPr>
        <p:grpSpPr>
          <a:xfrm>
            <a:off x="4196759" y="2986151"/>
            <a:ext cx="501255" cy="489654"/>
            <a:chOff x="3779912" y="2276872"/>
            <a:chExt cx="589712" cy="576064"/>
          </a:xfrm>
        </p:grpSpPr>
        <p:sp>
          <p:nvSpPr>
            <p:cNvPr id="4" name="円/楕円 3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5" name="テキスト ボックス 4"/>
            <p:cNvSpPr txBox="1"/>
            <p:nvPr/>
          </p:nvSpPr>
          <p:spPr>
            <a:xfrm>
              <a:off x="3865569" y="2329716"/>
              <a:ext cx="504055" cy="470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dirty="0" smtClean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1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7" name="グループ化 6"/>
          <p:cNvGrpSpPr/>
          <p:nvPr/>
        </p:nvGrpSpPr>
        <p:grpSpPr>
          <a:xfrm>
            <a:off x="2666588" y="3631535"/>
            <a:ext cx="501255" cy="489654"/>
            <a:chOff x="3779912" y="2276872"/>
            <a:chExt cx="589712" cy="576064"/>
          </a:xfrm>
        </p:grpSpPr>
        <p:sp>
          <p:nvSpPr>
            <p:cNvPr id="8" name="円/楕円 7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9" name="テキスト ボックス 8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 smtClean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2</a:t>
              </a:r>
            </a:p>
          </p:txBody>
        </p:sp>
      </p:grpSp>
      <p:grpSp>
        <p:nvGrpSpPr>
          <p:cNvPr id="10" name="グループ化 9"/>
          <p:cNvGrpSpPr/>
          <p:nvPr/>
        </p:nvGrpSpPr>
        <p:grpSpPr>
          <a:xfrm>
            <a:off x="5910549" y="3631535"/>
            <a:ext cx="501255" cy="489654"/>
            <a:chOff x="3779912" y="2276872"/>
            <a:chExt cx="589712" cy="576064"/>
          </a:xfrm>
        </p:grpSpPr>
        <p:sp>
          <p:nvSpPr>
            <p:cNvPr id="11" name="円/楕円 10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12" name="テキスト ボックス 11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3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13" name="グループ化 12"/>
          <p:cNvGrpSpPr/>
          <p:nvPr/>
        </p:nvGrpSpPr>
        <p:grpSpPr>
          <a:xfrm>
            <a:off x="5126461" y="4549638"/>
            <a:ext cx="501255" cy="489654"/>
            <a:chOff x="3779912" y="2276872"/>
            <a:chExt cx="589712" cy="576064"/>
          </a:xfrm>
        </p:grpSpPr>
        <p:sp>
          <p:nvSpPr>
            <p:cNvPr id="14" name="円/楕円 13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15" name="テキスト ボックス 14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5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16" name="グループ化 15"/>
          <p:cNvGrpSpPr/>
          <p:nvPr/>
        </p:nvGrpSpPr>
        <p:grpSpPr>
          <a:xfrm>
            <a:off x="6828651" y="4549638"/>
            <a:ext cx="501255" cy="489654"/>
            <a:chOff x="3779912" y="2276872"/>
            <a:chExt cx="589712" cy="576064"/>
          </a:xfrm>
        </p:grpSpPr>
        <p:sp>
          <p:nvSpPr>
            <p:cNvPr id="17" name="円/楕円 16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18" name="テキスト ボックス 17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6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19" name="グループ化 18"/>
          <p:cNvGrpSpPr/>
          <p:nvPr/>
        </p:nvGrpSpPr>
        <p:grpSpPr>
          <a:xfrm>
            <a:off x="2678189" y="4549638"/>
            <a:ext cx="501255" cy="489654"/>
            <a:chOff x="3779912" y="2276872"/>
            <a:chExt cx="589712" cy="576064"/>
          </a:xfrm>
        </p:grpSpPr>
        <p:sp>
          <p:nvSpPr>
            <p:cNvPr id="20" name="円/楕円 19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21" name="テキスト ボックス 20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4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22" name="グループ化 21"/>
          <p:cNvGrpSpPr/>
          <p:nvPr/>
        </p:nvGrpSpPr>
        <p:grpSpPr>
          <a:xfrm>
            <a:off x="2678189" y="5434423"/>
            <a:ext cx="501255" cy="489654"/>
            <a:chOff x="3779912" y="2276872"/>
            <a:chExt cx="589712" cy="576064"/>
          </a:xfrm>
        </p:grpSpPr>
        <p:sp>
          <p:nvSpPr>
            <p:cNvPr id="23" name="円/楕円 22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24" name="テキスト ボックス 23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8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25" name="グループ化 24"/>
          <p:cNvGrpSpPr/>
          <p:nvPr/>
        </p:nvGrpSpPr>
        <p:grpSpPr>
          <a:xfrm>
            <a:off x="1821294" y="5434423"/>
            <a:ext cx="501254" cy="489654"/>
            <a:chOff x="3779912" y="2276872"/>
            <a:chExt cx="589711" cy="576064"/>
          </a:xfrm>
        </p:grpSpPr>
        <p:sp>
          <p:nvSpPr>
            <p:cNvPr id="26" name="円/楕円 25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27" name="テキスト ボックス 26"/>
            <p:cNvSpPr txBox="1"/>
            <p:nvPr/>
          </p:nvSpPr>
          <p:spPr>
            <a:xfrm>
              <a:off x="3865569" y="2362529"/>
              <a:ext cx="504054" cy="470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7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28" name="グループ化 27"/>
          <p:cNvGrpSpPr/>
          <p:nvPr/>
        </p:nvGrpSpPr>
        <p:grpSpPr>
          <a:xfrm>
            <a:off x="3584691" y="5434423"/>
            <a:ext cx="501255" cy="489654"/>
            <a:chOff x="3779912" y="2276872"/>
            <a:chExt cx="589712" cy="576064"/>
          </a:xfrm>
        </p:grpSpPr>
        <p:sp>
          <p:nvSpPr>
            <p:cNvPr id="29" name="円/楕円 28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30" name="テキスト ボックス 29"/>
            <p:cNvSpPr txBox="1"/>
            <p:nvPr/>
          </p:nvSpPr>
          <p:spPr>
            <a:xfrm>
              <a:off x="3865569" y="2362528"/>
              <a:ext cx="504055" cy="47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9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grpSp>
        <p:nvGrpSpPr>
          <p:cNvPr id="31" name="グループ化 30"/>
          <p:cNvGrpSpPr/>
          <p:nvPr/>
        </p:nvGrpSpPr>
        <p:grpSpPr>
          <a:xfrm>
            <a:off x="5146460" y="5434423"/>
            <a:ext cx="555914" cy="489654"/>
            <a:chOff x="3779912" y="2276872"/>
            <a:chExt cx="654016" cy="576064"/>
          </a:xfrm>
        </p:grpSpPr>
        <p:sp>
          <p:nvSpPr>
            <p:cNvPr id="32" name="円/楕円 31"/>
            <p:cNvSpPr/>
            <p:nvPr/>
          </p:nvSpPr>
          <p:spPr>
            <a:xfrm>
              <a:off x="3779912" y="2276872"/>
              <a:ext cx="576064" cy="576064"/>
            </a:xfrm>
            <a:prstGeom prst="ellipse">
              <a:avLst/>
            </a:prstGeom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  <p:sp>
          <p:nvSpPr>
            <p:cNvPr id="33" name="テキスト ボックス 32"/>
            <p:cNvSpPr txBox="1"/>
            <p:nvPr/>
          </p:nvSpPr>
          <p:spPr>
            <a:xfrm>
              <a:off x="3785856" y="2362529"/>
              <a:ext cx="648072" cy="470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dirty="0" smtClean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rPr>
                <a:t>10</a:t>
              </a:r>
              <a:endParaRPr kumimoji="1" lang="ja-JP" altLang="en-US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endParaRPr>
            </a:p>
          </p:txBody>
        </p:sp>
      </p:grpSp>
      <p:cxnSp>
        <p:nvCxnSpPr>
          <p:cNvPr id="36" name="直線コネクタ 35"/>
          <p:cNvCxnSpPr>
            <a:stCxn id="4" idx="3"/>
            <a:endCxn id="8" idx="7"/>
          </p:cNvCxnSpPr>
          <p:nvPr/>
        </p:nvCxnSpPr>
        <p:spPr>
          <a:xfrm flipH="1">
            <a:off x="3084534" y="3404097"/>
            <a:ext cx="1183933" cy="299147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1"/>
            <a:endCxn id="4" idx="5"/>
          </p:cNvCxnSpPr>
          <p:nvPr/>
        </p:nvCxnSpPr>
        <p:spPr>
          <a:xfrm flipH="1" flipV="1">
            <a:off x="4614704" y="3404097"/>
            <a:ext cx="1367553" cy="299147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>
            <a:stCxn id="8" idx="4"/>
            <a:endCxn id="20" idx="0"/>
          </p:cNvCxnSpPr>
          <p:nvPr/>
        </p:nvCxnSpPr>
        <p:spPr>
          <a:xfrm>
            <a:off x="2911416" y="4121190"/>
            <a:ext cx="11601" cy="428448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>
            <a:stCxn id="29" idx="0"/>
            <a:endCxn id="20" idx="5"/>
          </p:cNvCxnSpPr>
          <p:nvPr/>
        </p:nvCxnSpPr>
        <p:spPr>
          <a:xfrm flipH="1" flipV="1">
            <a:off x="3096135" y="4967583"/>
            <a:ext cx="733383" cy="466840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>
            <a:stCxn id="23" idx="0"/>
            <a:endCxn id="20" idx="4"/>
          </p:cNvCxnSpPr>
          <p:nvPr/>
        </p:nvCxnSpPr>
        <p:spPr>
          <a:xfrm flipV="1">
            <a:off x="2923016" y="5039292"/>
            <a:ext cx="0" cy="395131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>
            <a:stCxn id="26" idx="0"/>
            <a:endCxn id="20" idx="3"/>
          </p:cNvCxnSpPr>
          <p:nvPr/>
        </p:nvCxnSpPr>
        <p:spPr>
          <a:xfrm flipV="1">
            <a:off x="2066121" y="4967583"/>
            <a:ext cx="683777" cy="466840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>
            <a:stCxn id="11" idx="3"/>
            <a:endCxn id="14" idx="0"/>
          </p:cNvCxnSpPr>
          <p:nvPr/>
        </p:nvCxnSpPr>
        <p:spPr>
          <a:xfrm flipH="1">
            <a:off x="5371289" y="4049481"/>
            <a:ext cx="610969" cy="500156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コネクタ 60"/>
          <p:cNvCxnSpPr>
            <a:stCxn id="11" idx="5"/>
            <a:endCxn id="17" idx="0"/>
          </p:cNvCxnSpPr>
          <p:nvPr/>
        </p:nvCxnSpPr>
        <p:spPr>
          <a:xfrm>
            <a:off x="6328495" y="4049481"/>
            <a:ext cx="744983" cy="500156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コネクタ 73"/>
          <p:cNvCxnSpPr>
            <a:stCxn id="14" idx="4"/>
            <a:endCxn id="32" idx="0"/>
          </p:cNvCxnSpPr>
          <p:nvPr/>
        </p:nvCxnSpPr>
        <p:spPr>
          <a:xfrm>
            <a:off x="5371289" y="5039292"/>
            <a:ext cx="19999" cy="395131"/>
          </a:xfrm>
          <a:prstGeom prst="line">
            <a:avLst/>
          </a:prstGeom>
          <a:ln w="254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角丸四角形 43"/>
          <p:cNvSpPr/>
          <p:nvPr/>
        </p:nvSpPr>
        <p:spPr>
          <a:xfrm>
            <a:off x="1735336" y="5373216"/>
            <a:ext cx="629468" cy="61206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スライド番号プレースホルダー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49" name="角丸四角形 48"/>
          <p:cNvSpPr/>
          <p:nvPr/>
        </p:nvSpPr>
        <p:spPr>
          <a:xfrm>
            <a:off x="2608810" y="5373216"/>
            <a:ext cx="629468" cy="61206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角丸四角形 49"/>
          <p:cNvSpPr/>
          <p:nvPr/>
        </p:nvSpPr>
        <p:spPr>
          <a:xfrm>
            <a:off x="3510484" y="5373216"/>
            <a:ext cx="629468" cy="61206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角丸四角形 50"/>
          <p:cNvSpPr/>
          <p:nvPr/>
        </p:nvSpPr>
        <p:spPr>
          <a:xfrm>
            <a:off x="5094660" y="5373216"/>
            <a:ext cx="629468" cy="61206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角丸四角形 52"/>
          <p:cNvSpPr/>
          <p:nvPr/>
        </p:nvSpPr>
        <p:spPr>
          <a:xfrm>
            <a:off x="6750844" y="4484068"/>
            <a:ext cx="629468" cy="61206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角丸四角形 53"/>
          <p:cNvSpPr/>
          <p:nvPr/>
        </p:nvSpPr>
        <p:spPr>
          <a:xfrm>
            <a:off x="1619673" y="4446490"/>
            <a:ext cx="2649894" cy="1653616"/>
          </a:xfrm>
          <a:prstGeom prst="roundRect">
            <a:avLst>
              <a:gd name="adj" fmla="val 8403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角丸四角形 55"/>
          <p:cNvSpPr/>
          <p:nvPr/>
        </p:nvSpPr>
        <p:spPr>
          <a:xfrm>
            <a:off x="5016574" y="4446490"/>
            <a:ext cx="792088" cy="1681236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角丸四角形 56"/>
          <p:cNvSpPr/>
          <p:nvPr/>
        </p:nvSpPr>
        <p:spPr>
          <a:xfrm>
            <a:off x="4932040" y="3573016"/>
            <a:ext cx="2520280" cy="2664296"/>
          </a:xfrm>
          <a:prstGeom prst="roundRect">
            <a:avLst>
              <a:gd name="adj" fmla="val 6226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角丸四角形 59"/>
          <p:cNvSpPr/>
          <p:nvPr/>
        </p:nvSpPr>
        <p:spPr>
          <a:xfrm>
            <a:off x="2602732" y="3585542"/>
            <a:ext cx="629468" cy="61206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角丸四角形 61"/>
          <p:cNvSpPr/>
          <p:nvPr/>
        </p:nvSpPr>
        <p:spPr>
          <a:xfrm>
            <a:off x="2555776" y="2924944"/>
            <a:ext cx="2232248" cy="1332148"/>
          </a:xfrm>
          <a:prstGeom prst="roundRect">
            <a:avLst>
              <a:gd name="adj" fmla="val 12190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角丸四角形吹き出し 37"/>
          <p:cNvSpPr/>
          <p:nvPr/>
        </p:nvSpPr>
        <p:spPr>
          <a:xfrm>
            <a:off x="1979712" y="6237312"/>
            <a:ext cx="2705625" cy="360040"/>
          </a:xfrm>
          <a:prstGeom prst="wedgeRoundRectCallout">
            <a:avLst>
              <a:gd name="adj1" fmla="val -38082"/>
              <a:gd name="adj2" fmla="val -1184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solidFill>
                  <a:schemeClr val="tx1"/>
                </a:solidFill>
              </a:rPr>
              <a:t>葉は</a:t>
            </a:r>
            <a:r>
              <a:rPr lang="en-US" altLang="ja-JP" dirty="0" smtClean="0">
                <a:solidFill>
                  <a:schemeClr val="tx1"/>
                </a:solidFill>
              </a:rPr>
              <a:t>depth=1, size=1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63" name="角丸四角形吹き出し 62"/>
          <p:cNvSpPr/>
          <p:nvPr/>
        </p:nvSpPr>
        <p:spPr>
          <a:xfrm>
            <a:off x="297451" y="4549638"/>
            <a:ext cx="2127036" cy="360040"/>
          </a:xfrm>
          <a:prstGeom prst="wedgeRoundRectCallout">
            <a:avLst>
              <a:gd name="adj1" fmla="val 60853"/>
              <a:gd name="adj2" fmla="val 207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depth=1, size=4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64" name="角丸四角形吹き出し 63"/>
          <p:cNvSpPr/>
          <p:nvPr/>
        </p:nvSpPr>
        <p:spPr>
          <a:xfrm>
            <a:off x="356732" y="3645024"/>
            <a:ext cx="2127036" cy="360040"/>
          </a:xfrm>
          <a:prstGeom prst="wedgeRoundRectCallout">
            <a:avLst>
              <a:gd name="adj1" fmla="val 60853"/>
              <a:gd name="adj2" fmla="val 207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depth=2, size=1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65" name="角丸四角形吹き出し 64"/>
          <p:cNvSpPr/>
          <p:nvPr/>
        </p:nvSpPr>
        <p:spPr>
          <a:xfrm>
            <a:off x="4533196" y="2492896"/>
            <a:ext cx="2127036" cy="360040"/>
          </a:xfrm>
          <a:prstGeom prst="wedgeRoundRectCallout">
            <a:avLst>
              <a:gd name="adj1" fmla="val -46915"/>
              <a:gd name="adj2" fmla="val 938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depth=2, size=2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66" name="角丸四角形吹き出し 65"/>
          <p:cNvSpPr/>
          <p:nvPr/>
        </p:nvSpPr>
        <p:spPr>
          <a:xfrm>
            <a:off x="6228184" y="3140968"/>
            <a:ext cx="2127036" cy="360040"/>
          </a:xfrm>
          <a:prstGeom prst="wedgeRoundRectCallout">
            <a:avLst>
              <a:gd name="adj1" fmla="val -44559"/>
              <a:gd name="adj2" fmla="val 10424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depth=1, size=4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59" name="角丸四角形吹き出し 58"/>
          <p:cNvSpPr/>
          <p:nvPr/>
        </p:nvSpPr>
        <p:spPr>
          <a:xfrm>
            <a:off x="5940152" y="5229200"/>
            <a:ext cx="2127036" cy="360040"/>
          </a:xfrm>
          <a:prstGeom prst="wedgeRoundRectCallout">
            <a:avLst>
              <a:gd name="adj1" fmla="val -63404"/>
              <a:gd name="adj2" fmla="val -12536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</a:rPr>
              <a:t>depth=1, size=2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36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Step1 (4/4)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7990656" cy="4400128"/>
          </a:xfrm>
        </p:spPr>
        <p:txBody>
          <a:bodyPr/>
          <a:lstStyle/>
          <a:p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の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の値が，頂点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を根としたとき</a:t>
            </a:r>
            <a:r>
              <a:rPr lang="ja-JP" altLang="en-US" dirty="0" smtClean="0"/>
              <a:t>の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最</a:t>
            </a:r>
            <a:r>
              <a:rPr lang="ja-JP" altLang="en-US" dirty="0" smtClean="0"/>
              <a:t>小コストとなる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前スライドの例では，最小コストが</a:t>
            </a:r>
            <a:r>
              <a:rPr lang="en-US" altLang="ja-JP" dirty="0" smtClean="0"/>
              <a:t>2</a:t>
            </a:r>
            <a:r>
              <a:rPr lang="ja-JP" altLang="en-US" dirty="0" smtClean="0"/>
              <a:t>となる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ここまでの計算量は</a:t>
            </a:r>
            <a:r>
              <a:rPr lang="en-US" altLang="ja-JP" dirty="0" smtClean="0"/>
              <a:t>O(N)</a:t>
            </a:r>
          </a:p>
          <a:p>
            <a:pPr lvl="1"/>
            <a:r>
              <a:rPr lang="en-US" altLang="ja-JP" dirty="0" smtClean="0"/>
              <a:t>N</a:t>
            </a:r>
            <a:r>
              <a:rPr lang="ja-JP" altLang="en-US" dirty="0" smtClean="0"/>
              <a:t>が最大で</a:t>
            </a:r>
            <a:r>
              <a:rPr lang="en-US" altLang="ja-JP" dirty="0" smtClean="0"/>
              <a:t>10</a:t>
            </a:r>
            <a:r>
              <a:rPr lang="en-US" altLang="ja-JP" baseline="30000" dirty="0" smtClean="0"/>
              <a:t>5</a:t>
            </a:r>
            <a:r>
              <a:rPr lang="ja-JP" altLang="en-US" dirty="0" smtClean="0"/>
              <a:t>なので，この方法を</a:t>
            </a:r>
            <a:r>
              <a:rPr lang="en-US" altLang="ja-JP" dirty="0" smtClean="0"/>
              <a:t>N</a:t>
            </a:r>
            <a:r>
              <a:rPr lang="ja-JP" altLang="en-US" dirty="0" smtClean="0"/>
              <a:t>回実行すると</a:t>
            </a:r>
            <a:r>
              <a:rPr lang="en-US" altLang="ja-JP" dirty="0" smtClean="0"/>
              <a:t>TLE</a:t>
            </a:r>
          </a:p>
          <a:p>
            <a:pPr lvl="1"/>
            <a:r>
              <a:rPr lang="ja-JP" altLang="en-US" dirty="0" smtClean="0"/>
              <a:t>他の頂点について，より効率的にコストを求める必要がある</a:t>
            </a:r>
            <a:endParaRPr kumimoji="1"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0374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Step2 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1/3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に隣接する頂点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に注目する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について最小コストを調べた段階で，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から見て，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と</a:t>
            </a:r>
            <a:r>
              <a:rPr lang="en-US" altLang="ja-JP" dirty="0" smtClean="0"/>
              <a:t>size</a:t>
            </a:r>
            <a:r>
              <a:rPr lang="ja-JP" altLang="en-US" dirty="0" smtClean="0"/>
              <a:t>はすべての子を考慮した値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から見て，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と</a:t>
            </a:r>
            <a:r>
              <a:rPr lang="en-US" altLang="ja-JP" dirty="0" smtClean="0"/>
              <a:t>size</a:t>
            </a:r>
            <a:r>
              <a:rPr lang="ja-JP" altLang="en-US" dirty="0" smtClean="0"/>
              <a:t>は頂点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以外の子を考慮した値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について，頂点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を考慮しない場合の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と</a:t>
            </a:r>
            <a:r>
              <a:rPr lang="en-US" altLang="ja-JP" dirty="0" smtClean="0"/>
              <a:t>size</a:t>
            </a:r>
            <a:r>
              <a:rPr lang="ja-JP" altLang="en-US" dirty="0" smtClean="0"/>
              <a:t>を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求められれば，頂点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を根としたときの最小コストが求められる</a:t>
            </a:r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pPr lvl="1"/>
            <a:endParaRPr lang="en-US" altLang="ja-JP" dirty="0"/>
          </a:p>
          <a:p>
            <a:pPr marL="457200" lvl="1" indent="0">
              <a:buNone/>
            </a:pP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8</a:t>
            </a:fld>
            <a:endParaRPr kumimoji="1" lang="ja-JP" altLang="en-US"/>
          </a:p>
        </p:txBody>
      </p:sp>
      <p:grpSp>
        <p:nvGrpSpPr>
          <p:cNvPr id="79" name="グループ化 78"/>
          <p:cNvGrpSpPr/>
          <p:nvPr/>
        </p:nvGrpSpPr>
        <p:grpSpPr>
          <a:xfrm>
            <a:off x="2843808" y="4210287"/>
            <a:ext cx="3834075" cy="2387065"/>
            <a:chOff x="4842381" y="3850247"/>
            <a:chExt cx="3834075" cy="2387065"/>
          </a:xfrm>
        </p:grpSpPr>
        <p:grpSp>
          <p:nvGrpSpPr>
            <p:cNvPr id="6" name="グループ化 5"/>
            <p:cNvGrpSpPr/>
            <p:nvPr/>
          </p:nvGrpSpPr>
          <p:grpSpPr>
            <a:xfrm>
              <a:off x="6508416" y="3850247"/>
              <a:ext cx="501255" cy="489654"/>
              <a:chOff x="3779912" y="2276872"/>
              <a:chExt cx="589712" cy="576064"/>
            </a:xfrm>
          </p:grpSpPr>
          <p:sp>
            <p:nvSpPr>
              <p:cNvPr id="7" name="円/楕円 6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8" name="テキスト ボックス 7"/>
              <p:cNvSpPr txBox="1"/>
              <p:nvPr/>
            </p:nvSpPr>
            <p:spPr>
              <a:xfrm>
                <a:off x="3865569" y="2329716"/>
                <a:ext cx="504055" cy="470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000" dirty="0" smtClean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1</a:t>
                </a:r>
                <a:endParaRPr kumimoji="1" lang="ja-JP" altLang="en-US" sz="20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p:grpSp>
        <p:grpSp>
          <p:nvGrpSpPr>
            <p:cNvPr id="9" name="グループ化 8"/>
            <p:cNvGrpSpPr/>
            <p:nvPr/>
          </p:nvGrpSpPr>
          <p:grpSpPr>
            <a:xfrm>
              <a:off x="4978245" y="4495631"/>
              <a:ext cx="501255" cy="489654"/>
              <a:chOff x="3779912" y="2276872"/>
              <a:chExt cx="589712" cy="576064"/>
            </a:xfrm>
          </p:grpSpPr>
          <p:sp>
            <p:nvSpPr>
              <p:cNvPr id="10" name="円/楕円 9"/>
              <p:cNvSpPr/>
              <p:nvPr/>
            </p:nvSpPr>
            <p:spPr>
              <a:xfrm>
                <a:off x="3779912" y="2276872"/>
                <a:ext cx="576064" cy="576064"/>
              </a:xfrm>
              <a:prstGeom prst="ellipse">
                <a:avLst/>
              </a:prstGeom>
              <a:ln>
                <a:solidFill>
                  <a:schemeClr val="tx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solidFill>
                    <a:schemeClr val="tx1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  <p:sp>
            <p:nvSpPr>
              <p:cNvPr id="11" name="テキスト ボックス 10"/>
              <p:cNvSpPr txBox="1"/>
              <p:nvPr/>
            </p:nvSpPr>
            <p:spPr>
              <a:xfrm>
                <a:off x="3865569" y="2362528"/>
                <a:ext cx="504055" cy="470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000" dirty="0" smtClean="0">
                    <a:solidFill>
                      <a:schemeClr val="tx1">
                        <a:lumMod val="50000"/>
                      </a:schemeClr>
                    </a:solidFill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v</a:t>
                </a:r>
              </a:p>
            </p:txBody>
          </p:sp>
        </p:grpSp>
        <p:cxnSp>
          <p:nvCxnSpPr>
            <p:cNvPr id="36" name="直線コネクタ 35"/>
            <p:cNvCxnSpPr>
              <a:stCxn id="7" idx="3"/>
              <a:endCxn id="10" idx="7"/>
            </p:cNvCxnSpPr>
            <p:nvPr/>
          </p:nvCxnSpPr>
          <p:spPr>
            <a:xfrm flipH="1">
              <a:off x="5396191" y="4268193"/>
              <a:ext cx="1183933" cy="299147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線コネクタ 36"/>
            <p:cNvCxnSpPr>
              <a:stCxn id="61" idx="0"/>
              <a:endCxn id="7" idx="5"/>
            </p:cNvCxnSpPr>
            <p:nvPr/>
          </p:nvCxnSpPr>
          <p:spPr>
            <a:xfrm flipH="1" flipV="1">
              <a:off x="6926362" y="4268193"/>
              <a:ext cx="1367552" cy="288566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コネクタ 37"/>
            <p:cNvCxnSpPr>
              <a:stCxn id="10" idx="4"/>
              <a:endCxn id="4" idx="0"/>
            </p:cNvCxnSpPr>
            <p:nvPr/>
          </p:nvCxnSpPr>
          <p:spPr>
            <a:xfrm>
              <a:off x="5223072" y="4985285"/>
              <a:ext cx="1852" cy="428449"/>
            </a:xfrm>
            <a:prstGeom prst="line">
              <a:avLst/>
            </a:prstGeom>
            <a:ln w="25400">
              <a:solidFill>
                <a:schemeClr val="tx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二等辺三角形 3"/>
            <p:cNvSpPr/>
            <p:nvPr/>
          </p:nvSpPr>
          <p:spPr>
            <a:xfrm>
              <a:off x="4842381" y="5413734"/>
              <a:ext cx="765085" cy="823578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 smtClean="0"/>
            </a:p>
          </p:txBody>
        </p:sp>
        <p:sp>
          <p:nvSpPr>
            <p:cNvPr id="61" name="二等辺三角形 60"/>
            <p:cNvSpPr/>
            <p:nvPr/>
          </p:nvSpPr>
          <p:spPr>
            <a:xfrm>
              <a:off x="7911371" y="4556759"/>
              <a:ext cx="765085" cy="1680553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 smtClean="0"/>
            </a:p>
          </p:txBody>
        </p:sp>
        <p:cxnSp>
          <p:nvCxnSpPr>
            <p:cNvPr id="66" name="直線矢印コネクタ 65"/>
            <p:cNvCxnSpPr/>
            <p:nvPr/>
          </p:nvCxnSpPr>
          <p:spPr>
            <a:xfrm>
              <a:off x="5396191" y="4985285"/>
              <a:ext cx="0" cy="531947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線矢印コネクタ 66"/>
            <p:cNvCxnSpPr/>
            <p:nvPr/>
          </p:nvCxnSpPr>
          <p:spPr>
            <a:xfrm flipH="1">
              <a:off x="5396191" y="4171139"/>
              <a:ext cx="976009" cy="265973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線矢印コネクタ 68"/>
            <p:cNvCxnSpPr/>
            <p:nvPr/>
          </p:nvCxnSpPr>
          <p:spPr>
            <a:xfrm>
              <a:off x="7218645" y="4184350"/>
              <a:ext cx="1052665" cy="252762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線矢印コネクタ 70"/>
            <p:cNvCxnSpPr/>
            <p:nvPr/>
          </p:nvCxnSpPr>
          <p:spPr>
            <a:xfrm flipV="1">
              <a:off x="5607466" y="4437112"/>
              <a:ext cx="972658" cy="214737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テキスト ボックス 74"/>
            <p:cNvSpPr txBox="1"/>
            <p:nvPr/>
          </p:nvSpPr>
          <p:spPr>
            <a:xfrm>
              <a:off x="5364088" y="5085184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/>
                <a:t>考慮済</a:t>
              </a:r>
              <a:endParaRPr kumimoji="1" lang="ja-JP" altLang="en-US" dirty="0"/>
            </a:p>
          </p:txBody>
        </p:sp>
        <p:sp>
          <p:nvSpPr>
            <p:cNvPr id="76" name="テキスト ボックス 75"/>
            <p:cNvSpPr txBox="1"/>
            <p:nvPr/>
          </p:nvSpPr>
          <p:spPr>
            <a:xfrm>
              <a:off x="5999093" y="4581128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/>
                <a:t>未考慮</a:t>
              </a:r>
              <a:endParaRPr kumimoji="1" lang="ja-JP" altLang="en-US" dirty="0"/>
            </a:p>
          </p:txBody>
        </p:sp>
        <p:sp>
          <p:nvSpPr>
            <p:cNvPr id="77" name="テキスト ボックス 76"/>
            <p:cNvSpPr txBox="1"/>
            <p:nvPr/>
          </p:nvSpPr>
          <p:spPr>
            <a:xfrm>
              <a:off x="5423029" y="3933056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/>
                <a:t>考慮済</a:t>
              </a:r>
              <a:endParaRPr kumimoji="1" lang="ja-JP" altLang="en-US" dirty="0"/>
            </a:p>
          </p:txBody>
        </p:sp>
        <p:sp>
          <p:nvSpPr>
            <p:cNvPr id="78" name="テキスト ボックス 77"/>
            <p:cNvSpPr txBox="1"/>
            <p:nvPr/>
          </p:nvSpPr>
          <p:spPr>
            <a:xfrm>
              <a:off x="7362661" y="399577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/>
                <a:t>考慮済</a:t>
              </a:r>
              <a:endParaRPr kumimoji="1" lang="ja-JP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6291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Step2 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2/3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から，頂点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を見ないときの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と</a:t>
            </a:r>
            <a:r>
              <a:rPr lang="en-US" altLang="ja-JP" dirty="0" smtClean="0"/>
              <a:t>size</a:t>
            </a:r>
          </a:p>
          <a:p>
            <a:pPr lvl="1"/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が，頂点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よりも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の値が大きい子を持つとき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元から頂点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は考慮されてないので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と</a:t>
            </a:r>
            <a:r>
              <a:rPr lang="en-US" altLang="ja-JP" dirty="0" smtClean="0"/>
              <a:t>size</a:t>
            </a:r>
            <a:r>
              <a:rPr lang="ja-JP" altLang="en-US" dirty="0" smtClean="0"/>
              <a:t>は不変</a:t>
            </a:r>
            <a:endParaRPr lang="en-US" altLang="ja-JP" dirty="0" smtClean="0"/>
          </a:p>
          <a:p>
            <a:pPr lvl="1"/>
            <a:r>
              <a:rPr lang="ja-JP" altLang="en-US" dirty="0"/>
              <a:t>それ</a:t>
            </a:r>
            <a:r>
              <a:rPr lang="ja-JP" altLang="en-US" dirty="0" smtClean="0"/>
              <a:t>以外</a:t>
            </a:r>
            <a:r>
              <a:rPr lang="en-US" altLang="ja-JP" dirty="0" smtClean="0"/>
              <a:t>(</a:t>
            </a:r>
            <a:r>
              <a:rPr lang="ja-JP" altLang="en-US" dirty="0" smtClean="0"/>
              <a:t>頂点</a:t>
            </a:r>
            <a:r>
              <a:rPr lang="en-US" altLang="ja-JP" dirty="0" smtClean="0"/>
              <a:t>v</a:t>
            </a:r>
            <a:r>
              <a:rPr lang="ja-JP" altLang="en-US" dirty="0"/>
              <a:t>は</a:t>
            </a:r>
            <a:r>
              <a:rPr lang="ja-JP" altLang="en-US" dirty="0" smtClean="0"/>
              <a:t>最大の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をとる子ノードの</a:t>
            </a:r>
            <a:r>
              <a:rPr lang="en-US" altLang="ja-JP" dirty="0" smtClean="0"/>
              <a:t>1</a:t>
            </a:r>
            <a:r>
              <a:rPr lang="ja-JP" altLang="en-US" dirty="0" smtClean="0"/>
              <a:t>つ</a:t>
            </a:r>
            <a:r>
              <a:rPr lang="en-US" altLang="ja-JP" dirty="0" smtClean="0"/>
              <a:t>)</a:t>
            </a:r>
          </a:p>
          <a:p>
            <a:pPr lvl="2"/>
            <a:r>
              <a:rPr lang="ja-JP" altLang="en-US" dirty="0" smtClean="0"/>
              <a:t>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と等しい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をとる</a:t>
            </a:r>
            <a:r>
              <a:rPr lang="en-US" altLang="ja-JP" dirty="0" smtClean="0"/>
              <a:t>(</a:t>
            </a:r>
            <a:r>
              <a:rPr lang="ja-JP" altLang="en-US" dirty="0" smtClean="0"/>
              <a:t>頂点</a:t>
            </a:r>
            <a:r>
              <a:rPr lang="en-US" altLang="ja-JP" dirty="0" smtClean="0"/>
              <a:t>1</a:t>
            </a:r>
            <a:r>
              <a:rPr lang="ja-JP" altLang="en-US" dirty="0" smtClean="0"/>
              <a:t>の</a:t>
            </a:r>
            <a:r>
              <a:rPr lang="en-US" altLang="ja-JP" dirty="0" smtClean="0"/>
              <a:t>)</a:t>
            </a:r>
            <a:r>
              <a:rPr lang="ja-JP" altLang="en-US" dirty="0" smtClean="0"/>
              <a:t>子ノードが存在すれば，</a:t>
            </a:r>
            <a:endParaRPr lang="en-US" altLang="ja-JP" dirty="0" smtClean="0"/>
          </a:p>
          <a:p>
            <a:pPr marL="914400" lvl="2" indent="0">
              <a:buNone/>
            </a:pPr>
            <a:r>
              <a:rPr lang="ja-JP" altLang="en-US" dirty="0"/>
              <a:t>　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が最大となる頂点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以外の子ノードを考慮した時の値</a:t>
            </a:r>
            <a:endParaRPr lang="en-US" altLang="ja-JP" dirty="0"/>
          </a:p>
          <a:p>
            <a:pPr lvl="2"/>
            <a:r>
              <a:rPr lang="ja-JP" altLang="en-US" dirty="0" smtClean="0"/>
              <a:t>そうでなければ，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が</a:t>
            </a:r>
            <a:r>
              <a:rPr lang="en-US" altLang="ja-JP" dirty="0" smtClean="0"/>
              <a:t>2</a:t>
            </a:r>
            <a:r>
              <a:rPr lang="ja-JP" altLang="en-US" dirty="0" smtClean="0"/>
              <a:t>番目に大きい子ノードを考慮した時の値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上記を効率良く求めるため，以下の値を保持しておく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(</a:t>
            </a:r>
            <a:r>
              <a:rPr lang="ja-JP" altLang="en-US" dirty="0" smtClean="0"/>
              <a:t>見た子ノードのうち</a:t>
            </a:r>
            <a:r>
              <a:rPr lang="en-US" altLang="ja-JP" dirty="0" smtClean="0"/>
              <a:t>)depth</a:t>
            </a:r>
            <a:r>
              <a:rPr lang="ja-JP" altLang="en-US" dirty="0" smtClean="0"/>
              <a:t>が最大となる子ノードの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と，</a:t>
            </a:r>
            <a:endParaRPr lang="en-US" altLang="ja-JP" dirty="0"/>
          </a:p>
          <a:p>
            <a:pPr marL="457200" lvl="1" indent="0">
              <a:buNone/>
            </a:pPr>
            <a:r>
              <a:rPr lang="ja-JP" altLang="en-US" dirty="0" smtClean="0"/>
              <a:t>　</a:t>
            </a:r>
            <a:r>
              <a:rPr lang="en-US" altLang="ja-JP" dirty="0" smtClean="0"/>
              <a:t>depth</a:t>
            </a:r>
            <a:r>
              <a:rPr lang="ja-JP" altLang="en-US" dirty="0" smtClean="0"/>
              <a:t>が最大となる子ノードの</a:t>
            </a:r>
            <a:r>
              <a:rPr lang="en-US" altLang="ja-JP" dirty="0" smtClean="0"/>
              <a:t>size</a:t>
            </a:r>
            <a:r>
              <a:rPr lang="ja-JP" altLang="en-US" dirty="0" smtClean="0"/>
              <a:t>の</a:t>
            </a:r>
            <a:r>
              <a:rPr lang="ja-JP" altLang="en-US" dirty="0"/>
              <a:t>和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depth</a:t>
            </a:r>
            <a:r>
              <a:rPr lang="ja-JP" altLang="en-US" dirty="0" smtClean="0"/>
              <a:t>が</a:t>
            </a:r>
            <a:r>
              <a:rPr lang="en-US" altLang="ja-JP" dirty="0" smtClean="0"/>
              <a:t>2</a:t>
            </a:r>
            <a:r>
              <a:rPr lang="ja-JP" altLang="en-US" dirty="0" smtClean="0"/>
              <a:t>番目に大きい子ノードについて，同様の値</a:t>
            </a: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093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</a:t>
            </a:r>
            <a:r>
              <a:rPr lang="en-US" altLang="ja-JP" dirty="0" smtClean="0"/>
              <a:t>Step2 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3/3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 smtClean="0"/>
              <a:t>最小コストを求めた頂点に隣接する頂点に関して，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この方法で最小コストを求めることが出来る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メモ化しておくことにより，</a:t>
            </a:r>
            <a:r>
              <a:rPr lang="en-US" altLang="ja-JP" dirty="0" smtClean="0"/>
              <a:t>1</a:t>
            </a:r>
            <a:r>
              <a:rPr lang="ja-JP" altLang="en-US" dirty="0" smtClean="0"/>
              <a:t>頂点につき</a:t>
            </a:r>
            <a:r>
              <a:rPr lang="en-US" altLang="ja-JP" dirty="0" smtClean="0"/>
              <a:t>O(1)</a:t>
            </a:r>
          </a:p>
          <a:p>
            <a:pPr lvl="1"/>
            <a:r>
              <a:rPr lang="ja-JP" altLang="en-US" dirty="0" smtClean="0"/>
              <a:t>最初に最小コストを求めた頂点から，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 smtClean="0"/>
              <a:t>　幅優先で最小コストを求めていけば全体で</a:t>
            </a:r>
            <a:r>
              <a:rPr lang="en-US" altLang="ja-JP" dirty="0" smtClean="0"/>
              <a:t>O(N)</a:t>
            </a:r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en-US" altLang="ja-JP" dirty="0" smtClean="0"/>
              <a:t>Step1</a:t>
            </a:r>
            <a:r>
              <a:rPr lang="ja-JP" altLang="en-US" dirty="0" smtClean="0"/>
              <a:t>と合わせて，計算量は全体で</a:t>
            </a:r>
            <a:r>
              <a:rPr lang="en-US" altLang="ja-JP" dirty="0" smtClean="0"/>
              <a:t>O(N)</a:t>
            </a:r>
          </a:p>
          <a:p>
            <a:pPr marL="457200" lvl="1" indent="0">
              <a:buNone/>
            </a:pP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8930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備考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760168"/>
          </a:xfrm>
        </p:spPr>
        <p:txBody>
          <a:bodyPr/>
          <a:lstStyle/>
          <a:p>
            <a:r>
              <a:rPr lang="en-US" altLang="ja-JP" dirty="0" smtClean="0"/>
              <a:t>Step1</a:t>
            </a:r>
            <a:r>
              <a:rPr lang="ja-JP" altLang="en-US" dirty="0" smtClean="0"/>
              <a:t>を</a:t>
            </a:r>
            <a:r>
              <a:rPr lang="en-US" altLang="ja-JP" dirty="0" smtClean="0"/>
              <a:t>DFS</a:t>
            </a:r>
            <a:r>
              <a:rPr lang="ja-JP" altLang="en-US" dirty="0" smtClean="0"/>
              <a:t>でやるとスタックオーバーフローの危険性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頂点が直線状に並んだテストケースが</a:t>
            </a:r>
            <a:r>
              <a:rPr lang="ja-JP" altLang="en-US" dirty="0"/>
              <a:t>入っています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en-US" altLang="ja-JP" dirty="0" smtClean="0"/>
              <a:t>(</a:t>
            </a:r>
            <a:r>
              <a:rPr lang="ja-JP" altLang="en-US" dirty="0" smtClean="0"/>
              <a:t>頂点</a:t>
            </a:r>
            <a:r>
              <a:rPr lang="en-US" altLang="ja-JP" dirty="0" smtClean="0"/>
              <a:t>, </a:t>
            </a:r>
            <a:r>
              <a:rPr lang="ja-JP" altLang="en-US" dirty="0" smtClean="0"/>
              <a:t>親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の組み合わせでのメモ化は</a:t>
            </a:r>
            <a:r>
              <a:rPr lang="en-US" altLang="ja-JP" dirty="0" smtClean="0"/>
              <a:t>TLE</a:t>
            </a:r>
          </a:p>
          <a:p>
            <a:pPr lvl="1"/>
            <a:r>
              <a:rPr lang="ja-JP" altLang="en-US" dirty="0" smtClean="0"/>
              <a:t>次数の多い頂点が存在すると計算量が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  <a:r>
              <a:rPr lang="ja-JP" altLang="en-US" dirty="0" smtClean="0"/>
              <a:t>になってしまう</a:t>
            </a:r>
            <a:endParaRPr lang="en-US" altLang="ja-JP" dirty="0" smtClean="0"/>
          </a:p>
          <a:p>
            <a:pPr lvl="1"/>
            <a:r>
              <a:rPr lang="ja-JP" altLang="en-US" dirty="0"/>
              <a:t>これ</a:t>
            </a:r>
            <a:r>
              <a:rPr lang="ja-JP" altLang="en-US" dirty="0" smtClean="0"/>
              <a:t>を落とす用のテストケースも用意していましたが，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活躍の場は</a:t>
            </a:r>
            <a:r>
              <a:rPr lang="ja-JP" altLang="en-US" dirty="0"/>
              <a:t>ありませんでした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ja-JP" altLang="en-US" dirty="0" smtClean="0"/>
              <a:t>入力，出力のサイズが大きめ</a:t>
            </a:r>
            <a:endParaRPr lang="en-US" altLang="ja-JP" dirty="0" smtClean="0"/>
          </a:p>
          <a:p>
            <a:pPr lvl="1"/>
            <a:r>
              <a:rPr lang="ja-JP" altLang="en-US" dirty="0"/>
              <a:t>コンテストで</a:t>
            </a:r>
            <a:r>
              <a:rPr lang="ja-JP" altLang="en-US" dirty="0" smtClean="0"/>
              <a:t>は，遅い入出力を使っても間に合うように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 smtClean="0"/>
              <a:t>　</a:t>
            </a:r>
            <a:r>
              <a:rPr lang="en-US" altLang="ja-JP" dirty="0" smtClean="0"/>
              <a:t>Time Limit</a:t>
            </a:r>
            <a:r>
              <a:rPr lang="ja-JP" altLang="en-US" dirty="0" smtClean="0"/>
              <a:t>を設定していました</a:t>
            </a:r>
            <a:r>
              <a:rPr lang="en-US" altLang="ja-JP" dirty="0" smtClean="0"/>
              <a:t>(10sec.)</a:t>
            </a:r>
            <a:endParaRPr lang="en-US" altLang="ja-JP" dirty="0"/>
          </a:p>
          <a:p>
            <a:pPr lvl="1"/>
            <a:r>
              <a:rPr lang="en-US" altLang="ja-JP" dirty="0" smtClean="0"/>
              <a:t>C++</a:t>
            </a:r>
            <a:r>
              <a:rPr lang="ja-JP" altLang="en-US" dirty="0" smtClean="0"/>
              <a:t>なら</a:t>
            </a:r>
            <a:r>
              <a:rPr lang="en-US" altLang="ja-JP" dirty="0" err="1" smtClean="0"/>
              <a:t>cin</a:t>
            </a:r>
            <a:r>
              <a:rPr lang="ja-JP" altLang="en-US" dirty="0"/>
              <a:t>では</a:t>
            </a:r>
            <a:r>
              <a:rPr lang="ja-JP" altLang="en-US" dirty="0" smtClean="0"/>
              <a:t>なく</a:t>
            </a:r>
            <a:r>
              <a:rPr lang="en-US" altLang="ja-JP" dirty="0" err="1" smtClean="0"/>
              <a:t>scanf</a:t>
            </a:r>
            <a:r>
              <a:rPr lang="ja-JP" altLang="en-US" dirty="0" smtClean="0"/>
              <a:t>など，早い入出力</a:t>
            </a:r>
            <a:r>
              <a:rPr lang="ja-JP" altLang="en-US" dirty="0"/>
              <a:t>だ</a:t>
            </a:r>
            <a:r>
              <a:rPr lang="ja-JP" altLang="en-US" dirty="0" smtClean="0"/>
              <a:t>と安心</a:t>
            </a:r>
            <a:endParaRPr lang="en-US" altLang="ja-JP" dirty="0"/>
          </a:p>
          <a:p>
            <a:endParaRPr lang="en-US" altLang="ja-JP" dirty="0" smtClean="0"/>
          </a:p>
          <a:p>
            <a:pPr marL="457200" lvl="1" indent="0">
              <a:buNone/>
            </a:pP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11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4364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ジャッジ</a:t>
            </a:r>
            <a:r>
              <a:rPr lang="ja-JP" altLang="en-US" dirty="0"/>
              <a:t>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 smtClean="0"/>
              <a:t>山口　</a:t>
            </a:r>
            <a:r>
              <a:rPr lang="en-US" altLang="ja-JP" dirty="0" smtClean="0"/>
              <a:t>128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(3,145B), Java</a:t>
            </a:r>
          </a:p>
          <a:p>
            <a:r>
              <a:rPr lang="ja-JP" altLang="en-US" dirty="0" smtClean="0"/>
              <a:t>須藤　</a:t>
            </a:r>
            <a:r>
              <a:rPr lang="en-US" altLang="ja-JP" dirty="0" smtClean="0"/>
              <a:t>102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(2,593B), C++</a:t>
            </a: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524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en-US" altLang="ja-JP" dirty="0" smtClean="0"/>
              <a:t>Submit</a:t>
            </a:r>
            <a:r>
              <a:rPr lang="ja-JP" altLang="en-US" dirty="0" smtClean="0"/>
              <a:t>チーム数 </a:t>
            </a:r>
            <a:r>
              <a:rPr lang="en-US" altLang="ja-JP" dirty="0" smtClean="0"/>
              <a:t>:</a:t>
            </a:r>
            <a:r>
              <a:rPr lang="ja-JP" altLang="en-US" dirty="0" smtClean="0"/>
              <a:t> </a:t>
            </a:r>
            <a:r>
              <a:rPr lang="en-US" altLang="ja-JP" dirty="0" smtClean="0"/>
              <a:t>1</a:t>
            </a:r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チーム数 </a:t>
            </a:r>
            <a:r>
              <a:rPr lang="en-US" altLang="ja-JP" dirty="0" smtClean="0"/>
              <a:t>: 1</a:t>
            </a:r>
          </a:p>
          <a:p>
            <a:r>
              <a:rPr lang="ja-JP" altLang="en-US" dirty="0" smtClean="0"/>
              <a:t>総</a:t>
            </a:r>
            <a:r>
              <a:rPr lang="en-US" altLang="ja-JP" dirty="0" smtClean="0"/>
              <a:t>Submit : 2</a:t>
            </a:r>
          </a:p>
          <a:p>
            <a:endParaRPr lang="en-US" altLang="ja-JP" dirty="0"/>
          </a:p>
          <a:p>
            <a:r>
              <a:rPr lang="en-US" altLang="ja-JP" dirty="0" smtClean="0"/>
              <a:t>First Accept : </a:t>
            </a:r>
            <a:r>
              <a:rPr lang="en-US" altLang="ja-JP" dirty="0" err="1" smtClean="0"/>
              <a:t>mlTwTlm</a:t>
            </a:r>
            <a:r>
              <a:rPr lang="en-US" altLang="ja-JP" dirty="0" smtClean="0"/>
              <a:t> (4h15m)</a:t>
            </a:r>
          </a:p>
          <a:p>
            <a:pPr lvl="1"/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63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025-sakura-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ユーザー定義 1">
      <a:majorFont>
        <a:latin typeface="メイリオ"/>
        <a:ea typeface="メイリオ"/>
        <a:cs typeface=""/>
      </a:majorFont>
      <a:minorFont>
        <a:latin typeface="メイリオ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70C0"/>
          </a:solidFill>
        </a:ln>
      </a:spPr>
      <a:bodyPr rtlCol="0" anchor="ctr"/>
      <a:lstStyle>
        <a:defPPr algn="ctr">
          <a:defRPr kumimoji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design025-sakura-</Template>
  <TotalTime>307</TotalTime>
  <Words>662</Words>
  <Application>Microsoft Office PowerPoint</Application>
  <PresentationFormat>画面に合わせる (4:3)</PresentationFormat>
  <Paragraphs>148</Paragraphs>
  <Slides>13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4" baseType="lpstr">
      <vt:lpstr>design025-sakura-</vt:lpstr>
      <vt:lpstr>Problem J: Tree Allocation</vt:lpstr>
      <vt:lpstr>問題概要</vt:lpstr>
      <vt:lpstr>例(Sample Input 3)</vt:lpstr>
      <vt:lpstr>解法 Step1 (1/4)</vt:lpstr>
      <vt:lpstr>解法 Step1 (2/4)</vt:lpstr>
      <vt:lpstr>解法 Step1 (3/4)</vt:lpstr>
      <vt:lpstr>解法 Step1 (4/4)</vt:lpstr>
      <vt:lpstr>解法 Step2 (1/3)</vt:lpstr>
      <vt:lpstr>解法 Step2 (2/3)</vt:lpstr>
      <vt:lpstr>解法 Step2 (3/3)</vt:lpstr>
      <vt:lpstr>備考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J: Tree Allocation</dc:title>
  <dc:creator>Fumiya Suto</dc:creator>
  <cp:lastModifiedBy>Fumiya Suto</cp:lastModifiedBy>
  <cp:revision>35</cp:revision>
  <cp:lastPrinted>2012-04-16T13:27:51Z</cp:lastPrinted>
  <dcterms:created xsi:type="dcterms:W3CDTF">2012-03-10T06:21:46Z</dcterms:created>
  <dcterms:modified xsi:type="dcterms:W3CDTF">2012-04-16T13:55:16Z</dcterms:modified>
</cp:coreProperties>
</file>