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</p:sldMasterIdLst>
  <p:handoutMasterIdLst>
    <p:handoutMasterId r:id="rId13"/>
  </p:handoutMasterIdLst>
  <p:sldIdLst>
    <p:sldId id="256" r:id="rId2"/>
    <p:sldId id="257" r:id="rId3"/>
    <p:sldId id="258" r:id="rId4"/>
    <p:sldId id="259" r:id="rId5"/>
    <p:sldId id="260" r:id="rId6"/>
    <p:sldId id="263" r:id="rId7"/>
    <p:sldId id="264" r:id="rId8"/>
    <p:sldId id="265" r:id="rId9"/>
    <p:sldId id="266" r:id="rId10"/>
    <p:sldId id="267" r:id="rId11"/>
    <p:sldId id="268" r:id="rId12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6" clrMode="bw" frameSlides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42" y="51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0638932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角三角形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タイトル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17" name="サブタイトル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ja-JP" altLang="en-US" smtClean="0"/>
              <a:t>マスター サブタイトルの書式設定</a:t>
            </a:r>
            <a:endParaRPr kumimoji="0" lang="en-US"/>
          </a:p>
        </p:txBody>
      </p:sp>
      <p:grpSp>
        <p:nvGrpSpPr>
          <p:cNvPr id="2" name="グループ化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フリーフォーム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フリーフォーム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フリーフォーム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直線コネクタ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日付プレースホルダー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4FC932F7-DD00-451D-AFCF-7140526C934D}" type="datetimeFigureOut">
              <a:rPr kumimoji="1" lang="ja-JP" altLang="en-US" smtClean="0"/>
              <a:t>2015/4/19</a:t>
            </a:fld>
            <a:endParaRPr kumimoji="1" lang="ja-JP" altLang="en-US"/>
          </a:p>
        </p:txBody>
      </p:sp>
      <p:sp>
        <p:nvSpPr>
          <p:cNvPr id="19" name="フッター プレースホルダー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kumimoji="1" lang="ja-JP" altLang="en-US"/>
          </a:p>
        </p:txBody>
      </p:sp>
      <p:sp>
        <p:nvSpPr>
          <p:cNvPr id="27" name="スライド番号プレースホルダー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4738B3AA-E3CB-43F7-8542-99FB031A91D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FC932F7-DD00-451D-AFCF-7140526C934D}" type="datetimeFigureOut">
              <a:rPr kumimoji="1" lang="ja-JP" altLang="en-US" smtClean="0"/>
              <a:t>2015/4/19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738B3AA-E3CB-43F7-8542-99FB031A91D9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7" name="タイトル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FC932F7-DD00-451D-AFCF-7140526C934D}" type="datetimeFigureOut">
              <a:rPr kumimoji="1" lang="ja-JP" altLang="en-US" smtClean="0"/>
              <a:t>2015/4/19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738B3AA-E3CB-43F7-8542-99FB031A91D9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7" name="山形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山形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FC932F7-DD00-451D-AFCF-7140526C934D}" type="datetimeFigureOut">
              <a:rPr kumimoji="1" lang="ja-JP" altLang="en-US" smtClean="0"/>
              <a:t>2015/4/19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738B3AA-E3CB-43F7-8542-99FB031A91D9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8" name="タイトル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較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マスター テキストの書式設定</a:t>
            </a:r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マスター テキストの書式設定</a:t>
            </a:r>
          </a:p>
        </p:txBody>
      </p:sp>
      <p:sp>
        <p:nvSpPr>
          <p:cNvPr id="5" name="コンテンツ プレースホルダー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FC932F7-DD00-451D-AFCF-7140526C934D}" type="datetimeFigureOut">
              <a:rPr kumimoji="1" lang="ja-JP" altLang="en-US" smtClean="0"/>
              <a:t>2015/4/19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738B3AA-E3CB-43F7-8542-99FB031A91D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FC932F7-DD00-451D-AFCF-7140526C934D}" type="datetimeFigureOut">
              <a:rPr kumimoji="1" lang="ja-JP" altLang="en-US" smtClean="0"/>
              <a:t>2015/4/19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738B3AA-E3CB-43F7-8542-99FB031A91D9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6" name="タイトル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FC932F7-DD00-451D-AFCF-7140526C934D}" type="datetimeFigureOut">
              <a:rPr kumimoji="1" lang="ja-JP" altLang="en-US" smtClean="0"/>
              <a:t>2015/4/19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738B3AA-E3CB-43F7-8542-99FB031A91D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タイトル付きの&#10;コンテンツ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4FC932F7-DD00-451D-AFCF-7140526C934D}" type="datetimeFigureOut">
              <a:rPr kumimoji="1" lang="ja-JP" altLang="en-US" smtClean="0"/>
              <a:t>2015/4/19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738B3AA-E3CB-43F7-8542-99FB031A91D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タイトル付きの図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マスター テキストの書式設定</a:t>
            </a:r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ja-JP" altLang="en-US" smtClean="0"/>
              <a:t>アイコンをクリックして図を追加</a:t>
            </a:r>
            <a:endParaRPr kumimoji="0" lang="en-US" dirty="0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4FC932F7-DD00-451D-AFCF-7140526C934D}" type="datetimeFigureOut">
              <a:rPr kumimoji="1" lang="ja-JP" altLang="en-US" smtClean="0"/>
              <a:t>2015/4/19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4738B3AA-E3CB-43F7-8542-99FB031A91D9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8" name="フリーフォーム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フリーフォーム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直角三角形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直線コネクタ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山形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山形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FC932F7-DD00-451D-AFCF-7140526C934D}" type="datetimeFigureOut">
              <a:rPr kumimoji="1" lang="ja-JP" altLang="en-US" smtClean="0"/>
              <a:t>2015/4/19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738B3AA-E3CB-43F7-8542-99FB031A91D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FC932F7-DD00-451D-AFCF-7140526C934D}" type="datetimeFigureOut">
              <a:rPr kumimoji="1" lang="ja-JP" altLang="en-US" smtClean="0"/>
              <a:t>2015/4/19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738B3AA-E3CB-43F7-8542-99FB031A91D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フリーフォーム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フリーフォーム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直角三角形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直線コネクタ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タイトル プレースホルダー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0" name="テキスト プレースホルダー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ja-JP" altLang="en-US" smtClean="0"/>
              <a:t>マスター テキストの書式設定</a:t>
            </a:r>
          </a:p>
          <a:p>
            <a:pPr lvl="1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2 </a:t>
            </a:r>
            <a:r>
              <a:rPr kumimoji="0" lang="ja-JP" altLang="en-US" smtClean="0"/>
              <a:t>レベル</a:t>
            </a:r>
          </a:p>
          <a:p>
            <a:pPr lvl="2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3 </a:t>
            </a:r>
            <a:r>
              <a:rPr kumimoji="0" lang="ja-JP" altLang="en-US" smtClean="0"/>
              <a:t>レベル</a:t>
            </a:r>
          </a:p>
          <a:p>
            <a:pPr lvl="3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4 </a:t>
            </a:r>
            <a:r>
              <a:rPr kumimoji="0" lang="ja-JP" altLang="en-US" smtClean="0"/>
              <a:t>レベル</a:t>
            </a:r>
          </a:p>
          <a:p>
            <a:pPr lvl="4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5 </a:t>
            </a:r>
            <a:r>
              <a:rPr kumimoji="0" lang="ja-JP" altLang="en-US" smtClean="0"/>
              <a:t>レベル</a:t>
            </a:r>
            <a:endParaRPr kumimoji="0" lang="en-US"/>
          </a:p>
        </p:txBody>
      </p:sp>
      <p:sp>
        <p:nvSpPr>
          <p:cNvPr id="10" name="日付プレースホルダー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4FC932F7-DD00-451D-AFCF-7140526C934D}" type="datetimeFigureOut">
              <a:rPr kumimoji="1" lang="ja-JP" altLang="en-US" smtClean="0"/>
              <a:t>2015/4/19</a:t>
            </a:fld>
            <a:endParaRPr kumimoji="1" lang="ja-JP" altLang="en-US"/>
          </a:p>
        </p:txBody>
      </p:sp>
      <p:sp>
        <p:nvSpPr>
          <p:cNvPr id="22" name="フッター プレースホルダー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kumimoji="1" lang="ja-JP" altLang="en-US"/>
          </a:p>
        </p:txBody>
      </p:sp>
      <p:sp>
        <p:nvSpPr>
          <p:cNvPr id="18" name="スライド番号プレースホルダー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4738B3AA-E3CB-43F7-8542-99FB031A91D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xStyles>
    <p:titleStyle>
      <a:lvl1pPr algn="l" rtl="0" eaLnBrk="1" latinLnBrk="0" hangingPunct="1">
        <a:spcBef>
          <a:spcPct val="0"/>
        </a:spcBef>
        <a:buNone/>
        <a:defRPr kumimoji="1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1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1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1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1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1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1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827584" y="1138054"/>
            <a:ext cx="7772400" cy="1829761"/>
          </a:xfrm>
        </p:spPr>
        <p:txBody>
          <a:bodyPr/>
          <a:lstStyle/>
          <a:p>
            <a:pPr algn="ctr"/>
            <a:r>
              <a:rPr kumimoji="1" lang="ja-JP" altLang="en-US" dirty="0" smtClean="0"/>
              <a:t>問題</a:t>
            </a:r>
            <a:r>
              <a:rPr kumimoji="1" lang="en-US" altLang="ja-JP" dirty="0" smtClean="0"/>
              <a:t>E</a:t>
            </a:r>
            <a:br>
              <a:rPr kumimoji="1" lang="en-US" altLang="ja-JP" dirty="0" smtClean="0"/>
            </a:br>
            <a:r>
              <a:rPr kumimoji="1" lang="en-US" altLang="ja-JP" dirty="0" smtClean="0"/>
              <a:t>Cost Performance Flow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683568" y="3356992"/>
            <a:ext cx="7702624" cy="1473577"/>
          </a:xfrm>
        </p:spPr>
        <p:txBody>
          <a:bodyPr>
            <a:normAutofit fontScale="70000" lnSpcReduction="20000"/>
          </a:bodyPr>
          <a:lstStyle/>
          <a:p>
            <a:r>
              <a:rPr kumimoji="1" lang="ja-JP" altLang="en-US" smtClean="0"/>
              <a:t>原案</a:t>
            </a:r>
            <a:r>
              <a:rPr kumimoji="1" lang="en-US" altLang="ja-JP" smtClean="0"/>
              <a:t>, </a:t>
            </a:r>
            <a:r>
              <a:rPr kumimoji="1" lang="ja-JP" altLang="en-US" smtClean="0"/>
              <a:t>解法</a:t>
            </a:r>
            <a:r>
              <a:rPr kumimoji="1" lang="en-US" altLang="ja-JP" smtClean="0"/>
              <a:t>:</a:t>
            </a:r>
            <a:r>
              <a:rPr kumimoji="1" lang="ja-JP" altLang="en-US" smtClean="0"/>
              <a:t> 澤</a:t>
            </a:r>
            <a:endParaRPr kumimoji="1" lang="en-US" altLang="ja-JP" smtClean="0"/>
          </a:p>
          <a:p>
            <a:r>
              <a:rPr lang="ja-JP" altLang="en-US"/>
              <a:t>問題</a:t>
            </a:r>
            <a:r>
              <a:rPr lang="ja-JP" altLang="en-US" smtClean="0"/>
              <a:t>文</a:t>
            </a:r>
            <a:r>
              <a:rPr lang="en-US" altLang="ja-JP" smtClean="0"/>
              <a:t>: </a:t>
            </a:r>
            <a:r>
              <a:rPr lang="ja-JP" altLang="en-US" smtClean="0"/>
              <a:t>井上</a:t>
            </a:r>
            <a:endParaRPr lang="en-US" altLang="ja-JP" smtClean="0"/>
          </a:p>
          <a:p>
            <a:r>
              <a:rPr kumimoji="1" lang="ja-JP" altLang="en-US" smtClean="0"/>
              <a:t>校正</a:t>
            </a:r>
            <a:r>
              <a:rPr kumimoji="1" lang="en-US" altLang="ja-JP" smtClean="0"/>
              <a:t>: </a:t>
            </a:r>
            <a:r>
              <a:rPr kumimoji="1" lang="ja-JP" altLang="en-US" smtClean="0"/>
              <a:t>矢野</a:t>
            </a:r>
            <a:endParaRPr kumimoji="1" lang="en-US" altLang="ja-JP" smtClean="0"/>
          </a:p>
          <a:p>
            <a:r>
              <a:rPr lang="ja-JP" altLang="en-US"/>
              <a:t>解答</a:t>
            </a:r>
            <a:r>
              <a:rPr lang="ja-JP" altLang="en-US" smtClean="0"/>
              <a:t>作成</a:t>
            </a:r>
            <a:r>
              <a:rPr lang="en-US" altLang="ja-JP" smtClean="0"/>
              <a:t>: </a:t>
            </a:r>
            <a:r>
              <a:rPr lang="ja-JP" altLang="en-US" smtClean="0"/>
              <a:t>澤</a:t>
            </a:r>
            <a:r>
              <a:rPr lang="en-US" altLang="ja-JP" smtClean="0"/>
              <a:t>, </a:t>
            </a:r>
            <a:r>
              <a:rPr lang="ja-JP" altLang="en-US" smtClean="0"/>
              <a:t>井上</a:t>
            </a:r>
            <a:endParaRPr lang="en-US" altLang="ja-JP" smtClean="0"/>
          </a:p>
          <a:p>
            <a:r>
              <a:rPr kumimoji="1" lang="ja-JP" altLang="en-US" smtClean="0"/>
              <a:t>解説</a:t>
            </a:r>
            <a:r>
              <a:rPr kumimoji="1" lang="en-US" altLang="ja-JP" smtClean="0"/>
              <a:t>: </a:t>
            </a:r>
            <a:r>
              <a:rPr kumimoji="1" lang="ja-JP" altLang="en-US" smtClean="0"/>
              <a:t>澤</a:t>
            </a:r>
            <a:endParaRPr kumimoji="1" lang="ja-JP" altLang="en-US"/>
          </a:p>
        </p:txBody>
      </p:sp>
      <p:sp>
        <p:nvSpPr>
          <p:cNvPr id="5" name="タイトル 1"/>
          <p:cNvSpPr txBox="1">
            <a:spLocks/>
          </p:cNvSpPr>
          <p:nvPr/>
        </p:nvSpPr>
        <p:spPr>
          <a:xfrm>
            <a:off x="5165989" y="597261"/>
            <a:ext cx="3096344" cy="639688"/>
          </a:xfrm>
          <a:prstGeom prst="rect">
            <a:avLst/>
          </a:prstGeom>
        </p:spPr>
        <p:txBody>
          <a:bodyPr vert="horz" anchor="b">
            <a:normAutofit lnSpcReduction="100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 rtl="0" eaLnBrk="1" latinLnBrk="0" hangingPunct="1">
              <a:spcBef>
                <a:spcPct val="0"/>
              </a:spcBef>
              <a:buNone/>
              <a:defRPr kumimoji="1" sz="4800" b="1" kern="120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en-US" altLang="ja-JP" sz="1800" smtClean="0"/>
              <a:t>JAG Spring Contest 2015 (2015/04/19)</a:t>
            </a:r>
            <a:endParaRPr lang="ja-JP" altLang="en-US" sz="1800"/>
          </a:p>
        </p:txBody>
      </p:sp>
    </p:spTree>
    <p:extLst>
      <p:ext uri="{BB962C8B-B14F-4D97-AF65-F5344CB8AC3E}">
        <p14:creationId xmlns:p14="http://schemas.microsoft.com/office/powerpoint/2010/main" val="1996280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コンテンツ プレースホルダー 1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kumimoji="1" lang="ja-JP" altLang="en-US" dirty="0" smtClean="0"/>
                  <a:t>辺に容量とコストが付いたグラフと</a:t>
                </a:r>
                <a:r>
                  <a:rPr kumimoji="1" lang="en-US" altLang="ja-JP" dirty="0" smtClean="0"/>
                  <a:t>, 2</a:t>
                </a:r>
                <a:r>
                  <a:rPr kumimoji="1" lang="ja-JP" altLang="en-US" dirty="0" smtClean="0"/>
                  <a:t>頂点 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/>
                      </a:rPr>
                      <m:t>𝑠</m:t>
                    </m:r>
                    <m:r>
                      <a:rPr kumimoji="1" lang="en-US" altLang="ja-JP" b="0" i="1" smtClean="0">
                        <a:latin typeface="Cambria Math"/>
                      </a:rPr>
                      <m:t>, </m:t>
                    </m:r>
                    <m:r>
                      <a:rPr kumimoji="1" lang="en-US" altLang="ja-JP" b="0" i="1" smtClean="0">
                        <a:latin typeface="Cambria Math"/>
                      </a:rPr>
                      <m:t>𝑡</m:t>
                    </m:r>
                    <m:r>
                      <a:rPr kumimoji="1" lang="en-US" altLang="ja-JP" b="0" i="0" smtClean="0">
                        <a:latin typeface="Cambria Math"/>
                      </a:rPr>
                      <m:t> </m:t>
                    </m:r>
                  </m:oMath>
                </a14:m>
                <a:r>
                  <a:rPr kumimoji="1" lang="ja-JP" altLang="en-US" dirty="0" smtClean="0"/>
                  <a:t>が与えられる</a:t>
                </a:r>
                <a:r>
                  <a:rPr lang="en-US" altLang="ja-JP" dirty="0" smtClean="0"/>
                  <a:t>.</a:t>
                </a:r>
              </a:p>
              <a:p>
                <a:endParaRPr lang="en-US" altLang="ja-JP" dirty="0" smtClean="0"/>
              </a:p>
              <a:p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/>
                      </a:rPr>
                      <m:t>𝑠</m:t>
                    </m:r>
                    <m:r>
                      <a:rPr lang="en-US" altLang="ja-JP" b="0" i="1" smtClean="0">
                        <a:latin typeface="Cambria Math"/>
                      </a:rPr>
                      <m:t>−</m:t>
                    </m:r>
                    <m:r>
                      <a:rPr lang="en-US" altLang="ja-JP" b="0" i="1" smtClean="0">
                        <a:latin typeface="Cambria Math"/>
                      </a:rPr>
                      <m:t>𝑡</m:t>
                    </m:r>
                  </m:oMath>
                </a14:m>
                <a:r>
                  <a:rPr lang="ja-JP" altLang="en-US" dirty="0" smtClean="0"/>
                  <a:t> フロー 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/>
                      </a:rPr>
                      <m:t>𝑓</m:t>
                    </m:r>
                  </m:oMath>
                </a14:m>
                <a:r>
                  <a:rPr kumimoji="1" lang="ja-JP" altLang="en-US" dirty="0" smtClean="0"/>
                  <a:t> に対し</a:t>
                </a:r>
                <a:r>
                  <a:rPr kumimoji="1" lang="en-US" altLang="ja-JP" dirty="0" smtClean="0"/>
                  <a:t>,</a:t>
                </a:r>
              </a:p>
              <a:p>
                <a:pPr marL="393192" lvl="1" indent="0">
                  <a:buNone/>
                </a:pPr>
                <a:r>
                  <a:rPr kumimoji="1" lang="en-US" altLang="ja-JP" b="0" dirty="0" smtClean="0"/>
                  <a:t> 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/>
                      </a:rPr>
                      <m:t>𝐵</m:t>
                    </m:r>
                    <m:d>
                      <m:dPr>
                        <m:ctrlP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kumimoji="1" lang="en-US" altLang="ja-JP" b="0" i="1" smtClean="0">
                            <a:latin typeface="Cambria Math"/>
                          </a:rPr>
                          <m:t>𝑓</m:t>
                        </m:r>
                      </m:e>
                    </m:d>
                    <m:r>
                      <a:rPr kumimoji="1" lang="en-US" altLang="ja-JP" b="0" i="1" smtClean="0">
                        <a:latin typeface="Cambria Math"/>
                      </a:rPr>
                      <m:t>=</m:t>
                    </m:r>
                    <m:sSup>
                      <m:sSupPr>
                        <m:ctrlP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kumimoji="1" lang="en-US" altLang="ja-JP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d>
                              <m:dPr>
                                <m:ctrlPr>
                                  <a:rPr kumimoji="1" lang="en-US" altLang="ja-JP" b="0" i="1" smtClean="0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kumimoji="1" lang="en-US" altLang="ja-JP" b="0" i="1" smtClean="0">
                                    <a:latin typeface="Cambria Math"/>
                                  </a:rPr>
                                  <m:t>𝑠</m:t>
                                </m:r>
                                <m:r>
                                  <a:rPr kumimoji="1" lang="en-US" altLang="ja-JP" b="0" i="1" smtClean="0">
                                    <a:latin typeface="Cambria Math"/>
                                  </a:rPr>
                                  <m:t>−</m:t>
                                </m:r>
                                <m:r>
                                  <a:rPr kumimoji="1" lang="en-US" altLang="ja-JP" b="0" i="1" smtClean="0">
                                    <a:latin typeface="Cambria Math"/>
                                  </a:rPr>
                                  <m:t>𝑡</m:t>
                                </m:r>
                                <m:r>
                                  <a:rPr kumimoji="1" lang="en-US" altLang="ja-JP" b="0" i="1" smtClean="0">
                                    <a:latin typeface="Cambria Math"/>
                                  </a:rPr>
                                  <m:t> </m:t>
                                </m:r>
                                <m:r>
                                  <a:rPr lang="ja-JP" altLang="en-US" i="1">
                                    <a:latin typeface="Cambria Math"/>
                                  </a:rPr>
                                  <m:t>最大流</m:t>
                                </m:r>
                              </m:e>
                            </m:d>
                            <m:r>
                              <a:rPr lang="en-US" altLang="ja-JP" b="0" i="1" smtClean="0">
                                <a:latin typeface="Cambria Math"/>
                              </a:rPr>
                              <m:t> −</m:t>
                            </m:r>
                            <m:r>
                              <a:rPr lang="en-US" altLang="ja-JP" b="0" i="1" smtClean="0">
                                <a:latin typeface="Cambria Math"/>
                              </a:rPr>
                              <m:t>𝑓</m:t>
                            </m:r>
                            <m:r>
                              <a:rPr lang="ja-JP" altLang="en-US" b="0" i="1" smtClean="0">
                                <a:latin typeface="Cambria Math"/>
                              </a:rPr>
                              <m:t>の</m:t>
                            </m:r>
                            <m:r>
                              <a:rPr lang="ja-JP" altLang="en-US" i="1">
                                <a:latin typeface="Cambria Math"/>
                              </a:rPr>
                              <m:t>フロー量</m:t>
                            </m:r>
                          </m:e>
                        </m:d>
                      </m:e>
                      <m:sup>
                        <m:r>
                          <a:rPr lang="en-US" altLang="ja-JP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en-US" altLang="ja-JP" b="0" i="1" smtClean="0">
                        <a:latin typeface="Cambria Math"/>
                      </a:rPr>
                      <m:t>+</m:t>
                    </m:r>
                    <m:sSup>
                      <m:sSupPr>
                        <m:ctrlPr>
                          <a:rPr lang="en-US" altLang="ja-JP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altLang="ja-JP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ja-JP" i="1">
                                <a:latin typeface="Cambria Math"/>
                              </a:rPr>
                              <m:t>𝑓</m:t>
                            </m:r>
                            <m:r>
                              <a:rPr lang="en-US" altLang="ja-JP" i="1">
                                <a:latin typeface="Cambria Math"/>
                              </a:rPr>
                              <m:t> </m:t>
                            </m:r>
                            <m:r>
                              <a:rPr lang="ja-JP" altLang="en-US" i="1">
                                <a:latin typeface="Cambria Math"/>
                              </a:rPr>
                              <m:t>のコスト</m:t>
                            </m:r>
                          </m:e>
                        </m:d>
                      </m:e>
                      <m:sup>
                        <m:r>
                          <a:rPr lang="en-US" altLang="ja-JP" i="1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endParaRPr kumimoji="1" lang="en-US" altLang="ja-JP" dirty="0" smtClean="0"/>
              </a:p>
              <a:p>
                <a:pPr marL="393192" lvl="1" indent="0">
                  <a:buNone/>
                </a:pPr>
                <a:r>
                  <a:rPr kumimoji="1" lang="ja-JP" altLang="en-US" dirty="0" smtClean="0"/>
                  <a:t> とする</a:t>
                </a:r>
                <a:r>
                  <a:rPr lang="en-US" altLang="ja-JP" dirty="0" smtClean="0"/>
                  <a:t>.</a:t>
                </a:r>
              </a:p>
              <a:p>
                <a:pPr marL="393192" lvl="1" indent="0">
                  <a:buNone/>
                </a:pPr>
                <a:endParaRPr lang="en-US" altLang="ja-JP" dirty="0"/>
              </a:p>
              <a:p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/>
                      </a:rPr>
                      <m:t>𝐵</m:t>
                    </m:r>
                    <m:d>
                      <m:dPr>
                        <m:ctrlPr>
                          <a:rPr lang="en-US" altLang="ja-JP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ja-JP" b="0" i="1" smtClean="0">
                            <a:latin typeface="Cambria Math"/>
                          </a:rPr>
                          <m:t>𝑓</m:t>
                        </m:r>
                      </m:e>
                    </m:d>
                    <m:r>
                      <a:rPr lang="ja-JP" altLang="en-US" b="0" i="1" smtClean="0">
                        <a:latin typeface="Cambria Math"/>
                      </a:rPr>
                      <m:t> </m:t>
                    </m:r>
                  </m:oMath>
                </a14:m>
                <a:r>
                  <a:rPr lang="ja-JP" altLang="en-US" dirty="0" smtClean="0"/>
                  <a:t>を最小化するフローを求め</a:t>
                </a:r>
                <a:r>
                  <a:rPr lang="en-US" altLang="ja-JP" dirty="0" smtClean="0"/>
                  <a:t>, </a:t>
                </a:r>
              </a:p>
              <a:p>
                <a:pPr marL="109728" indent="0">
                  <a:buNone/>
                </a:pPr>
                <a:r>
                  <a:rPr lang="ja-JP" altLang="en-US" dirty="0"/>
                  <a:t>　</a:t>
                </a:r>
                <a:r>
                  <a:rPr lang="ja-JP" altLang="en-US" dirty="0" smtClean="0"/>
                  <a:t>その最小値を</a:t>
                </a:r>
                <a:r>
                  <a:rPr lang="ja-JP" altLang="en-US" b="1" dirty="0" smtClean="0"/>
                  <a:t>有理数で</a:t>
                </a:r>
                <a:r>
                  <a:rPr lang="ja-JP" altLang="en-US" dirty="0" smtClean="0"/>
                  <a:t>答えよ</a:t>
                </a:r>
                <a:r>
                  <a:rPr lang="en-US" altLang="ja-JP" dirty="0" smtClean="0"/>
                  <a:t>.</a:t>
                </a:r>
                <a:r>
                  <a:rPr lang="ja-JP" altLang="en-US" dirty="0"/>
                  <a:t> </a:t>
                </a:r>
                <a:r>
                  <a:rPr lang="en-US" altLang="ja-JP" dirty="0"/>
                  <a:t>(</a:t>
                </a:r>
                <a:r>
                  <a:rPr lang="ja-JP" altLang="en-US" dirty="0"/>
                  <a:t>答えが有理数になることは保証されている</a:t>
                </a:r>
                <a:r>
                  <a:rPr lang="en-US" altLang="ja-JP" dirty="0"/>
                  <a:t>)</a:t>
                </a:r>
              </a:p>
            </p:txBody>
          </p:sp>
        </mc:Choice>
        <mc:Fallback xmlns="">
          <p:sp>
            <p:nvSpPr>
              <p:cNvPr id="2" name="コンテンツ プレースホルダー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l="-74" t="-2156" r="-593" b="-2291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概要</a:t>
            </a:r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718165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コンテンツ プレースホルダー 1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kumimoji="1" lang="ja-JP" altLang="en-US" smtClean="0"/>
                  <a:t>最小費用最大流問題に対する最短路反復法</a:t>
                </a:r>
                <a:r>
                  <a:rPr kumimoji="1" lang="en-US" altLang="ja-JP" smtClean="0"/>
                  <a:t>(a.k.a. Primal-Dual </a:t>
                </a:r>
                <a:r>
                  <a:rPr kumimoji="1" lang="ja-JP" altLang="en-US" smtClean="0"/>
                  <a:t>法</a:t>
                </a:r>
                <a:r>
                  <a:rPr kumimoji="1" lang="en-US" altLang="ja-JP" smtClean="0"/>
                  <a:t>)</a:t>
                </a:r>
                <a:r>
                  <a:rPr kumimoji="1" lang="ja-JP" altLang="en-US" smtClean="0"/>
                  <a:t>を使う</a:t>
                </a:r>
                <a:r>
                  <a:rPr lang="en-US" altLang="ja-JP" smtClean="0"/>
                  <a:t>.</a:t>
                </a:r>
              </a:p>
              <a:p>
                <a:pPr marL="109728" indent="0">
                  <a:buNone/>
                </a:pPr>
                <a:endParaRPr lang="en-US" altLang="ja-JP" smtClean="0"/>
              </a:p>
              <a:p>
                <a:pPr lvl="1"/>
                <a14:m>
                  <m:oMath xmlns:m="http://schemas.openxmlformats.org/officeDocument/2006/math">
                    <m:r>
                      <a:rPr lang="en-US" altLang="ja-JP" i="1" smtClean="0">
                        <a:latin typeface="Cambria Math"/>
                      </a:rPr>
                      <m:t>𝑓𝑙𝑜𝑤</m:t>
                    </m:r>
                    <m:r>
                      <a:rPr lang="ja-JP" altLang="en-US" i="1" smtClean="0">
                        <a:latin typeface="Cambria Math"/>
                      </a:rPr>
                      <m:t> ← </m:t>
                    </m:r>
                    <m:r>
                      <a:rPr lang="en-US" altLang="ja-JP" i="1" smtClean="0">
                        <a:latin typeface="Cambria Math"/>
                      </a:rPr>
                      <m:t>0, </m:t>
                    </m:r>
                    <m:r>
                      <a:rPr lang="en-US" altLang="ja-JP" i="1" smtClean="0">
                        <a:latin typeface="Cambria Math"/>
                      </a:rPr>
                      <m:t>𝑐𝑜𝑠𝑡</m:t>
                    </m:r>
                    <m:r>
                      <a:rPr lang="en-US" altLang="ja-JP" i="1" smtClean="0">
                        <a:latin typeface="Cambria Math"/>
                      </a:rPr>
                      <m:t> ← 0</m:t>
                    </m:r>
                  </m:oMath>
                </a14:m>
                <a:endParaRPr lang="en-US" altLang="ja-JP" smtClean="0"/>
              </a:p>
              <a:p>
                <a:pPr lvl="1"/>
                <a:r>
                  <a:rPr lang="en-US" altLang="ja-JP" smtClean="0"/>
                  <a:t>while </a:t>
                </a:r>
                <a:r>
                  <a:rPr lang="ja-JP" altLang="en-US" smtClean="0"/>
                  <a:t>残余グラフ上で </a:t>
                </a:r>
                <a:r>
                  <a:rPr lang="en-US" altLang="ja-JP" smtClean="0"/>
                  <a:t>s-t path </a:t>
                </a:r>
                <a:r>
                  <a:rPr lang="ja-JP" altLang="en-US" smtClean="0"/>
                  <a:t>が存在する</a:t>
                </a:r>
                <a:r>
                  <a:rPr lang="en-US" altLang="ja-JP" smtClean="0"/>
                  <a:t>:</a:t>
                </a:r>
              </a:p>
              <a:p>
                <a:pPr lvl="2"/>
                <a14:m>
                  <m:oMath xmlns:m="http://schemas.openxmlformats.org/officeDocument/2006/math">
                    <m:r>
                      <a:rPr lang="en-US" altLang="ja-JP" i="1" smtClean="0">
                        <a:latin typeface="Cambria Math"/>
                      </a:rPr>
                      <m:t>𝑃</m:t>
                    </m:r>
                    <m:r>
                      <a:rPr lang="en-US" altLang="ja-JP" i="1" smtClean="0">
                        <a:latin typeface="Cambria Math"/>
                      </a:rPr>
                      <m:t> ← </m:t>
                    </m:r>
                  </m:oMath>
                </a14:m>
                <a:r>
                  <a:rPr lang="ja-JP" altLang="en-US" smtClean="0"/>
                  <a:t>残余グラフ上の最小コスト　</a:t>
                </a:r>
                <a:r>
                  <a:rPr lang="en-US" altLang="ja-JP" i="0" smtClean="0">
                    <a:latin typeface="+mj-lt"/>
                  </a:rPr>
                  <a:t>s-t</a:t>
                </a:r>
                <a:r>
                  <a:rPr lang="en-US" altLang="ja-JP" smtClean="0"/>
                  <a:t> path</a:t>
                </a:r>
              </a:p>
              <a:p>
                <a:pPr lvl="2"/>
                <a14:m>
                  <m:oMath xmlns:m="http://schemas.openxmlformats.org/officeDocument/2006/math">
                    <m:r>
                      <a:rPr lang="en-US" altLang="ja-JP" i="1" smtClean="0">
                        <a:latin typeface="Cambria Math"/>
                      </a:rPr>
                      <m:t>𝑓</m:t>
                    </m:r>
                    <m:r>
                      <a:rPr lang="en-US" altLang="ja-JP" i="1" smtClean="0">
                        <a:latin typeface="Cambria Math"/>
                      </a:rPr>
                      <m:t> ← </m:t>
                    </m:r>
                    <m:r>
                      <a:rPr lang="en-US" altLang="ja-JP" i="1" smtClean="0">
                        <a:latin typeface="Cambria Math"/>
                      </a:rPr>
                      <m:t>𝑃</m:t>
                    </m:r>
                    <m:r>
                      <a:rPr lang="en-US" altLang="ja-JP" i="1" smtClean="0">
                        <a:latin typeface="Cambria Math"/>
                      </a:rPr>
                      <m:t> </m:t>
                    </m:r>
                  </m:oMath>
                </a14:m>
                <a:r>
                  <a:rPr lang="ja-JP" altLang="en-US" smtClean="0"/>
                  <a:t>に含まれる辺の最小残余容量</a:t>
                </a:r>
                <a:endParaRPr lang="en-US" altLang="ja-JP" smtClean="0"/>
              </a:p>
              <a:p>
                <a:pPr lvl="2"/>
                <a14:m>
                  <m:oMath xmlns:m="http://schemas.openxmlformats.org/officeDocument/2006/math">
                    <m:r>
                      <a:rPr kumimoji="1" lang="en-US" altLang="ja-JP" i="1" smtClean="0">
                        <a:latin typeface="Cambria Math"/>
                      </a:rPr>
                      <m:t>𝑐</m:t>
                    </m:r>
                    <m:r>
                      <a:rPr kumimoji="1" lang="en-US" altLang="ja-JP" i="1" smtClean="0">
                        <a:latin typeface="Cambria Math"/>
                      </a:rPr>
                      <m:t> ← </m:t>
                    </m:r>
                    <m:r>
                      <a:rPr lang="en-US" altLang="ja-JP" i="1" smtClean="0">
                        <a:latin typeface="Cambria Math"/>
                      </a:rPr>
                      <m:t>𝑃</m:t>
                    </m:r>
                    <m:r>
                      <a:rPr lang="en-US" altLang="ja-JP" i="1" smtClean="0">
                        <a:latin typeface="Cambria Math"/>
                      </a:rPr>
                      <m:t> </m:t>
                    </m:r>
                  </m:oMath>
                </a14:m>
                <a:r>
                  <a:rPr lang="ja-JP" altLang="en-US" smtClean="0"/>
                  <a:t>のコスト</a:t>
                </a:r>
                <a:endParaRPr lang="en-US" altLang="ja-JP" smtClean="0"/>
              </a:p>
              <a:p>
                <a:pPr lvl="2"/>
                <a14:m>
                  <m:oMath xmlns:m="http://schemas.openxmlformats.org/officeDocument/2006/math">
                    <m:r>
                      <a:rPr lang="en-US" altLang="ja-JP" i="1" smtClean="0">
                        <a:latin typeface="Cambria Math"/>
                      </a:rPr>
                      <m:t>𝑓𝑙𝑜𝑤</m:t>
                    </m:r>
                    <m:r>
                      <a:rPr lang="en-US" altLang="ja-JP" i="1" smtClean="0">
                        <a:latin typeface="Cambria Math"/>
                      </a:rPr>
                      <m:t> ← </m:t>
                    </m:r>
                    <m:r>
                      <a:rPr lang="en-US" altLang="ja-JP" i="1" smtClean="0">
                        <a:latin typeface="Cambria Math"/>
                      </a:rPr>
                      <m:t>𝑓𝑙𝑜𝑤</m:t>
                    </m:r>
                    <m:r>
                      <a:rPr lang="en-US" altLang="ja-JP" b="0" i="1" smtClean="0">
                        <a:latin typeface="Cambria Math"/>
                      </a:rPr>
                      <m:t>+</m:t>
                    </m:r>
                    <m:r>
                      <a:rPr lang="en-US" altLang="ja-JP" i="1" smtClean="0">
                        <a:latin typeface="Cambria Math"/>
                      </a:rPr>
                      <m:t> </m:t>
                    </m:r>
                    <m:r>
                      <a:rPr lang="en-US" altLang="ja-JP" i="1" smtClean="0">
                        <a:latin typeface="Cambria Math"/>
                      </a:rPr>
                      <m:t>𝑓</m:t>
                    </m:r>
                  </m:oMath>
                </a14:m>
                <a:endParaRPr lang="en-US" altLang="ja-JP" smtClean="0"/>
              </a:p>
              <a:p>
                <a:pPr lvl="2"/>
                <a14:m>
                  <m:oMath xmlns:m="http://schemas.openxmlformats.org/officeDocument/2006/math">
                    <m:r>
                      <a:rPr lang="en-US" altLang="ja-JP" i="1" smtClean="0">
                        <a:latin typeface="Cambria Math"/>
                      </a:rPr>
                      <m:t>𝑐𝑜𝑠𝑡</m:t>
                    </m:r>
                    <m:r>
                      <a:rPr lang="en-US" altLang="ja-JP" i="1" smtClean="0">
                        <a:latin typeface="Cambria Math"/>
                      </a:rPr>
                      <m:t> ← </m:t>
                    </m:r>
                    <m:r>
                      <a:rPr lang="en-US" altLang="ja-JP" i="1" smtClean="0">
                        <a:latin typeface="Cambria Math"/>
                      </a:rPr>
                      <m:t>𝑐𝑜𝑠𝑡</m:t>
                    </m:r>
                    <m:r>
                      <a:rPr lang="en-US" altLang="ja-JP" i="1" smtClean="0">
                        <a:latin typeface="Cambria Math"/>
                      </a:rPr>
                      <m:t> + </m:t>
                    </m:r>
                    <m:r>
                      <a:rPr lang="en-US" altLang="ja-JP" i="1" smtClean="0">
                        <a:latin typeface="Cambria Math"/>
                      </a:rPr>
                      <m:t>𝑓</m:t>
                    </m:r>
                    <m:r>
                      <a:rPr lang="en-US" altLang="ja-JP" b="0" i="1" smtClean="0">
                        <a:latin typeface="Cambria Math"/>
                      </a:rPr>
                      <m:t>×</m:t>
                    </m:r>
                    <m:r>
                      <a:rPr lang="en-US" altLang="ja-JP" i="1" smtClean="0">
                        <a:latin typeface="Cambria Math"/>
                      </a:rPr>
                      <m:t>𝑐</m:t>
                    </m:r>
                  </m:oMath>
                </a14:m>
                <a:endParaRPr kumimoji="1" lang="en-US" altLang="ja-JP" smtClean="0"/>
              </a:p>
              <a:p>
                <a:pPr lvl="1"/>
                <a:r>
                  <a:rPr lang="en-US" altLang="ja-JP" smtClean="0"/>
                  <a:t>return </a:t>
                </a:r>
                <a14:m>
                  <m:oMath xmlns:m="http://schemas.openxmlformats.org/officeDocument/2006/math">
                    <m:r>
                      <a:rPr lang="en-US" altLang="ja-JP" i="1" smtClean="0">
                        <a:latin typeface="Cambria Math"/>
                      </a:rPr>
                      <m:t>(</m:t>
                    </m:r>
                    <m:r>
                      <a:rPr lang="en-US" altLang="ja-JP" i="1" smtClean="0">
                        <a:latin typeface="Cambria Math"/>
                      </a:rPr>
                      <m:t>𝑓𝑙𝑜𝑤</m:t>
                    </m:r>
                    <m:r>
                      <a:rPr lang="en-US" altLang="ja-JP" i="1" smtClean="0">
                        <a:latin typeface="Cambria Math"/>
                      </a:rPr>
                      <m:t>, </m:t>
                    </m:r>
                    <m:r>
                      <a:rPr lang="en-US" altLang="ja-JP" i="1" smtClean="0">
                        <a:latin typeface="Cambria Math"/>
                      </a:rPr>
                      <m:t>𝑐𝑜𝑠𝑡</m:t>
                    </m:r>
                    <m:r>
                      <a:rPr lang="en-US" altLang="ja-JP" i="1" smtClean="0">
                        <a:latin typeface="Cambria Math"/>
                      </a:rPr>
                      <m:t>)</m:t>
                    </m:r>
                  </m:oMath>
                </a14:m>
                <a:endParaRPr kumimoji="1" lang="ja-JP" altLang="en-US"/>
              </a:p>
            </p:txBody>
          </p:sp>
        </mc:Choice>
        <mc:Fallback xmlns="">
          <p:sp>
            <p:nvSpPr>
              <p:cNvPr id="2" name="コンテンツ プレースホルダー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t="-2022" b="-270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解法</a:t>
            </a:r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60763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コンテンツ プレースホルダー 1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ja-JP" altLang="en-US" smtClean="0"/>
                  <a:t>前ページの疑似コードの</a:t>
                </a:r>
                <a:r>
                  <a:rPr lang="en-US" altLang="ja-JP" smtClean="0"/>
                  <a:t>,</a:t>
                </a:r>
                <a:r>
                  <a:rPr lang="ja-JP" altLang="en-US" smtClean="0"/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altLang="ja-JP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ja-JP" b="0" i="1" smtClean="0">
                            <a:latin typeface="Cambria Math"/>
                          </a:rPr>
                          <m:t>𝑓𝑙𝑜𝑤</m:t>
                        </m:r>
                        <m:r>
                          <a:rPr lang="en-US" altLang="ja-JP" b="0" i="1" smtClean="0">
                            <a:latin typeface="Cambria Math"/>
                          </a:rPr>
                          <m:t>, </m:t>
                        </m:r>
                        <m:r>
                          <a:rPr lang="en-US" altLang="ja-JP" b="0" i="1" smtClean="0">
                            <a:latin typeface="Cambria Math"/>
                          </a:rPr>
                          <m:t>𝑐𝑜𝑠𝑡</m:t>
                        </m:r>
                      </m:e>
                    </m:d>
                  </m:oMath>
                </a14:m>
                <a:r>
                  <a:rPr lang="en-US" altLang="ja-JP" smtClean="0"/>
                  <a:t> </a:t>
                </a:r>
                <a:r>
                  <a:rPr lang="ja-JP" altLang="en-US" smtClean="0"/>
                  <a:t>のとる値をプロットし</a:t>
                </a:r>
                <a:r>
                  <a:rPr lang="en-US" altLang="ja-JP" smtClean="0"/>
                  <a:t>, </a:t>
                </a:r>
                <a:r>
                  <a:rPr lang="ja-JP" altLang="en-US" smtClean="0"/>
                  <a:t>線分でむすぶ</a:t>
                </a:r>
                <a:r>
                  <a:rPr lang="en-US" altLang="ja-JP" smtClean="0"/>
                  <a:t>.</a:t>
                </a:r>
              </a:p>
              <a:p>
                <a:endParaRPr lang="en-US" altLang="ja-JP" smtClean="0"/>
              </a:p>
              <a:p>
                <a:endParaRPr lang="en-US" altLang="ja-JP" smtClean="0"/>
              </a:p>
            </p:txBody>
          </p:sp>
        </mc:Choice>
        <mc:Fallback xmlns="">
          <p:sp>
            <p:nvSpPr>
              <p:cNvPr id="2" name="コンテンツ プレースホルダー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t="-2022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解法</a:t>
            </a:r>
            <a:endParaRPr kumimoji="1" lang="ja-JP" altLang="en-US"/>
          </a:p>
        </p:txBody>
      </p:sp>
      <p:pic>
        <p:nvPicPr>
          <p:cNvPr id="4" name="図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2601506"/>
            <a:ext cx="1966173" cy="3110862"/>
          </a:xfrm>
          <a:prstGeom prst="rect">
            <a:avLst/>
          </a:prstGeom>
        </p:spPr>
      </p:pic>
      <p:pic>
        <p:nvPicPr>
          <p:cNvPr id="6" name="図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2601506"/>
            <a:ext cx="2023454" cy="3201491"/>
          </a:xfrm>
          <a:prstGeom prst="rect">
            <a:avLst/>
          </a:prstGeom>
        </p:spPr>
      </p:pic>
      <p:sp>
        <p:nvSpPr>
          <p:cNvPr id="7" name="右矢印 6"/>
          <p:cNvSpPr/>
          <p:nvPr/>
        </p:nvSpPr>
        <p:spPr>
          <a:xfrm>
            <a:off x="3923928" y="3786152"/>
            <a:ext cx="1584176" cy="773251"/>
          </a:xfrm>
          <a:prstGeom prst="rightArrow">
            <a:avLst/>
          </a:prstGeom>
          <a:ln w="1905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1133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コンテンツ プレースホルダー 1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r>
                  <a:rPr lang="ja-JP" altLang="en-US" smtClean="0"/>
                  <a:t>この折れ線関数 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/>
                      </a:rPr>
                      <m:t>𝜙</m:t>
                    </m:r>
                  </m:oMath>
                </a14:m>
                <a:r>
                  <a:rPr lang="ja-JP" altLang="en-US" smtClean="0"/>
                  <a:t> は</a:t>
                </a:r>
                <a:r>
                  <a:rPr lang="en-US" altLang="ja-JP" smtClean="0"/>
                  <a:t>, </a:t>
                </a:r>
                <a:r>
                  <a:rPr lang="ja-JP" altLang="en-US" smtClean="0"/>
                  <a:t>次の性質を持つ</a:t>
                </a:r>
                <a:r>
                  <a:rPr lang="en-US" altLang="ja-JP" smtClean="0"/>
                  <a:t>.</a:t>
                </a:r>
              </a:p>
              <a:p>
                <a:pPr lvl="1"/>
                <a:endParaRPr lang="en-US" altLang="ja-JP" smtClean="0"/>
              </a:p>
              <a:p>
                <a:pPr lvl="1"/>
                <a:r>
                  <a:rPr lang="ja-JP" altLang="en-US"/>
                  <a:t>折れ</a:t>
                </a:r>
                <a:r>
                  <a:rPr lang="ja-JP" altLang="en-US" smtClean="0"/>
                  <a:t>線上の点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altLang="ja-JP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ja-JP" b="0" i="1" smtClean="0">
                            <a:latin typeface="Cambria Math"/>
                          </a:rPr>
                          <m:t>𝑓</m:t>
                        </m:r>
                        <m:r>
                          <a:rPr lang="en-US" altLang="ja-JP" b="0" i="1" smtClean="0">
                            <a:latin typeface="Cambria Math"/>
                          </a:rPr>
                          <m:t>,</m:t>
                        </m:r>
                        <m:r>
                          <a:rPr lang="en-US" altLang="ja-JP" b="0" i="1" smtClean="0">
                            <a:latin typeface="Cambria Math"/>
                          </a:rPr>
                          <m:t>𝜙</m:t>
                        </m:r>
                        <m:d>
                          <m:dPr>
                            <m:ctrlPr>
                              <a:rPr lang="en-US" altLang="ja-JP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ja-JP" b="0" i="1" smtClean="0">
                                <a:latin typeface="Cambria Math"/>
                              </a:rPr>
                              <m:t>𝑓</m:t>
                            </m:r>
                          </m:e>
                        </m:d>
                      </m:e>
                    </m:d>
                  </m:oMath>
                </a14:m>
                <a:r>
                  <a:rPr lang="en-US" altLang="ja-JP" smtClean="0"/>
                  <a:t> </a:t>
                </a:r>
                <a:r>
                  <a:rPr lang="ja-JP" altLang="en-US" smtClean="0"/>
                  <a:t>をフロー量</a:t>
                </a:r>
                <a:r>
                  <a:rPr lang="en-US" altLang="ja-JP" smtClean="0"/>
                  <a:t>, </a:t>
                </a:r>
                <a:r>
                  <a:rPr lang="ja-JP" altLang="en-US" smtClean="0"/>
                  <a:t>フローコストにもつ</a:t>
                </a:r>
                <a:r>
                  <a:rPr lang="ja-JP" altLang="en-US"/>
                  <a:t>フロー</a:t>
                </a:r>
                <a:r>
                  <a:rPr lang="ja-JP" altLang="en-US" smtClean="0"/>
                  <a:t>が実現可能で</a:t>
                </a:r>
                <a:r>
                  <a:rPr lang="en-US" altLang="ja-JP" smtClean="0"/>
                  <a:t>, </a:t>
                </a:r>
              </a:p>
              <a:p>
                <a:pPr marL="393192" lvl="1" indent="0">
                  <a:buNone/>
                </a:pPr>
                <a:r>
                  <a:rPr lang="ja-JP" altLang="en-US" smtClean="0"/>
                  <a:t>　</a:t>
                </a:r>
                <a14:m>
                  <m:oMath xmlns:m="http://schemas.openxmlformats.org/officeDocument/2006/math">
                    <m:r>
                      <a:rPr lang="en-US" altLang="ja-JP" i="1">
                        <a:latin typeface="Cambria Math"/>
                      </a:rPr>
                      <m:t>𝜙</m:t>
                    </m:r>
                    <m:d>
                      <m:dPr>
                        <m:ctrlPr>
                          <a:rPr lang="en-US" altLang="ja-JP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ja-JP" i="1">
                            <a:latin typeface="Cambria Math"/>
                          </a:rPr>
                          <m:t>𝑓</m:t>
                        </m:r>
                      </m:e>
                    </m:d>
                  </m:oMath>
                </a14:m>
                <a:r>
                  <a:rPr lang="ja-JP" altLang="en-US" smtClean="0"/>
                  <a:t> は 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/>
                      </a:rPr>
                      <m:t>𝑓</m:t>
                    </m:r>
                  </m:oMath>
                </a14:m>
                <a:r>
                  <a:rPr lang="en-US" altLang="ja-JP" smtClean="0"/>
                  <a:t> </a:t>
                </a:r>
                <a:r>
                  <a:rPr lang="ja-JP" altLang="en-US" smtClean="0"/>
                  <a:t>を流すのにかかる最小コストである</a:t>
                </a:r>
                <a:r>
                  <a:rPr lang="en-US" altLang="ja-JP" smtClean="0"/>
                  <a:t>.</a:t>
                </a:r>
              </a:p>
              <a:p>
                <a:pPr marL="393192" lvl="1" indent="0">
                  <a:buNone/>
                </a:pPr>
                <a:endParaRPr lang="en-US" altLang="ja-JP" smtClean="0"/>
              </a:p>
              <a:p>
                <a:pPr lvl="1"/>
                <a:r>
                  <a:rPr lang="ja-JP" altLang="en-US" smtClean="0"/>
                  <a:t>下に凸である</a:t>
                </a:r>
                <a:r>
                  <a:rPr lang="en-US" altLang="ja-JP" smtClean="0"/>
                  <a:t>.</a:t>
                </a:r>
              </a:p>
              <a:p>
                <a:pPr lvl="2"/>
                <a:r>
                  <a:rPr lang="ja-JP" altLang="en-US"/>
                  <a:t>疑似</a:t>
                </a:r>
                <a:r>
                  <a:rPr lang="ja-JP" altLang="en-US" smtClean="0"/>
                  <a:t>コード中の 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/>
                      </a:rPr>
                      <m:t>𝑐</m:t>
                    </m:r>
                  </m:oMath>
                </a14:m>
                <a:r>
                  <a:rPr lang="en-US" altLang="ja-JP" smtClean="0"/>
                  <a:t> </a:t>
                </a:r>
                <a:r>
                  <a:rPr lang="ja-JP" altLang="en-US"/>
                  <a:t>が</a:t>
                </a:r>
                <a:r>
                  <a:rPr lang="ja-JP" altLang="en-US" smtClean="0"/>
                  <a:t>単調非減少だから</a:t>
                </a:r>
                <a:r>
                  <a:rPr lang="en-US" altLang="ja-JP" smtClean="0"/>
                  <a:t>.</a:t>
                </a:r>
              </a:p>
              <a:p>
                <a:endParaRPr lang="en-US" altLang="ja-JP" smtClean="0"/>
              </a:p>
              <a:p>
                <a:pPr lvl="1"/>
                <a:r>
                  <a:rPr lang="ja-JP" altLang="en-US" smtClean="0"/>
                  <a:t>右上の点は最小費用最大流を表す</a:t>
                </a:r>
                <a:r>
                  <a:rPr lang="en-US" altLang="ja-JP" smtClean="0"/>
                  <a:t>.</a:t>
                </a:r>
              </a:p>
              <a:p>
                <a:endParaRPr lang="en-US" altLang="ja-JP"/>
              </a:p>
            </p:txBody>
          </p:sp>
        </mc:Choice>
        <mc:Fallback xmlns="">
          <p:sp>
            <p:nvSpPr>
              <p:cNvPr id="2" name="コンテンツ プレースホルダー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t="-2022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解法</a:t>
            </a:r>
            <a:endParaRPr kumimoji="1" lang="ja-JP" altLang="en-US"/>
          </a:p>
        </p:txBody>
      </p:sp>
      <p:pic>
        <p:nvPicPr>
          <p:cNvPr id="4" name="図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264" y="3429000"/>
            <a:ext cx="1966173" cy="3110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952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コンテンツ プレースホルダー 1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lnSpcReduction="10000"/>
              </a:bodyPr>
              <a:lstStyle/>
              <a:p>
                <a:r>
                  <a:rPr lang="ja-JP" altLang="en-US" smtClean="0"/>
                  <a:t>フロー量</a:t>
                </a:r>
                <a:r>
                  <a:rPr lang="en-US" altLang="ja-JP" smtClean="0"/>
                  <a:t>, </a:t>
                </a:r>
                <a:r>
                  <a:rPr lang="ja-JP" altLang="en-US" smtClean="0"/>
                  <a:t>フローコストが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altLang="ja-JP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ja-JP" b="0" i="1" smtClean="0">
                            <a:latin typeface="Cambria Math"/>
                          </a:rPr>
                          <m:t>𝑓</m:t>
                        </m:r>
                        <m:r>
                          <a:rPr lang="en-US" altLang="ja-JP" b="0" i="1" smtClean="0">
                            <a:latin typeface="Cambria Math"/>
                          </a:rPr>
                          <m:t>, </m:t>
                        </m:r>
                        <m:r>
                          <a:rPr lang="en-US" altLang="ja-JP" b="0" i="1" smtClean="0">
                            <a:latin typeface="Cambria Math"/>
                          </a:rPr>
                          <m:t>𝑐</m:t>
                        </m:r>
                      </m:e>
                    </m:d>
                  </m:oMath>
                </a14:m>
                <a:r>
                  <a:rPr lang="ja-JP" altLang="en-US" smtClean="0"/>
                  <a:t>なフローに対する目的関数値は</a:t>
                </a:r>
                <a:r>
                  <a:rPr lang="en-US" altLang="ja-JP" smtClean="0"/>
                  <a:t>,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ja-JP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altLang="ja-JP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ja-JP" b="0" i="1" smtClean="0">
                                <a:latin typeface="Cambria Math"/>
                              </a:rPr>
                              <m:t>𝑀</m:t>
                            </m:r>
                            <m:r>
                              <a:rPr lang="en-US" altLang="ja-JP" b="0" i="1" smtClean="0">
                                <a:latin typeface="Cambria Math"/>
                              </a:rPr>
                              <m:t>−</m:t>
                            </m:r>
                            <m:r>
                              <a:rPr lang="en-US" altLang="ja-JP" b="0" i="1" smtClean="0">
                                <a:latin typeface="Cambria Math"/>
                              </a:rPr>
                              <m:t>𝑓</m:t>
                            </m:r>
                          </m:e>
                        </m:d>
                      </m:e>
                      <m:sup>
                        <m:r>
                          <a:rPr lang="en-US" altLang="ja-JP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en-US" altLang="ja-JP" b="0" i="1" smtClean="0">
                        <a:latin typeface="Cambria Math"/>
                      </a:rPr>
                      <m:t>+</m:t>
                    </m:r>
                    <m:sSup>
                      <m:sSupPr>
                        <m:ctrlPr>
                          <a:rPr lang="en-US" altLang="ja-JP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ja-JP" b="0" i="1" smtClean="0">
                            <a:latin typeface="Cambria Math"/>
                          </a:rPr>
                          <m:t>𝑐</m:t>
                        </m:r>
                      </m:e>
                      <m:sup>
                        <m:r>
                          <a:rPr lang="en-US" altLang="ja-JP" b="0" i="1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ja-JP" altLang="en-US" smtClean="0"/>
                  <a:t> だった</a:t>
                </a:r>
                <a:r>
                  <a:rPr lang="en-US" altLang="ja-JP" smtClean="0"/>
                  <a:t>.</a:t>
                </a:r>
              </a:p>
              <a:p>
                <a:pPr lvl="2"/>
                <a:r>
                  <a:rPr lang="en-US" altLang="ja-JP"/>
                  <a:t> </a:t>
                </a:r>
                <a:r>
                  <a:rPr lang="ja-JP" altLang="en-US" smtClean="0"/>
                  <a:t>ここで</a:t>
                </a:r>
                <a:r>
                  <a:rPr lang="en-US" altLang="ja-JP" smtClean="0"/>
                  <a:t>, 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/>
                      </a:rPr>
                      <m:t>𝑀</m:t>
                    </m:r>
                  </m:oMath>
                </a14:m>
                <a:r>
                  <a:rPr lang="ja-JP" altLang="en-US" smtClean="0"/>
                  <a:t>は最大流量</a:t>
                </a:r>
                <a:r>
                  <a:rPr lang="en-US" altLang="ja-JP" smtClean="0"/>
                  <a:t>.</a:t>
                </a:r>
              </a:p>
              <a:p>
                <a:pPr lvl="1"/>
                <a:r>
                  <a:rPr lang="ja-JP" altLang="en-US" smtClean="0"/>
                  <a:t>従って</a:t>
                </a:r>
                <a:r>
                  <a:rPr lang="en-US" altLang="ja-JP" smtClean="0"/>
                  <a:t>, </a:t>
                </a:r>
                <a:r>
                  <a:rPr lang="ja-JP" altLang="en-US" smtClean="0"/>
                  <a:t>同じフロー量なら</a:t>
                </a:r>
                <a:r>
                  <a:rPr lang="en-US" altLang="ja-JP" smtClean="0"/>
                  <a:t>, </a:t>
                </a:r>
                <a:r>
                  <a:rPr lang="ja-JP" altLang="en-US" smtClean="0"/>
                  <a:t>コストが少ないほうがよい</a:t>
                </a:r>
                <a:r>
                  <a:rPr lang="en-US" altLang="ja-JP" smtClean="0"/>
                  <a:t>.</a:t>
                </a:r>
              </a:p>
              <a:p>
                <a:pPr lvl="1"/>
                <a:r>
                  <a:rPr lang="ja-JP" altLang="en-US" smtClean="0"/>
                  <a:t>よって</a:t>
                </a:r>
                <a:r>
                  <a:rPr lang="en-US" altLang="ja-JP" smtClean="0"/>
                  <a:t>, </a:t>
                </a:r>
                <a:r>
                  <a:rPr lang="ja-JP" altLang="en-US" smtClean="0"/>
                  <a:t>折れ線上の点のみ考えればよい</a:t>
                </a:r>
                <a:r>
                  <a:rPr lang="en-US" altLang="ja-JP" smtClean="0"/>
                  <a:t>.</a:t>
                </a:r>
              </a:p>
              <a:p>
                <a:pPr lvl="1"/>
                <a:endParaRPr lang="en-US" altLang="ja-JP"/>
              </a:p>
              <a:p>
                <a:r>
                  <a:rPr lang="ja-JP" altLang="en-US"/>
                  <a:t>目的関数は</a:t>
                </a:r>
                <a:r>
                  <a:rPr lang="en-US" altLang="ja-JP"/>
                  <a:t>, </a:t>
                </a:r>
                <a:r>
                  <a:rPr lang="ja-JP" altLang="en-US" smtClean="0"/>
                  <a:t>点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altLang="ja-JP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ja-JP" b="0" i="1" smtClean="0">
                            <a:latin typeface="Cambria Math"/>
                          </a:rPr>
                          <m:t>𝑀</m:t>
                        </m:r>
                        <m:r>
                          <a:rPr lang="en-US" altLang="ja-JP" b="0" i="1" smtClean="0">
                            <a:latin typeface="Cambria Math"/>
                          </a:rPr>
                          <m:t>, 0</m:t>
                        </m:r>
                      </m:e>
                    </m:d>
                  </m:oMath>
                </a14:m>
                <a:r>
                  <a:rPr lang="ja-JP" altLang="en-US" smtClean="0"/>
                  <a:t> から</a:t>
                </a:r>
                <a:r>
                  <a:rPr lang="ja-JP" altLang="en-US"/>
                  <a:t>の</a:t>
                </a:r>
                <a:endParaRPr lang="en-US" altLang="ja-JP"/>
              </a:p>
              <a:p>
                <a:pPr marL="393192" lvl="1" indent="0">
                  <a:buNone/>
                </a:pPr>
                <a:r>
                  <a:rPr lang="ja-JP" altLang="en-US" smtClean="0"/>
                  <a:t>ユークリッド距離</a:t>
                </a:r>
                <a:r>
                  <a:rPr lang="ja-JP" altLang="en-US"/>
                  <a:t>の二乗になっている</a:t>
                </a:r>
                <a:r>
                  <a:rPr lang="en-US" altLang="ja-JP"/>
                  <a:t>.</a:t>
                </a:r>
              </a:p>
              <a:p>
                <a:endParaRPr lang="en-US" altLang="ja-JP" smtClean="0"/>
              </a:p>
              <a:p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/>
                      </a:rPr>
                      <m:t>𝑍</m:t>
                    </m:r>
                    <m:d>
                      <m:dPr>
                        <m:ctrlPr>
                          <a:rPr lang="en-US" altLang="ja-JP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ja-JP" b="0" i="1" smtClean="0">
                            <a:latin typeface="Cambria Math"/>
                          </a:rPr>
                          <m:t>𝑓</m:t>
                        </m:r>
                      </m:e>
                    </m:d>
                    <m:r>
                      <a:rPr lang="en-US" altLang="ja-JP" b="0" i="1" smtClean="0">
                        <a:latin typeface="Cambria Math"/>
                      </a:rPr>
                      <m:t>=</m:t>
                    </m:r>
                    <m:sSup>
                      <m:sSupPr>
                        <m:ctrlPr>
                          <a:rPr lang="en-US" altLang="ja-JP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altLang="ja-JP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ja-JP" b="0" i="1" smtClean="0">
                                <a:latin typeface="Cambria Math"/>
                              </a:rPr>
                              <m:t>𝑀</m:t>
                            </m:r>
                            <m:r>
                              <a:rPr lang="en-US" altLang="ja-JP" b="0" i="1" smtClean="0">
                                <a:latin typeface="Cambria Math"/>
                              </a:rPr>
                              <m:t>−</m:t>
                            </m:r>
                            <m:r>
                              <a:rPr lang="en-US" altLang="ja-JP" b="0" i="1" smtClean="0">
                                <a:latin typeface="Cambria Math"/>
                              </a:rPr>
                              <m:t>𝑓</m:t>
                            </m:r>
                          </m:e>
                        </m:d>
                      </m:e>
                      <m:sup>
                        <m:r>
                          <a:rPr lang="en-US" altLang="ja-JP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en-US" altLang="ja-JP" b="0" i="1" smtClean="0">
                        <a:latin typeface="Cambria Math"/>
                      </a:rPr>
                      <m:t>+</m:t>
                    </m:r>
                    <m:r>
                      <a:rPr lang="en-US" altLang="ja-JP" b="0" i="1" smtClean="0">
                        <a:latin typeface="Cambria Math"/>
                      </a:rPr>
                      <m:t>𝜙</m:t>
                    </m:r>
                    <m:sSup>
                      <m:sSupPr>
                        <m:ctrlPr>
                          <a:rPr lang="en-US" altLang="ja-JP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altLang="ja-JP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ja-JP" b="0" i="1" smtClean="0">
                                <a:latin typeface="Cambria Math"/>
                              </a:rPr>
                              <m:t>𝑓</m:t>
                            </m:r>
                          </m:e>
                        </m:d>
                      </m:e>
                      <m:sup>
                        <m:r>
                          <a:rPr lang="en-US" altLang="ja-JP" b="0" i="1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altLang="ja-JP" smtClean="0"/>
                  <a:t> </a:t>
                </a:r>
                <a:r>
                  <a:rPr lang="ja-JP" altLang="en-US" smtClean="0"/>
                  <a:t>とおく</a:t>
                </a:r>
                <a:r>
                  <a:rPr lang="en-US" altLang="ja-JP" smtClean="0"/>
                  <a:t>.</a:t>
                </a:r>
              </a:p>
              <a:p>
                <a:pPr lvl="1"/>
                <a:r>
                  <a:rPr lang="ja-JP" altLang="en-US" smtClean="0"/>
                  <a:t>下に凸な関数の和なので</a:t>
                </a:r>
                <a:r>
                  <a:rPr lang="en-US" altLang="ja-JP" smtClean="0"/>
                  <a:t>, </a:t>
                </a:r>
                <a:r>
                  <a:rPr lang="ja-JP" altLang="en-US" smtClean="0"/>
                  <a:t>これも下に凸</a:t>
                </a:r>
                <a:r>
                  <a:rPr lang="en-US" altLang="ja-JP" smtClean="0"/>
                  <a:t>.</a:t>
                </a:r>
              </a:p>
              <a:p>
                <a:pPr marL="109728" indent="0">
                  <a:buNone/>
                </a:pPr>
                <a:endParaRPr lang="en-US" altLang="ja-JP"/>
              </a:p>
              <a:p>
                <a:pPr marL="393192" lvl="1" indent="0">
                  <a:buNone/>
                </a:pPr>
                <a:endParaRPr lang="en-US" altLang="ja-JP"/>
              </a:p>
              <a:p>
                <a:pPr marL="393192" lvl="1" indent="0">
                  <a:buNone/>
                </a:pPr>
                <a:endParaRPr lang="en-US" altLang="ja-JP" smtClean="0"/>
              </a:p>
            </p:txBody>
          </p:sp>
        </mc:Choice>
        <mc:Fallback xmlns="">
          <p:sp>
            <p:nvSpPr>
              <p:cNvPr id="2" name="コンテンツ プレースホルダー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t="-2695" r="-74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解法</a:t>
            </a:r>
            <a:endParaRPr kumimoji="1" lang="ja-JP" altLang="en-US"/>
          </a:p>
        </p:txBody>
      </p:sp>
      <p:pic>
        <p:nvPicPr>
          <p:cNvPr id="6" name="図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264" y="3429000"/>
            <a:ext cx="1936615" cy="3064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2055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コンテンツ プレースホルダー 1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r>
                  <a:rPr lang="ja-JP" altLang="en-US" smtClean="0"/>
                  <a:t>折れ線の節点を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altLang="ja-JP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ja-JP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ja-JP" b="0" i="1" smtClean="0">
                                <a:latin typeface="Cambria Math"/>
                              </a:rPr>
                              <m:t>𝑓</m:t>
                            </m:r>
                          </m:e>
                          <m:sub>
                            <m:r>
                              <a:rPr lang="en-US" altLang="ja-JP" b="0" i="1" smtClean="0"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  <m:r>
                          <a:rPr lang="en-US" altLang="ja-JP" b="0" i="1" smtClean="0">
                            <a:latin typeface="Cambria Math"/>
                          </a:rPr>
                          <m:t>, </m:t>
                        </m:r>
                        <m:r>
                          <a:rPr lang="en-US" altLang="ja-JP" b="0" i="1" smtClean="0">
                            <a:latin typeface="Cambria Math"/>
                          </a:rPr>
                          <m:t>𝜙</m:t>
                        </m:r>
                        <m:d>
                          <m:dPr>
                            <m:ctrlPr>
                              <a:rPr lang="en-US" altLang="ja-JP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US" altLang="ja-JP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ja-JP" b="0" i="1" smtClean="0">
                                    <a:latin typeface="Cambria Math"/>
                                  </a:rPr>
                                  <m:t>𝑓</m:t>
                                </m:r>
                              </m:e>
                              <m:sub>
                                <m:r>
                                  <a:rPr lang="en-US" altLang="ja-JP" b="0" i="1" smtClean="0">
                                    <a:latin typeface="Cambria Math"/>
                                  </a:rPr>
                                  <m:t>𝑖</m:t>
                                </m:r>
                              </m:sub>
                            </m:sSub>
                          </m:e>
                        </m:d>
                      </m:e>
                    </m:d>
                    <m:r>
                      <a:rPr lang="en-US" altLang="ja-JP" b="0" i="1" smtClean="0">
                        <a:latin typeface="Cambria Math"/>
                      </a:rPr>
                      <m:t>, </m:t>
                    </m:r>
                    <m:r>
                      <a:rPr lang="en-US" altLang="ja-JP" b="0" i="1" smtClean="0">
                        <a:latin typeface="Cambria Math"/>
                      </a:rPr>
                      <m:t>𝑖</m:t>
                    </m:r>
                    <m:r>
                      <a:rPr lang="en-US" altLang="ja-JP" b="0" i="1" smtClean="0">
                        <a:latin typeface="Cambria Math"/>
                      </a:rPr>
                      <m:t>=0, …, </m:t>
                    </m:r>
                    <m:r>
                      <a:rPr lang="en-US" altLang="ja-JP" b="0" i="1" smtClean="0">
                        <a:latin typeface="Cambria Math"/>
                      </a:rPr>
                      <m:t>𝑛</m:t>
                    </m:r>
                  </m:oMath>
                </a14:m>
                <a:r>
                  <a:rPr lang="ja-JP" altLang="en-US" smtClean="0"/>
                  <a:t> とし</a:t>
                </a:r>
                <a:r>
                  <a:rPr lang="en-US" altLang="ja-JP" smtClean="0"/>
                  <a:t>,</a:t>
                </a:r>
              </a:p>
              <a:p>
                <a:pPr marL="109728" indent="0">
                  <a:buNone/>
                </a:pPr>
                <a:r>
                  <a:rPr lang="en-US" altLang="ja-JP" smtClean="0"/>
                  <a:t> 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altLang="ja-JP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ja-JP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ja-JP" i="1">
                                <a:latin typeface="Cambria Math"/>
                              </a:rPr>
                              <m:t>𝑓</m:t>
                            </m:r>
                          </m:e>
                          <m:sub>
                            <m:r>
                              <a:rPr lang="en-US" altLang="ja-JP" i="1"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  <m:r>
                          <a:rPr lang="en-US" altLang="ja-JP" i="1">
                            <a:latin typeface="Cambria Math"/>
                          </a:rPr>
                          <m:t>, </m:t>
                        </m:r>
                        <m:r>
                          <a:rPr lang="en-US" altLang="ja-JP" i="1">
                            <a:latin typeface="Cambria Math"/>
                          </a:rPr>
                          <m:t>𝜙</m:t>
                        </m:r>
                        <m:d>
                          <m:dPr>
                            <m:ctrlPr>
                              <a:rPr lang="en-US" altLang="ja-JP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US" altLang="ja-JP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ja-JP" i="1">
                                    <a:latin typeface="Cambria Math"/>
                                  </a:rPr>
                                  <m:t>𝑓</m:t>
                                </m:r>
                              </m:e>
                              <m:sub>
                                <m:r>
                                  <a:rPr lang="en-US" altLang="ja-JP" i="1">
                                    <a:latin typeface="Cambria Math"/>
                                  </a:rPr>
                                  <m:t>𝑖</m:t>
                                </m:r>
                              </m:sub>
                            </m:sSub>
                          </m:e>
                        </m:d>
                      </m:e>
                    </m:d>
                  </m:oMath>
                </a14:m>
                <a:r>
                  <a:rPr lang="en-US" altLang="ja-JP" smtClean="0"/>
                  <a:t> </a:t>
                </a:r>
                <a:r>
                  <a:rPr lang="ja-JP" altLang="en-US" smtClean="0"/>
                  <a:t>から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altLang="ja-JP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ja-JP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ja-JP" i="1">
                                <a:latin typeface="Cambria Math"/>
                              </a:rPr>
                              <m:t>𝑓</m:t>
                            </m:r>
                          </m:e>
                          <m:sub>
                            <m:r>
                              <a:rPr lang="en-US" altLang="ja-JP" i="1">
                                <a:latin typeface="Cambria Math"/>
                              </a:rPr>
                              <m:t>𝑖</m:t>
                            </m:r>
                            <m:r>
                              <a:rPr lang="en-US" altLang="ja-JP" b="0" i="1" smtClean="0">
                                <a:latin typeface="Cambria Math"/>
                              </a:rPr>
                              <m:t>+1</m:t>
                            </m:r>
                          </m:sub>
                        </m:sSub>
                        <m:r>
                          <a:rPr lang="en-US" altLang="ja-JP" i="1">
                            <a:latin typeface="Cambria Math"/>
                          </a:rPr>
                          <m:t>, </m:t>
                        </m:r>
                        <m:r>
                          <a:rPr lang="en-US" altLang="ja-JP" i="1">
                            <a:latin typeface="Cambria Math"/>
                          </a:rPr>
                          <m:t>𝜙</m:t>
                        </m:r>
                        <m:d>
                          <m:dPr>
                            <m:ctrlPr>
                              <a:rPr lang="en-US" altLang="ja-JP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US" altLang="ja-JP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ja-JP" i="1">
                                    <a:latin typeface="Cambria Math"/>
                                  </a:rPr>
                                  <m:t>𝑓</m:t>
                                </m:r>
                              </m:e>
                              <m:sub>
                                <m:r>
                                  <a:rPr lang="en-US" altLang="ja-JP" i="1">
                                    <a:latin typeface="Cambria Math"/>
                                  </a:rPr>
                                  <m:t>𝑖</m:t>
                                </m:r>
                                <m:r>
                                  <a:rPr lang="en-US" altLang="ja-JP" b="0" i="1" smtClean="0">
                                    <a:latin typeface="Cambria Math"/>
                                  </a:rPr>
                                  <m:t>+1</m:t>
                                </m:r>
                              </m:sub>
                            </m:sSub>
                          </m:e>
                        </m:d>
                      </m:e>
                    </m:d>
                  </m:oMath>
                </a14:m>
                <a:r>
                  <a:rPr lang="en-US" altLang="ja-JP" smtClean="0"/>
                  <a:t> </a:t>
                </a:r>
                <a:r>
                  <a:rPr lang="ja-JP" altLang="en-US" smtClean="0"/>
                  <a:t>への傾きを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ja-JP" b="0" i="1" smtClean="0">
                            <a:latin typeface="Cambria Math"/>
                          </a:rPr>
                          <m:t>𝑡</m:t>
                        </m:r>
                      </m:e>
                      <m:sub>
                        <m:r>
                          <a:rPr lang="en-US" altLang="ja-JP" b="0" i="1" smtClean="0">
                            <a:latin typeface="Cambria Math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en-US" altLang="ja-JP" smtClean="0"/>
                  <a:t> </a:t>
                </a:r>
                <a:r>
                  <a:rPr lang="ja-JP" altLang="en-US" smtClean="0"/>
                  <a:t>とする</a:t>
                </a:r>
                <a:r>
                  <a:rPr lang="en-US" altLang="ja-JP" smtClean="0"/>
                  <a:t>.</a:t>
                </a:r>
              </a:p>
              <a:p>
                <a:pPr lvl="2"/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ja-JP" b="0" i="1" smtClean="0">
                            <a:latin typeface="Cambria Math"/>
                          </a:rPr>
                          <m:t>𝑡</m:t>
                        </m:r>
                      </m:e>
                      <m:sub>
                        <m:r>
                          <a:rPr lang="en-US" altLang="ja-JP" b="0" i="1" smtClean="0">
                            <a:latin typeface="Cambria Math"/>
                          </a:rPr>
                          <m:t>𝑖</m:t>
                        </m:r>
                      </m:sub>
                    </m:sSub>
                    <m:r>
                      <a:rPr lang="ja-JP" altLang="en-US" b="0" i="1" smtClean="0">
                        <a:latin typeface="Cambria Math"/>
                      </a:rPr>
                      <m:t> </m:t>
                    </m:r>
                  </m:oMath>
                </a14:m>
                <a:r>
                  <a:rPr lang="ja-JP" altLang="en-US" smtClean="0"/>
                  <a:t>は疑似コード中の 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/>
                      </a:rPr>
                      <m:t>𝑐</m:t>
                    </m:r>
                  </m:oMath>
                </a14:m>
                <a:r>
                  <a:rPr lang="en-US" altLang="ja-JP" smtClean="0"/>
                  <a:t> </a:t>
                </a:r>
                <a:r>
                  <a:rPr lang="ja-JP" altLang="en-US" smtClean="0"/>
                  <a:t>である</a:t>
                </a:r>
                <a:r>
                  <a:rPr lang="en-US" altLang="ja-JP" smtClean="0"/>
                  <a:t>.</a:t>
                </a:r>
              </a:p>
              <a:p>
                <a:endParaRPr lang="en-US" altLang="ja-JP"/>
              </a:p>
              <a:p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/>
                      </a:rPr>
                      <m:t>0≤</m:t>
                    </m:r>
                    <m:r>
                      <m:rPr>
                        <m:sty m:val="p"/>
                      </m:rPr>
                      <a:rPr lang="en-US" altLang="ja-JP" b="0" i="0" smtClean="0">
                        <a:latin typeface="Cambria Math"/>
                      </a:rPr>
                      <m:t>Δ</m:t>
                    </m:r>
                    <m:r>
                      <a:rPr lang="en-US" altLang="ja-JP" b="0" i="1" smtClean="0">
                        <a:latin typeface="Cambria Math"/>
                      </a:rPr>
                      <m:t>≤</m:t>
                    </m:r>
                    <m:sSub>
                      <m:sSubPr>
                        <m:ctrlPr>
                          <a:rPr lang="en-US" altLang="ja-JP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ja-JP" b="0" i="1" smtClean="0">
                            <a:latin typeface="Cambria Math"/>
                          </a:rPr>
                          <m:t>𝑓</m:t>
                        </m:r>
                      </m:e>
                      <m:sub>
                        <m:r>
                          <a:rPr lang="en-US" altLang="ja-JP" b="0" i="1" smtClean="0">
                            <a:latin typeface="Cambria Math"/>
                          </a:rPr>
                          <m:t>𝑖</m:t>
                        </m:r>
                        <m:r>
                          <a:rPr lang="en-US" altLang="ja-JP" b="0" i="1" smtClean="0">
                            <a:latin typeface="Cambria Math"/>
                          </a:rPr>
                          <m:t>+1</m:t>
                        </m:r>
                      </m:sub>
                    </m:sSub>
                    <m:r>
                      <a:rPr lang="en-US" altLang="ja-JP" b="0" i="1" smtClean="0">
                        <a:latin typeface="Cambria Math"/>
                      </a:rPr>
                      <m:t>−</m:t>
                    </m:r>
                    <m:sSub>
                      <m:sSubPr>
                        <m:ctrlPr>
                          <a:rPr lang="en-US" altLang="ja-JP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ja-JP" b="0" i="1" smtClean="0">
                            <a:latin typeface="Cambria Math"/>
                          </a:rPr>
                          <m:t>𝑓</m:t>
                        </m:r>
                      </m:e>
                      <m:sub>
                        <m:r>
                          <a:rPr lang="en-US" altLang="ja-JP" b="0" i="1" smtClean="0">
                            <a:latin typeface="Cambria Math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ja-JP" altLang="en-US" smtClean="0"/>
                  <a:t> に対し</a:t>
                </a:r>
                <a:r>
                  <a:rPr lang="en-US" altLang="ja-JP"/>
                  <a:t>,</a:t>
                </a:r>
                <a:r>
                  <a:rPr lang="ja-JP" altLang="en-US" smtClean="0"/>
                  <a:t> 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/>
                      </a:rPr>
                      <m:t>𝑍</m:t>
                    </m:r>
                    <m:r>
                      <a:rPr lang="en-US" altLang="ja-JP" b="0" i="1" smtClean="0">
                        <a:latin typeface="Cambria Math"/>
                      </a:rPr>
                      <m:t>(</m:t>
                    </m:r>
                    <m:sSub>
                      <m:sSubPr>
                        <m:ctrlPr>
                          <a:rPr lang="en-US" altLang="ja-JP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ja-JP" b="0" i="1" smtClean="0">
                            <a:latin typeface="Cambria Math"/>
                          </a:rPr>
                          <m:t>𝑓</m:t>
                        </m:r>
                      </m:e>
                      <m:sub>
                        <m:r>
                          <a:rPr lang="en-US" altLang="ja-JP" b="0" i="1" smtClean="0">
                            <a:latin typeface="Cambria Math"/>
                          </a:rPr>
                          <m:t>𝑖</m:t>
                        </m:r>
                      </m:sub>
                    </m:sSub>
                    <m:r>
                      <a:rPr lang="en-US" altLang="ja-JP" b="0" i="1" smtClean="0">
                        <a:latin typeface="Cambria Math"/>
                      </a:rPr>
                      <m:t>+</m:t>
                    </m:r>
                    <m:r>
                      <m:rPr>
                        <m:sty m:val="p"/>
                      </m:rPr>
                      <a:rPr lang="en-US" altLang="ja-JP" b="0" i="0" smtClean="0">
                        <a:latin typeface="Cambria Math"/>
                      </a:rPr>
                      <m:t>Δ</m:t>
                    </m:r>
                    <m:r>
                      <a:rPr lang="en-US" altLang="ja-JP" b="0" i="1" smtClean="0">
                        <a:latin typeface="Cambria Math"/>
                      </a:rPr>
                      <m:t>)</m:t>
                    </m:r>
                  </m:oMath>
                </a14:m>
                <a:r>
                  <a:rPr lang="ja-JP" altLang="en-US" smtClean="0"/>
                  <a:t> は</a:t>
                </a:r>
                <a:r>
                  <a:rPr lang="en-US" altLang="ja-JP" smtClean="0"/>
                  <a:t>,</a:t>
                </a:r>
              </a:p>
              <a:p>
                <a:pPr marL="393192" lvl="1" indent="0">
                  <a:buNone/>
                </a:pP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/>
                      </a:rPr>
                      <m:t>𝑍</m:t>
                    </m:r>
                    <m:d>
                      <m:dPr>
                        <m:ctrlPr>
                          <a:rPr lang="en-US" altLang="ja-JP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ja-JP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ja-JP" b="0" i="1" smtClean="0">
                                <a:latin typeface="Cambria Math"/>
                              </a:rPr>
                              <m:t>𝑓</m:t>
                            </m:r>
                          </m:e>
                          <m:sub>
                            <m:r>
                              <a:rPr lang="en-US" altLang="ja-JP" b="0" i="1" smtClean="0"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  <m:r>
                          <a:rPr lang="en-US" altLang="ja-JP" b="0" i="1" smtClean="0">
                            <a:latin typeface="Cambria Math"/>
                          </a:rPr>
                          <m:t>+</m:t>
                        </m:r>
                        <m:r>
                          <m:rPr>
                            <m:sty m:val="p"/>
                          </m:rPr>
                          <a:rPr lang="en-US" altLang="ja-JP" b="0" i="0" smtClean="0">
                            <a:latin typeface="Cambria Math"/>
                          </a:rPr>
                          <m:t>Δ</m:t>
                        </m:r>
                      </m:e>
                    </m:d>
                    <m:r>
                      <a:rPr lang="en-US" altLang="ja-JP" b="0" i="1" smtClean="0">
                        <a:latin typeface="Cambria Math"/>
                      </a:rPr>
                      <m:t>=</m:t>
                    </m:r>
                    <m:sSup>
                      <m:sSupPr>
                        <m:ctrlPr>
                          <a:rPr lang="en-US" altLang="ja-JP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altLang="ja-JP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ja-JP" b="0" i="1" smtClean="0">
                                <a:latin typeface="Cambria Math"/>
                              </a:rPr>
                              <m:t>𝑀</m:t>
                            </m:r>
                            <m:r>
                              <a:rPr lang="en-US" altLang="ja-JP" b="0" i="1" smtClean="0">
                                <a:latin typeface="Cambria Math"/>
                              </a:rPr>
                              <m:t>−</m:t>
                            </m:r>
                            <m:r>
                              <a:rPr lang="en-US" altLang="ja-JP" b="0" i="1" smtClean="0">
                                <a:latin typeface="Cambria Math"/>
                              </a:rPr>
                              <m:t>𝑓</m:t>
                            </m:r>
                            <m:r>
                              <a:rPr lang="en-US" altLang="ja-JP" b="0" i="1" smtClean="0">
                                <a:latin typeface="Cambria Math"/>
                              </a:rPr>
                              <m:t>−</m:t>
                            </m:r>
                            <m:r>
                              <m:rPr>
                                <m:sty m:val="p"/>
                              </m:rPr>
                              <a:rPr lang="en-US" altLang="ja-JP" b="0" i="0" smtClean="0">
                                <a:latin typeface="Cambria Math"/>
                              </a:rPr>
                              <m:t>Δ</m:t>
                            </m:r>
                          </m:e>
                        </m:d>
                      </m:e>
                      <m:sup>
                        <m:r>
                          <a:rPr lang="en-US" altLang="ja-JP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en-US" altLang="ja-JP" b="0" i="1" smtClean="0">
                        <a:latin typeface="Cambria Math"/>
                      </a:rPr>
                      <m:t>+</m:t>
                    </m:r>
                    <m:sSup>
                      <m:sSupPr>
                        <m:ctrlPr>
                          <a:rPr lang="en-US" altLang="ja-JP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altLang="ja-JP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ja-JP" b="0" i="1" smtClean="0">
                                <a:latin typeface="Cambria Math"/>
                              </a:rPr>
                              <m:t>𝜙</m:t>
                            </m:r>
                            <m:d>
                              <m:dPr>
                                <m:ctrlPr>
                                  <a:rPr lang="en-US" altLang="ja-JP" b="0" i="1" smtClean="0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sSub>
                                  <m:sSubPr>
                                    <m:ctrlPr>
                                      <a:rPr lang="en-US" altLang="ja-JP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ja-JP" b="0" i="1" smtClean="0">
                                        <a:latin typeface="Cambria Math"/>
                                      </a:rPr>
                                      <m:t>𝑓</m:t>
                                    </m:r>
                                  </m:e>
                                  <m:sub>
                                    <m:r>
                                      <a:rPr lang="en-US" altLang="ja-JP" b="0" i="1" smtClean="0">
                                        <a:latin typeface="Cambria Math"/>
                                      </a:rPr>
                                      <m:t>𝑖</m:t>
                                    </m:r>
                                  </m:sub>
                                </m:sSub>
                              </m:e>
                            </m:d>
                            <m:r>
                              <a:rPr lang="en-US" altLang="ja-JP" b="0" i="1" smtClean="0">
                                <a:latin typeface="Cambria Math"/>
                              </a:rPr>
                              <m:t>+</m:t>
                            </m:r>
                            <m:sSub>
                              <m:sSubPr>
                                <m:ctrlPr>
                                  <a:rPr lang="en-US" altLang="ja-JP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ja-JP" b="0" i="1" smtClean="0">
                                    <a:latin typeface="Cambria Math"/>
                                  </a:rPr>
                                  <m:t>𝑡</m:t>
                                </m:r>
                              </m:e>
                              <m:sub>
                                <m:r>
                                  <a:rPr lang="en-US" altLang="ja-JP" b="0" i="1" smtClean="0">
                                    <a:latin typeface="Cambria Math"/>
                                  </a:rPr>
                                  <m:t>𝑖</m:t>
                                </m:r>
                              </m:sub>
                            </m:sSub>
                            <m:r>
                              <m:rPr>
                                <m:sty m:val="p"/>
                              </m:rPr>
                              <a:rPr lang="en-US" altLang="ja-JP" b="0" i="0" smtClean="0">
                                <a:latin typeface="Cambria Math"/>
                              </a:rPr>
                              <m:t>Δ</m:t>
                            </m:r>
                          </m:e>
                        </m:d>
                      </m:e>
                      <m:sup>
                        <m:r>
                          <a:rPr lang="en-US" altLang="ja-JP" b="0" i="1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altLang="ja-JP" smtClean="0"/>
                  <a:t>.</a:t>
                </a:r>
                <a:endParaRPr lang="en-US" altLang="ja-JP"/>
              </a:p>
              <a:p>
                <a:endParaRPr lang="en-US" altLang="ja-JP" smtClean="0"/>
              </a:p>
              <a:p>
                <a:endParaRPr lang="en-US" altLang="ja-JP" smtClean="0"/>
              </a:p>
            </p:txBody>
          </p:sp>
        </mc:Choice>
        <mc:Fallback xmlns="">
          <p:sp>
            <p:nvSpPr>
              <p:cNvPr id="2" name="コンテンツ プレースホルダー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t="-2022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解法</a:t>
            </a:r>
            <a:endParaRPr kumimoji="1" lang="ja-JP" altLang="en-US"/>
          </a:p>
        </p:txBody>
      </p:sp>
      <p:pic>
        <p:nvPicPr>
          <p:cNvPr id="6" name="図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264" y="3429000"/>
            <a:ext cx="1936615" cy="3064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909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コンテンツ プレースホルダー 1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lnSpcReduction="10000"/>
              </a:bodyPr>
              <a:lstStyle/>
              <a:p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ja-JP" b="0" i="0" smtClean="0">
                        <a:latin typeface="Cambria Math"/>
                      </a:rPr>
                      <m:t>Δ</m:t>
                    </m:r>
                  </m:oMath>
                </a14:m>
                <a:r>
                  <a:rPr lang="ja-JP" altLang="en-US" smtClean="0"/>
                  <a:t> で微分</a:t>
                </a:r>
                <a:r>
                  <a:rPr lang="ja-JP" altLang="en-US"/>
                  <a:t>し</a:t>
                </a:r>
                <a:r>
                  <a:rPr lang="en-US" altLang="ja-JP"/>
                  <a:t>, </a:t>
                </a:r>
                <a14:m>
                  <m:oMath xmlns:m="http://schemas.openxmlformats.org/officeDocument/2006/math">
                    <m:r>
                      <a:rPr lang="en-US" altLang="ja-JP" i="1">
                        <a:latin typeface="Cambria Math"/>
                      </a:rPr>
                      <m:t>𝑍</m:t>
                    </m:r>
                    <m:r>
                      <a:rPr lang="en-US" altLang="ja-JP" i="1">
                        <a:latin typeface="Cambria Math"/>
                      </a:rPr>
                      <m:t>(</m:t>
                    </m:r>
                    <m:sSub>
                      <m:sSubPr>
                        <m:ctrlPr>
                          <a:rPr lang="en-US" altLang="ja-JP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ja-JP" i="1">
                            <a:latin typeface="Cambria Math"/>
                          </a:rPr>
                          <m:t>𝑓</m:t>
                        </m:r>
                      </m:e>
                      <m:sub>
                        <m:r>
                          <a:rPr lang="en-US" altLang="ja-JP" i="1">
                            <a:latin typeface="Cambria Math"/>
                          </a:rPr>
                          <m:t>𝑖</m:t>
                        </m:r>
                      </m:sub>
                    </m:sSub>
                    <m:r>
                      <a:rPr lang="en-US" altLang="ja-JP" i="1">
                        <a:latin typeface="Cambria Math"/>
                      </a:rPr>
                      <m:t>+</m:t>
                    </m:r>
                    <m:r>
                      <m:rPr>
                        <m:sty m:val="p"/>
                      </m:rPr>
                      <a:rPr lang="en-US" altLang="ja-JP">
                        <a:latin typeface="Cambria Math"/>
                      </a:rPr>
                      <m:t>Δ</m:t>
                    </m:r>
                    <m:r>
                      <a:rPr lang="en-US" altLang="ja-JP" i="1">
                        <a:latin typeface="Cambria Math"/>
                      </a:rPr>
                      <m:t>)</m:t>
                    </m:r>
                  </m:oMath>
                </a14:m>
                <a:r>
                  <a:rPr lang="ja-JP" altLang="en-US"/>
                  <a:t> の最小値</a:t>
                </a:r>
                <a:r>
                  <a:rPr lang="ja-JP" altLang="en-US" smtClean="0"/>
                  <a:t>を与える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ja-JP" b="0" i="0" smtClean="0">
                        <a:latin typeface="Cambria Math"/>
                      </a:rPr>
                      <m:t>Δ</m:t>
                    </m:r>
                  </m:oMath>
                </a14:m>
                <a:r>
                  <a:rPr lang="ja-JP" altLang="en-US" smtClean="0"/>
                  <a:t> を求める</a:t>
                </a:r>
                <a:r>
                  <a:rPr lang="en-US" altLang="ja-JP"/>
                  <a:t>.</a:t>
                </a:r>
              </a:p>
              <a:p>
                <a:endParaRPr lang="en-US" altLang="ja-JP"/>
              </a:p>
              <a:p>
                <a:r>
                  <a:rPr lang="ja-JP" altLang="en-US" smtClean="0"/>
                  <a:t>求めた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ja-JP" b="0" i="0" smtClean="0">
                        <a:latin typeface="Cambria Math"/>
                      </a:rPr>
                      <m:t>Δ</m:t>
                    </m:r>
                  </m:oMath>
                </a14:m>
                <a:r>
                  <a:rPr lang="ja-JP" altLang="en-US" smtClean="0"/>
                  <a:t> が 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/>
                      </a:rPr>
                      <m:t>0&lt;</m:t>
                    </m:r>
                    <m:r>
                      <m:rPr>
                        <m:sty m:val="p"/>
                      </m:rPr>
                      <a:rPr lang="en-US" altLang="ja-JP" b="0" i="0" smtClean="0">
                        <a:latin typeface="Cambria Math"/>
                      </a:rPr>
                      <m:t>Δ</m:t>
                    </m:r>
                    <m:r>
                      <a:rPr lang="en-US" altLang="ja-JP" b="0" i="1" smtClean="0">
                        <a:latin typeface="Cambria Math"/>
                      </a:rPr>
                      <m:t>&lt;</m:t>
                    </m:r>
                    <m:sSub>
                      <m:sSubPr>
                        <m:ctrlPr>
                          <a:rPr lang="en-US" altLang="ja-JP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ja-JP" b="0" i="1" smtClean="0">
                            <a:latin typeface="Cambria Math"/>
                          </a:rPr>
                          <m:t>𝑓</m:t>
                        </m:r>
                      </m:e>
                      <m:sub>
                        <m:r>
                          <a:rPr lang="en-US" altLang="ja-JP" b="0" i="1" smtClean="0">
                            <a:latin typeface="Cambria Math"/>
                          </a:rPr>
                          <m:t>𝑖</m:t>
                        </m:r>
                        <m:r>
                          <a:rPr lang="en-US" altLang="ja-JP" b="0" i="1" smtClean="0">
                            <a:latin typeface="Cambria Math"/>
                          </a:rPr>
                          <m:t>+1</m:t>
                        </m:r>
                      </m:sub>
                    </m:sSub>
                    <m:r>
                      <a:rPr lang="en-US" altLang="ja-JP" b="0" i="1" smtClean="0">
                        <a:latin typeface="Cambria Math"/>
                      </a:rPr>
                      <m:t>−</m:t>
                    </m:r>
                    <m:sSub>
                      <m:sSubPr>
                        <m:ctrlPr>
                          <a:rPr lang="en-US" altLang="ja-JP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ja-JP" b="0" i="1" smtClean="0">
                            <a:latin typeface="Cambria Math"/>
                          </a:rPr>
                          <m:t>𝑓</m:t>
                        </m:r>
                      </m:e>
                      <m:sub>
                        <m:r>
                          <a:rPr lang="en-US" altLang="ja-JP" b="0" i="1" smtClean="0">
                            <a:latin typeface="Cambria Math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ja-JP" altLang="en-US" smtClean="0"/>
                  <a:t>　を満たすなら</a:t>
                </a:r>
                <a:r>
                  <a:rPr lang="en-US" altLang="ja-JP" smtClean="0"/>
                  <a:t>, </a:t>
                </a:r>
              </a:p>
              <a:p>
                <a:pPr marL="109728" indent="0">
                  <a:buNone/>
                </a:pPr>
                <a:r>
                  <a:rPr lang="en-US" altLang="ja-JP" b="0" smtClean="0"/>
                  <a:t>   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/>
                      </a:rPr>
                      <m:t>𝑍</m:t>
                    </m:r>
                    <m:d>
                      <m:dPr>
                        <m:ctrlPr>
                          <a:rPr lang="en-US" altLang="ja-JP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ja-JP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ja-JP" b="0" i="1" smtClean="0">
                                <a:latin typeface="Cambria Math"/>
                              </a:rPr>
                              <m:t>𝑓</m:t>
                            </m:r>
                          </m:e>
                          <m:sub>
                            <m:r>
                              <a:rPr lang="en-US" altLang="ja-JP" b="0" i="1" smtClean="0"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  <m:r>
                          <a:rPr lang="en-US" altLang="ja-JP" b="0" i="1" smtClean="0">
                            <a:latin typeface="Cambria Math"/>
                          </a:rPr>
                          <m:t>+</m:t>
                        </m:r>
                        <m:r>
                          <m:rPr>
                            <m:sty m:val="p"/>
                          </m:rPr>
                          <a:rPr lang="en-US" altLang="ja-JP" b="0" i="0" smtClean="0">
                            <a:latin typeface="Cambria Math"/>
                          </a:rPr>
                          <m:t>Δ</m:t>
                        </m:r>
                      </m:e>
                    </m:d>
                  </m:oMath>
                </a14:m>
                <a:r>
                  <a:rPr lang="ja-JP" altLang="en-US" smtClean="0"/>
                  <a:t> が答え</a:t>
                </a:r>
                <a:r>
                  <a:rPr lang="en-US" altLang="ja-JP" smtClean="0"/>
                  <a:t>.</a:t>
                </a:r>
              </a:p>
              <a:p>
                <a:pPr lvl="1"/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/>
                      </a:rPr>
                      <m:t>𝑍</m:t>
                    </m:r>
                    <m:d>
                      <m:dPr>
                        <m:ctrlPr>
                          <a:rPr lang="en-US" altLang="ja-JP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ja-JP" b="0" i="1" smtClean="0">
                            <a:latin typeface="Cambria Math"/>
                          </a:rPr>
                          <m:t>𝑓</m:t>
                        </m:r>
                      </m:e>
                    </m:d>
                  </m:oMath>
                </a14:m>
                <a:r>
                  <a:rPr lang="ja-JP" altLang="en-US" smtClean="0"/>
                  <a:t>　が凸だから</a:t>
                </a:r>
                <a:r>
                  <a:rPr lang="en-US" altLang="ja-JP" smtClean="0"/>
                  <a:t>, </a:t>
                </a:r>
                <a:r>
                  <a:rPr lang="ja-JP" altLang="en-US" smtClean="0"/>
                  <a:t>局所最適解は大域最適解</a:t>
                </a:r>
                <a:r>
                  <a:rPr lang="en-US" altLang="ja-JP" smtClean="0"/>
                  <a:t>.</a:t>
                </a:r>
              </a:p>
              <a:p>
                <a:pPr lvl="1"/>
                <a:r>
                  <a:rPr lang="ja-JP" altLang="en-US" smtClean="0"/>
                  <a:t>式変形か幾何</a:t>
                </a:r>
                <a:r>
                  <a:rPr lang="ja-JP" altLang="en-US"/>
                  <a:t>をする</a:t>
                </a:r>
                <a:r>
                  <a:rPr lang="ja-JP" altLang="en-US" smtClean="0"/>
                  <a:t>と</a:t>
                </a:r>
                <a:r>
                  <a:rPr lang="en-US" altLang="ja-JP" smtClean="0"/>
                  <a:t>,</a:t>
                </a:r>
              </a:p>
              <a:p>
                <a:pPr marL="630936" lvl="2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ja-JP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ja-JP" b="0" i="1" smtClean="0">
                              <a:latin typeface="Cambria Math"/>
                            </a:rPr>
                            <m:t>𝑓</m:t>
                          </m:r>
                        </m:e>
                        <m:sub>
                          <m:r>
                            <a:rPr lang="en-US" altLang="ja-JP" b="0" i="1" smtClean="0">
                              <a:latin typeface="Cambria Math"/>
                            </a:rPr>
                            <m:t>𝑖</m:t>
                          </m:r>
                        </m:sub>
                      </m:sSub>
                      <m:r>
                        <a:rPr lang="en-US" altLang="ja-JP" b="0" i="1" smtClean="0">
                          <a:latin typeface="Cambria Math"/>
                        </a:rPr>
                        <m:t>−</m:t>
                      </m:r>
                      <m:r>
                        <a:rPr lang="en-US" altLang="ja-JP" b="0" i="1" smtClean="0">
                          <a:latin typeface="Cambria Math"/>
                        </a:rPr>
                        <m:t>𝑀</m:t>
                      </m:r>
                      <m:r>
                        <a:rPr lang="en-US" altLang="ja-JP" b="0" i="1" smtClean="0">
                          <a:latin typeface="Cambria Math"/>
                        </a:rPr>
                        <m:t>+</m:t>
                      </m:r>
                      <m:sSub>
                        <m:sSubPr>
                          <m:ctrlPr>
                            <a:rPr lang="en-US" altLang="ja-JP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ja-JP" b="0" i="1" smtClean="0">
                              <a:latin typeface="Cambria Math"/>
                            </a:rPr>
                            <m:t>𝑡</m:t>
                          </m:r>
                        </m:e>
                        <m:sub>
                          <m:r>
                            <a:rPr lang="en-US" altLang="ja-JP" b="0" i="1" smtClean="0">
                              <a:latin typeface="Cambria Math"/>
                            </a:rPr>
                            <m:t>𝑖</m:t>
                          </m:r>
                        </m:sub>
                      </m:sSub>
                      <m:r>
                        <a:rPr lang="en-US" altLang="ja-JP" b="0" i="1" smtClean="0">
                          <a:latin typeface="Cambria Math"/>
                        </a:rPr>
                        <m:t>𝜙</m:t>
                      </m:r>
                      <m:r>
                        <a:rPr lang="en-US" altLang="ja-JP" b="0" i="1" smtClean="0">
                          <a:latin typeface="Cambria Math"/>
                        </a:rPr>
                        <m:t>(</m:t>
                      </m:r>
                      <m:sSub>
                        <m:sSubPr>
                          <m:ctrlPr>
                            <a:rPr lang="en-US" altLang="ja-JP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ja-JP" b="0" i="1" smtClean="0">
                              <a:latin typeface="Cambria Math"/>
                            </a:rPr>
                            <m:t>𝑓</m:t>
                          </m:r>
                        </m:e>
                        <m:sub>
                          <m:r>
                            <a:rPr lang="en-US" altLang="ja-JP" b="0" i="1" smtClean="0">
                              <a:latin typeface="Cambria Math"/>
                            </a:rPr>
                            <m:t>𝑖</m:t>
                          </m:r>
                        </m:sub>
                      </m:sSub>
                      <m:r>
                        <a:rPr lang="en-US" altLang="ja-JP" b="0" i="1" smtClean="0">
                          <a:latin typeface="Cambria Math"/>
                        </a:rPr>
                        <m:t>)</m:t>
                      </m:r>
                      <m:sSub>
                        <m:sSubPr>
                          <m:ctrlPr>
                            <a:rPr lang="en-US" altLang="ja-JP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ja-JP" b="0" i="1" smtClean="0">
                              <a:latin typeface="Cambria Math"/>
                            </a:rPr>
                            <m:t>&lt;0&lt;</m:t>
                          </m:r>
                          <m:r>
                            <a:rPr lang="en-US" altLang="ja-JP" i="1">
                              <a:latin typeface="Cambria Math"/>
                            </a:rPr>
                            <m:t>𝑓</m:t>
                          </m:r>
                        </m:e>
                        <m:sub>
                          <m:r>
                            <a:rPr lang="en-US" altLang="ja-JP" i="1">
                              <a:latin typeface="Cambria Math"/>
                            </a:rPr>
                            <m:t>𝑖</m:t>
                          </m:r>
                          <m:r>
                            <a:rPr lang="en-US" altLang="ja-JP" i="1">
                              <a:latin typeface="Cambria Math"/>
                            </a:rPr>
                            <m:t>+1</m:t>
                          </m:r>
                        </m:sub>
                      </m:sSub>
                      <m:r>
                        <a:rPr lang="en-US" altLang="ja-JP" i="1">
                          <a:latin typeface="Cambria Math"/>
                        </a:rPr>
                        <m:t>−</m:t>
                      </m:r>
                      <m:r>
                        <a:rPr lang="en-US" altLang="ja-JP" i="1">
                          <a:latin typeface="Cambria Math"/>
                        </a:rPr>
                        <m:t>𝑀</m:t>
                      </m:r>
                      <m:r>
                        <a:rPr lang="en-US" altLang="ja-JP" i="1">
                          <a:latin typeface="Cambria Math"/>
                        </a:rPr>
                        <m:t>+</m:t>
                      </m:r>
                      <m:sSub>
                        <m:sSubPr>
                          <m:ctrlPr>
                            <a:rPr lang="en-US" altLang="ja-JP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ja-JP" i="1">
                              <a:latin typeface="Cambria Math"/>
                            </a:rPr>
                            <m:t>𝑡</m:t>
                          </m:r>
                        </m:e>
                        <m:sub>
                          <m:r>
                            <a:rPr lang="en-US" altLang="ja-JP" i="1">
                              <a:latin typeface="Cambria Math"/>
                            </a:rPr>
                            <m:t>𝑖</m:t>
                          </m:r>
                        </m:sub>
                      </m:sSub>
                      <m:r>
                        <a:rPr lang="en-US" altLang="ja-JP" i="1">
                          <a:latin typeface="Cambria Math"/>
                        </a:rPr>
                        <m:t>𝜙</m:t>
                      </m:r>
                      <m:d>
                        <m:dPr>
                          <m:ctrlPr>
                            <a:rPr lang="en-US" altLang="ja-JP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altLang="ja-JP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ja-JP" i="1">
                                  <a:latin typeface="Cambria Math"/>
                                </a:rPr>
                                <m:t>𝑓</m:t>
                              </m:r>
                            </m:e>
                            <m:sub>
                              <m:r>
                                <a:rPr lang="en-US" altLang="ja-JP" i="1">
                                  <a:latin typeface="Cambria Math"/>
                                </a:rPr>
                                <m:t>𝑖</m:t>
                              </m:r>
                              <m:r>
                                <a:rPr lang="en-US" altLang="ja-JP" i="1">
                                  <a:latin typeface="Cambria Math"/>
                                </a:rPr>
                                <m:t>+1</m:t>
                              </m:r>
                            </m:sub>
                          </m:sSub>
                        </m:e>
                      </m:d>
                    </m:oMath>
                  </m:oMathPara>
                </a14:m>
                <a:endParaRPr lang="en-US" altLang="ja-JP" smtClean="0"/>
              </a:p>
              <a:p>
                <a:pPr marL="630936" lvl="2" indent="0">
                  <a:buNone/>
                </a:pPr>
                <a:r>
                  <a:rPr lang="en-US" altLang="ja-JP"/>
                  <a:t> </a:t>
                </a:r>
                <a:r>
                  <a:rPr lang="ja-JP" altLang="en-US" smtClean="0"/>
                  <a:t>という</a:t>
                </a:r>
                <a:r>
                  <a:rPr lang="en-US" altLang="ja-JP" smtClean="0"/>
                  <a:t>, </a:t>
                </a:r>
                <a:r>
                  <a:rPr lang="ja-JP" altLang="en-US" smtClean="0"/>
                  <a:t>同値だがオーバーフローしにくい式が得られる</a:t>
                </a:r>
                <a:r>
                  <a:rPr lang="en-US" altLang="ja-JP" smtClean="0"/>
                  <a:t>.</a:t>
                </a:r>
                <a:endParaRPr lang="en-US" altLang="ja-JP"/>
              </a:p>
              <a:p>
                <a:endParaRPr lang="en-US" altLang="ja-JP" smtClean="0"/>
              </a:p>
              <a:p>
                <a:r>
                  <a:rPr lang="ja-JP" altLang="en-US" smtClean="0"/>
                  <a:t>どの 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/>
                      </a:rPr>
                      <m:t>𝑖</m:t>
                    </m:r>
                  </m:oMath>
                </a14:m>
                <a:r>
                  <a:rPr lang="en-US" altLang="ja-JP" smtClean="0"/>
                  <a:t> </a:t>
                </a:r>
                <a:r>
                  <a:rPr lang="ja-JP" altLang="en-US" smtClean="0"/>
                  <a:t>でもそうならなければ</a:t>
                </a:r>
                <a:r>
                  <a:rPr lang="en-US" altLang="ja-JP" smtClean="0"/>
                  <a:t>, 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/>
                      </a:rPr>
                      <m:t>𝑍</m:t>
                    </m:r>
                    <m:d>
                      <m:dPr>
                        <m:ctrlPr>
                          <a:rPr lang="en-US" altLang="ja-JP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ja-JP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ja-JP" b="0" i="1" smtClean="0">
                                <a:latin typeface="Cambria Math"/>
                              </a:rPr>
                              <m:t>𝑓</m:t>
                            </m:r>
                          </m:e>
                          <m:sub>
                            <m:r>
                              <a:rPr lang="en-US" altLang="ja-JP" b="0" i="1" smtClean="0"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altLang="ja-JP" smtClean="0"/>
                  <a:t> </a:t>
                </a:r>
                <a:r>
                  <a:rPr lang="ja-JP" altLang="en-US" smtClean="0"/>
                  <a:t>の</a:t>
                </a:r>
                <a:endParaRPr lang="en-US" altLang="ja-JP" smtClean="0"/>
              </a:p>
              <a:p>
                <a:pPr marL="109728" indent="0">
                  <a:buNone/>
                </a:pPr>
                <a:r>
                  <a:rPr lang="ja-JP" altLang="en-US" smtClean="0"/>
                  <a:t>　最小値が答え</a:t>
                </a:r>
                <a:r>
                  <a:rPr lang="en-US" altLang="ja-JP" smtClean="0"/>
                  <a:t>.</a:t>
                </a:r>
                <a:endParaRPr lang="en-US" altLang="ja-JP"/>
              </a:p>
              <a:p>
                <a:endParaRPr lang="en-US" altLang="ja-JP" smtClean="0"/>
              </a:p>
              <a:p>
                <a:endParaRPr lang="en-US" altLang="ja-JP" smtClean="0"/>
              </a:p>
              <a:p>
                <a:endParaRPr lang="en-US" altLang="ja-JP" smtClean="0"/>
              </a:p>
            </p:txBody>
          </p:sp>
        </mc:Choice>
        <mc:Fallback xmlns="">
          <p:sp>
            <p:nvSpPr>
              <p:cNvPr id="2" name="コンテンツ プレースホルダー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t="-2830" r="-1111" b="-270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解法</a:t>
            </a:r>
            <a:endParaRPr kumimoji="1" lang="ja-JP" altLang="en-US"/>
          </a:p>
        </p:txBody>
      </p:sp>
      <p:pic>
        <p:nvPicPr>
          <p:cNvPr id="6" name="図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264" y="3429000"/>
            <a:ext cx="1936615" cy="3064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2581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コンテンツ プレースホルダー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ja-JP" altLang="en-US" smtClean="0"/>
              <a:t>適切に計算しないと</a:t>
            </a:r>
            <a:r>
              <a:rPr lang="en-US" altLang="ja-JP" smtClean="0"/>
              <a:t>, </a:t>
            </a:r>
            <a:r>
              <a:rPr lang="ja-JP" altLang="en-US" smtClean="0"/>
              <a:t>オーバーフローする</a:t>
            </a:r>
            <a:r>
              <a:rPr lang="en-US" altLang="ja-JP" smtClean="0"/>
              <a:t>.</a:t>
            </a:r>
          </a:p>
          <a:p>
            <a:pPr lvl="1"/>
            <a:r>
              <a:rPr lang="ja-JP" altLang="en-US" smtClean="0"/>
              <a:t>特に</a:t>
            </a:r>
            <a:r>
              <a:rPr lang="en-US" altLang="ja-JP" smtClean="0"/>
              <a:t>, </a:t>
            </a:r>
            <a:r>
              <a:rPr lang="ja-JP" altLang="en-US" smtClean="0"/>
              <a:t>有理数の大小比較に注意</a:t>
            </a:r>
            <a:r>
              <a:rPr lang="en-US" altLang="ja-JP" smtClean="0"/>
              <a:t>.</a:t>
            </a:r>
          </a:p>
          <a:p>
            <a:pPr lvl="1"/>
            <a:r>
              <a:rPr lang="ja-JP" altLang="en-US" smtClean="0"/>
              <a:t>適切に計算すれば</a:t>
            </a:r>
            <a:r>
              <a:rPr lang="en-US" altLang="ja-JP" smtClean="0"/>
              <a:t>, 64 bit </a:t>
            </a:r>
            <a:r>
              <a:rPr lang="ja-JP" altLang="en-US" smtClean="0"/>
              <a:t>整数内で計算できる</a:t>
            </a:r>
            <a:r>
              <a:rPr lang="en-US" altLang="ja-JP" smtClean="0"/>
              <a:t>.</a:t>
            </a:r>
            <a:endParaRPr lang="en-US" altLang="ja-JP"/>
          </a:p>
          <a:p>
            <a:endParaRPr lang="en-US" altLang="ja-JP" smtClean="0"/>
          </a:p>
          <a:p>
            <a:r>
              <a:rPr lang="en-US" altLang="ja-JP" smtClean="0"/>
              <a:t>Java </a:t>
            </a:r>
            <a:r>
              <a:rPr lang="ja-JP" altLang="en-US" smtClean="0"/>
              <a:t>なら </a:t>
            </a:r>
            <a:r>
              <a:rPr lang="en-US" altLang="ja-JP" smtClean="0"/>
              <a:t>BigInteger </a:t>
            </a:r>
            <a:r>
              <a:rPr lang="ja-JP" altLang="en-US" smtClean="0"/>
              <a:t>が使える</a:t>
            </a:r>
            <a:r>
              <a:rPr lang="en-US" altLang="ja-JP" smtClean="0"/>
              <a:t>.</a:t>
            </a:r>
          </a:p>
          <a:p>
            <a:endParaRPr lang="en-US" altLang="ja-JP" smtClean="0"/>
          </a:p>
          <a:p>
            <a:r>
              <a:rPr lang="en-US" altLang="ja-JP" smtClean="0"/>
              <a:t>C++ </a:t>
            </a:r>
            <a:r>
              <a:rPr lang="ja-JP" altLang="en-US" smtClean="0"/>
              <a:t>でも</a:t>
            </a:r>
            <a:r>
              <a:rPr lang="en-US" altLang="ja-JP" smtClean="0"/>
              <a:t>, </a:t>
            </a:r>
            <a:r>
              <a:rPr lang="ja-JP" altLang="en-US" smtClean="0"/>
              <a:t>標準ではないので推奨しないが</a:t>
            </a:r>
            <a:r>
              <a:rPr lang="en-US" altLang="ja-JP" smtClean="0"/>
              <a:t>,</a:t>
            </a:r>
            <a:r>
              <a:rPr lang="ja-JP" altLang="en-US" smtClean="0"/>
              <a:t> </a:t>
            </a:r>
            <a:r>
              <a:rPr lang="en-US" altLang="ja-JP" smtClean="0"/>
              <a:t>__int128 </a:t>
            </a:r>
            <a:r>
              <a:rPr lang="ja-JP" altLang="en-US" smtClean="0"/>
              <a:t>が使える可能性がある</a:t>
            </a:r>
            <a:r>
              <a:rPr lang="en-US" altLang="ja-JP" smtClean="0"/>
              <a:t>.</a:t>
            </a:r>
          </a:p>
          <a:p>
            <a:pPr lvl="1"/>
            <a:r>
              <a:rPr lang="ja-JP" altLang="en-US" smtClean="0"/>
              <a:t>練習セッションで</a:t>
            </a:r>
            <a:r>
              <a:rPr lang="en-US" altLang="ja-JP" smtClean="0"/>
              <a:t>, </a:t>
            </a:r>
            <a:r>
              <a:rPr lang="ja-JP" altLang="en-US" smtClean="0"/>
              <a:t>使える環境かを確かめるべき</a:t>
            </a:r>
            <a:r>
              <a:rPr lang="en-US" altLang="ja-JP" smtClean="0"/>
              <a:t>.</a:t>
            </a:r>
          </a:p>
          <a:p>
            <a:endParaRPr lang="en-US" altLang="ja-JP" smtClean="0"/>
          </a:p>
          <a:p>
            <a:endParaRPr lang="en-US" altLang="ja-JP" smtClean="0"/>
          </a:p>
          <a:p>
            <a:endParaRPr lang="en-US" altLang="ja-JP" smtClean="0"/>
          </a:p>
        </p:txBody>
      </p:sp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注意点</a:t>
            </a:r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87851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コンテンツ プレースホルダー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 smtClean="0"/>
              <a:t>澤</a:t>
            </a:r>
            <a:endParaRPr lang="en-US" altLang="ja-JP" dirty="0" smtClean="0"/>
          </a:p>
          <a:p>
            <a:pPr lvl="1"/>
            <a:r>
              <a:rPr lang="en-US" altLang="ja-JP" dirty="0"/>
              <a:t>C++ </a:t>
            </a:r>
            <a:r>
              <a:rPr lang="en-US" altLang="ja-JP" dirty="0" smtClean="0"/>
              <a:t>118</a:t>
            </a:r>
            <a:r>
              <a:rPr lang="ja-JP" altLang="en-US" dirty="0"/>
              <a:t>行</a:t>
            </a:r>
            <a:r>
              <a:rPr lang="en-US" altLang="ja-JP" dirty="0"/>
              <a:t>/3335 </a:t>
            </a:r>
            <a:r>
              <a:rPr lang="en-US" altLang="ja-JP" dirty="0" smtClean="0"/>
              <a:t>Byte</a:t>
            </a:r>
          </a:p>
          <a:p>
            <a:pPr lvl="1"/>
            <a:r>
              <a:rPr lang="en-US" altLang="ja-JP" dirty="0"/>
              <a:t>JAVA </a:t>
            </a:r>
            <a:r>
              <a:rPr lang="en-US" altLang="ja-JP" dirty="0" smtClean="0"/>
              <a:t>193</a:t>
            </a:r>
            <a:r>
              <a:rPr lang="ja-JP" altLang="en-US" dirty="0"/>
              <a:t>行</a:t>
            </a:r>
            <a:r>
              <a:rPr lang="en-US" altLang="ja-JP" dirty="0"/>
              <a:t>/6936 Byte</a:t>
            </a:r>
            <a:endParaRPr lang="en-US" altLang="ja-JP" dirty="0" smtClean="0"/>
          </a:p>
          <a:p>
            <a:r>
              <a:rPr kumimoji="1" lang="ja-JP" altLang="en-US" dirty="0" smtClean="0"/>
              <a:t>井上</a:t>
            </a:r>
            <a:endParaRPr lang="en-US" altLang="ja-JP" dirty="0" smtClean="0"/>
          </a:p>
          <a:p>
            <a:pPr lvl="1"/>
            <a:r>
              <a:rPr lang="en-US" altLang="ja-JP" dirty="0"/>
              <a:t>C++ </a:t>
            </a:r>
            <a:r>
              <a:rPr lang="en-US" altLang="ja-JP" dirty="0" smtClean="0"/>
              <a:t>135</a:t>
            </a:r>
            <a:r>
              <a:rPr lang="ja-JP" altLang="en-US" dirty="0"/>
              <a:t>行</a:t>
            </a:r>
            <a:r>
              <a:rPr lang="en-US" altLang="ja-JP" dirty="0"/>
              <a:t>/2986 Byte</a:t>
            </a:r>
            <a:endParaRPr kumimoji="1" lang="ja-JP" altLang="en-US" dirty="0"/>
          </a:p>
        </p:txBody>
      </p:sp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ジャッジ解</a:t>
            </a:r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564889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コンテンツ プレースホルダー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/>
              <a:t>First </a:t>
            </a:r>
            <a:r>
              <a:rPr lang="en-US" altLang="ja-JP" dirty="0" smtClean="0"/>
              <a:t>AC</a:t>
            </a:r>
          </a:p>
          <a:p>
            <a:pPr lvl="1"/>
            <a:r>
              <a:rPr lang="ja-JP" altLang="en-US" dirty="0"/>
              <a:t>すぬけ ブースター </a:t>
            </a:r>
            <a:r>
              <a:rPr lang="en-US" altLang="ja-JP" dirty="0"/>
              <a:t>feat. GUMI (208:14) </a:t>
            </a:r>
            <a:endParaRPr lang="en-US" altLang="ja-JP" dirty="0" smtClean="0"/>
          </a:p>
          <a:p>
            <a:r>
              <a:rPr kumimoji="1" lang="en-US" altLang="ja-JP" dirty="0" smtClean="0"/>
              <a:t>AC / Submit</a:t>
            </a:r>
          </a:p>
          <a:p>
            <a:pPr lvl="1"/>
            <a:r>
              <a:rPr lang="en-US" altLang="ja-JP" dirty="0" smtClean="0"/>
              <a:t>3/19 (16%)</a:t>
            </a:r>
            <a:endParaRPr lang="en-US" altLang="ja-JP" dirty="0" smtClean="0"/>
          </a:p>
          <a:p>
            <a:r>
              <a:rPr kumimoji="1" lang="en-US" altLang="ja-JP" dirty="0" smtClean="0"/>
              <a:t>AC / Trying</a:t>
            </a:r>
          </a:p>
          <a:p>
            <a:pPr lvl="1"/>
            <a:r>
              <a:rPr lang="en-US" altLang="ja-JP"/>
              <a:t>3</a:t>
            </a:r>
            <a:r>
              <a:rPr lang="en-US" altLang="ja-JP" smtClean="0"/>
              <a:t>/3 (100 </a:t>
            </a:r>
            <a:r>
              <a:rPr lang="en-US" altLang="ja-JP" dirty="0"/>
              <a:t>%)</a:t>
            </a:r>
            <a:endParaRPr kumimoji="1" lang="ja-JP" altLang="en-US" dirty="0"/>
          </a:p>
        </p:txBody>
      </p:sp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結果</a:t>
            </a:r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558446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ビジネス">
  <a:themeElements>
    <a:clrScheme name="ビジネス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ビジネス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ビジネス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432</TotalTime>
  <Words>266</Words>
  <Application>Microsoft Office PowerPoint</Application>
  <PresentationFormat>画面に合わせる (4:3)</PresentationFormat>
  <Paragraphs>94</Paragraphs>
  <Slides>11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6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11</vt:i4>
      </vt:variant>
    </vt:vector>
  </HeadingPairs>
  <TitlesOfParts>
    <vt:vector size="18" baseType="lpstr">
      <vt:lpstr>ＭＳ Ｐゴシック</vt:lpstr>
      <vt:lpstr>Cambria Math</vt:lpstr>
      <vt:lpstr>Lucida Sans Unicode</vt:lpstr>
      <vt:lpstr>Verdana</vt:lpstr>
      <vt:lpstr>Wingdings 2</vt:lpstr>
      <vt:lpstr>Wingdings 3</vt:lpstr>
      <vt:lpstr>ビジネス</vt:lpstr>
      <vt:lpstr>問題E Cost Performance Flow</vt:lpstr>
      <vt:lpstr>概要</vt:lpstr>
      <vt:lpstr>解法</vt:lpstr>
      <vt:lpstr>解法</vt:lpstr>
      <vt:lpstr>解法</vt:lpstr>
      <vt:lpstr>解法</vt:lpstr>
      <vt:lpstr>解法</vt:lpstr>
      <vt:lpstr>解法</vt:lpstr>
      <vt:lpstr>注意点</vt:lpstr>
      <vt:lpstr>ジャッジ解</vt:lpstr>
      <vt:lpstr>結果</vt:lpstr>
    </vt:vector>
  </TitlesOfParts>
  <Company>Sophia University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Cost Performance Flow</dc:title>
  <dc:creator>Computer Center</dc:creator>
  <cp:lastModifiedBy>Seiya Kamiya</cp:lastModifiedBy>
  <cp:revision>57</cp:revision>
  <dcterms:created xsi:type="dcterms:W3CDTF">2015-04-13T04:06:16Z</dcterms:created>
  <dcterms:modified xsi:type="dcterms:W3CDTF">2015-04-19T09:32:01Z</dcterms:modified>
</cp:coreProperties>
</file>