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9441CD6-1181-4674-AB21-EAEF0A77C73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7AB4EA6-8ABE-49A9-A755-2C3E27645B7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J: </a:t>
            </a:r>
            <a:r>
              <a:rPr lang="en-US" altLang="ja-JP" dirty="0"/>
              <a:t>Merry Christmas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北川・岩田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岩田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072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サンタがプレゼントを配達する</a:t>
            </a:r>
            <a:endParaRPr kumimoji="1" lang="en-US" altLang="ja-JP" dirty="0" smtClean="0"/>
          </a:p>
          <a:p>
            <a:r>
              <a:rPr lang="ja-JP" altLang="en-US" dirty="0"/>
              <a:t>決められた</a:t>
            </a:r>
            <a:r>
              <a:rPr lang="ja-JP" altLang="en-US" dirty="0" smtClean="0"/>
              <a:t>時刻ちょうどに配達しないといけない</a:t>
            </a:r>
            <a:endParaRPr lang="en-US" altLang="ja-JP" dirty="0" smtClean="0"/>
          </a:p>
          <a:p>
            <a:r>
              <a:rPr kumimoji="1" lang="ja-JP" altLang="en-US" dirty="0" smtClean="0"/>
              <a:t>最小何人</a:t>
            </a:r>
            <a:r>
              <a:rPr kumimoji="1" lang="ja-JP" altLang="en-US" dirty="0"/>
              <a:t>必要か</a:t>
            </a: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pic>
        <p:nvPicPr>
          <p:cNvPr id="1026" name="Picture 2" descr="C:\Users\wata\AppData\Local\Microsoft\Windows\Temporary Internet Files\Content.IE5\BM6WC3FX\MC9003521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382" y="4507417"/>
            <a:ext cx="468506" cy="68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ta\AppData\Local\Microsoft\Windows\Temporary Internet Files\Content.IE5\N7X3H5ZQ\MC9003316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382" y="4293096"/>
            <a:ext cx="532433" cy="57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ata\AppData\Local\Microsoft\Windows\Temporary Internet Files\Content.IE5\BM6WC3FX\MC9003521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502" y="4507417"/>
            <a:ext cx="468506" cy="68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線コネクタ 5"/>
          <p:cNvCxnSpPr>
            <a:stCxn id="1026" idx="3"/>
            <a:endCxn id="7" idx="1"/>
          </p:cNvCxnSpPr>
          <p:nvPr/>
        </p:nvCxnSpPr>
        <p:spPr>
          <a:xfrm>
            <a:off x="2649888" y="4850020"/>
            <a:ext cx="152561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C:\Users\wata\AppData\Local\Microsoft\Windows\Temporary Internet Files\Content.IE5\BM6WC3FX\MC9003521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442" y="5661248"/>
            <a:ext cx="468506" cy="68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直線コネクタ 10"/>
          <p:cNvCxnSpPr>
            <a:stCxn id="10" idx="3"/>
            <a:endCxn id="7" idx="2"/>
          </p:cNvCxnSpPr>
          <p:nvPr/>
        </p:nvCxnSpPr>
        <p:spPr>
          <a:xfrm flipV="1">
            <a:off x="3646948" y="5192623"/>
            <a:ext cx="762807" cy="81122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stCxn id="10" idx="1"/>
            <a:endCxn id="1026" idx="2"/>
          </p:cNvCxnSpPr>
          <p:nvPr/>
        </p:nvCxnSpPr>
        <p:spPr>
          <a:xfrm flipH="1" flipV="1">
            <a:off x="2415635" y="5192623"/>
            <a:ext cx="762807" cy="81122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37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まず最初に全点間最短路を求める</a:t>
                </a:r>
                <a:endParaRPr kumimoji="1" lang="en-US" altLang="ja-JP" dirty="0" smtClean="0"/>
              </a:p>
              <a:p>
                <a:r>
                  <a:rPr kumimoji="1" lang="ja-JP" altLang="en-US" dirty="0" smtClean="0"/>
                  <a:t>依頼を頂点とし，依頼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𝑖</m:t>
                    </m:r>
                  </m:oMath>
                </a14:m>
                <a:r>
                  <a:rPr lang="ja-JP" altLang="en-US" dirty="0" smtClean="0"/>
                  <a:t>のあとに依頼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𝑗</m:t>
                    </m:r>
                  </m:oMath>
                </a14:m>
                <a:r>
                  <a:rPr lang="ja-JP" altLang="en-US" dirty="0" smtClean="0"/>
                  <a:t>をこなせる</a:t>
                </a:r>
                <a:r>
                  <a:rPr lang="en-US" altLang="ja-JP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dirty="0" smtClean="0">
                            <a:latin typeface="Cambria Math"/>
                          </a:rPr>
                          <m:t>𝑡</m:t>
                        </m:r>
                      </m:e>
                      <m:sub>
                        <m:r>
                          <a:rPr lang="en-US" altLang="ja-JP" i="1" dirty="0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i="1" dirty="0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dirty="0" smtClean="0">
                            <a:latin typeface="Cambria Math"/>
                          </a:rPr>
                          <m:t>𝑑</m:t>
                        </m:r>
                      </m:e>
                      <m:sub>
                        <m:r>
                          <a:rPr lang="en-US" altLang="ja-JP" b="0" i="1" dirty="0" smtClean="0">
                            <a:latin typeface="Cambria Math"/>
                          </a:rPr>
                          <m:t>𝑖</m:t>
                        </m:r>
                        <m:r>
                          <a:rPr lang="en-US" altLang="ja-JP" b="0" i="1" dirty="0" smtClean="0">
                            <a:latin typeface="Cambria Math"/>
                          </a:rPr>
                          <m:t>,</m:t>
                        </m:r>
                        <m:r>
                          <a:rPr lang="en-US" altLang="ja-JP" b="0" i="1" dirty="0" smtClean="0">
                            <a:latin typeface="Cambria Math"/>
                          </a:rPr>
                          <m:t>𝑗</m:t>
                        </m:r>
                      </m:sub>
                    </m:sSub>
                    <m:r>
                      <a:rPr lang="en-US" altLang="ja-JP" i="1" dirty="0" smtClean="0">
                        <a:latin typeface="Cambria Math"/>
                      </a:rPr>
                      <m:t>≤</m:t>
                    </m:r>
                    <m:sSub>
                      <m:sSubPr>
                        <m:ctrlPr>
                          <a:rPr lang="en-US" altLang="ja-JP" i="1" dirty="0" err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dirty="0" err="1" smtClean="0">
                            <a:latin typeface="Cambria Math"/>
                          </a:rPr>
                          <m:t>𝑡</m:t>
                        </m:r>
                      </m:e>
                      <m:sub>
                        <m:r>
                          <a:rPr lang="en-US" altLang="ja-JP" i="1" dirty="0" err="1" smtClean="0">
                            <a:latin typeface="Cambria Math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altLang="ja-JP" dirty="0" smtClean="0"/>
                  <a:t>)</a:t>
                </a:r>
                <a:r>
                  <a:rPr lang="ja-JP" altLang="en-US" dirty="0" smtClean="0"/>
                  <a:t>場合に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𝑖</m:t>
                    </m:r>
                  </m:oMath>
                </a14:m>
                <a:r>
                  <a:rPr lang="ja-JP" altLang="en-US" dirty="0" smtClean="0"/>
                  <a:t>から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𝑗</m:t>
                    </m:r>
                  </m:oMath>
                </a14:m>
                <a:r>
                  <a:rPr lang="ja-JP" altLang="en-US" dirty="0" smtClean="0"/>
                  <a:t>へ辺を張ったグラフを考えると</a:t>
                </a:r>
                <a:r>
                  <a:rPr lang="en-US" altLang="ja-JP" dirty="0" smtClean="0"/>
                  <a:t>DAG</a:t>
                </a:r>
                <a:r>
                  <a:rPr lang="ja-JP" altLang="en-US" dirty="0" smtClean="0"/>
                  <a:t>になり，求めたいものは最小パス被覆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35" t="-212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8071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DAG</a:t>
            </a:r>
            <a:r>
              <a:rPr kumimoji="1" lang="ja-JP" altLang="en-US" dirty="0" smtClean="0"/>
              <a:t>の最小パス被覆</a:t>
            </a:r>
            <a:r>
              <a:rPr lang="ja-JP" altLang="en-US" dirty="0"/>
              <a:t>は</a:t>
            </a:r>
            <a:r>
              <a:rPr kumimoji="1" lang="ja-JP" altLang="en-US" dirty="0" smtClean="0"/>
              <a:t>二部マッチングを用いて解ける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802432" y="4528503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2273047" y="3763888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1763688" y="5322912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3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2915816" y="5322912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4</a:t>
            </a:r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3538736" y="3765067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5</a:t>
            </a:r>
            <a:endParaRPr kumimoji="1" lang="ja-JP" altLang="en-US" dirty="0"/>
          </a:p>
        </p:txBody>
      </p:sp>
      <p:cxnSp>
        <p:nvCxnSpPr>
          <p:cNvPr id="10" name="直線矢印コネクタ 9"/>
          <p:cNvCxnSpPr>
            <a:stCxn id="4" idx="6"/>
            <a:endCxn id="6" idx="2"/>
          </p:cNvCxnSpPr>
          <p:nvPr/>
        </p:nvCxnSpPr>
        <p:spPr>
          <a:xfrm>
            <a:off x="1259632" y="4757103"/>
            <a:ext cx="504056" cy="794409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矢印コネクタ 10"/>
          <p:cNvCxnSpPr>
            <a:stCxn id="4" idx="6"/>
            <a:endCxn id="5" idx="2"/>
          </p:cNvCxnSpPr>
          <p:nvPr/>
        </p:nvCxnSpPr>
        <p:spPr>
          <a:xfrm flipV="1">
            <a:off x="1259632" y="3992488"/>
            <a:ext cx="1013415" cy="764615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6" idx="6"/>
            <a:endCxn id="7" idx="2"/>
          </p:cNvCxnSpPr>
          <p:nvPr/>
        </p:nvCxnSpPr>
        <p:spPr>
          <a:xfrm>
            <a:off x="2220888" y="5551512"/>
            <a:ext cx="694928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>
            <a:stCxn id="5" idx="6"/>
            <a:endCxn id="8" idx="2"/>
          </p:cNvCxnSpPr>
          <p:nvPr/>
        </p:nvCxnSpPr>
        <p:spPr>
          <a:xfrm>
            <a:off x="2730247" y="3992488"/>
            <a:ext cx="808489" cy="1179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>
            <a:stCxn id="6" idx="6"/>
            <a:endCxn id="8" idx="2"/>
          </p:cNvCxnSpPr>
          <p:nvPr/>
        </p:nvCxnSpPr>
        <p:spPr>
          <a:xfrm flipV="1">
            <a:off x="2220888" y="3993667"/>
            <a:ext cx="1317848" cy="1557845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円/楕円 22"/>
          <p:cNvSpPr/>
          <p:nvPr/>
        </p:nvSpPr>
        <p:spPr>
          <a:xfrm>
            <a:off x="5529808" y="3259832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cxnSp>
        <p:nvCxnSpPr>
          <p:cNvPr id="24" name="直線矢印コネクタ 23"/>
          <p:cNvCxnSpPr>
            <a:stCxn id="4" idx="6"/>
            <a:endCxn id="7" idx="2"/>
          </p:cNvCxnSpPr>
          <p:nvPr/>
        </p:nvCxnSpPr>
        <p:spPr>
          <a:xfrm>
            <a:off x="1259632" y="4757103"/>
            <a:ext cx="1656184" cy="794409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矢印コネクタ 26"/>
          <p:cNvCxnSpPr>
            <a:stCxn id="4" idx="6"/>
            <a:endCxn id="8" idx="2"/>
          </p:cNvCxnSpPr>
          <p:nvPr/>
        </p:nvCxnSpPr>
        <p:spPr>
          <a:xfrm flipV="1">
            <a:off x="1259632" y="3993667"/>
            <a:ext cx="2279104" cy="763436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円/楕円 29"/>
          <p:cNvSpPr/>
          <p:nvPr/>
        </p:nvSpPr>
        <p:spPr>
          <a:xfrm>
            <a:off x="5529808" y="3882752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2</a:t>
            </a:r>
            <a:endParaRPr kumimoji="1" lang="ja-JP" altLang="en-US" dirty="0"/>
          </a:p>
        </p:txBody>
      </p:sp>
      <p:sp>
        <p:nvSpPr>
          <p:cNvPr id="31" name="円/楕円 30"/>
          <p:cNvSpPr/>
          <p:nvPr/>
        </p:nvSpPr>
        <p:spPr>
          <a:xfrm>
            <a:off x="5529808" y="4530824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3</a:t>
            </a:r>
            <a:endParaRPr kumimoji="1" lang="ja-JP" altLang="en-US" dirty="0"/>
          </a:p>
        </p:txBody>
      </p:sp>
      <p:sp>
        <p:nvSpPr>
          <p:cNvPr id="32" name="円/楕円 31"/>
          <p:cNvSpPr/>
          <p:nvPr/>
        </p:nvSpPr>
        <p:spPr>
          <a:xfrm>
            <a:off x="5529808" y="5204048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4</a:t>
            </a:r>
            <a:endParaRPr kumimoji="1" lang="ja-JP" altLang="en-US" dirty="0"/>
          </a:p>
        </p:txBody>
      </p:sp>
      <p:sp>
        <p:nvSpPr>
          <p:cNvPr id="33" name="円/楕円 32"/>
          <p:cNvSpPr/>
          <p:nvPr/>
        </p:nvSpPr>
        <p:spPr>
          <a:xfrm>
            <a:off x="5529808" y="5852120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5</a:t>
            </a:r>
            <a:endParaRPr kumimoji="1" lang="ja-JP" altLang="en-US" dirty="0"/>
          </a:p>
        </p:txBody>
      </p:sp>
      <p:sp>
        <p:nvSpPr>
          <p:cNvPr id="35" name="円/楕円 34"/>
          <p:cNvSpPr/>
          <p:nvPr/>
        </p:nvSpPr>
        <p:spPr>
          <a:xfrm>
            <a:off x="7139136" y="3259832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36" name="円/楕円 35"/>
          <p:cNvSpPr/>
          <p:nvPr/>
        </p:nvSpPr>
        <p:spPr>
          <a:xfrm>
            <a:off x="7139136" y="3882752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37" name="円/楕円 36"/>
          <p:cNvSpPr/>
          <p:nvPr/>
        </p:nvSpPr>
        <p:spPr>
          <a:xfrm>
            <a:off x="7139136" y="4530824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3</a:t>
            </a:r>
            <a:endParaRPr kumimoji="1" lang="ja-JP" altLang="en-US" dirty="0"/>
          </a:p>
        </p:txBody>
      </p:sp>
      <p:sp>
        <p:nvSpPr>
          <p:cNvPr id="38" name="円/楕円 37"/>
          <p:cNvSpPr/>
          <p:nvPr/>
        </p:nvSpPr>
        <p:spPr>
          <a:xfrm>
            <a:off x="7139136" y="5204048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4</a:t>
            </a:r>
            <a:endParaRPr kumimoji="1" lang="ja-JP" altLang="en-US" dirty="0"/>
          </a:p>
        </p:txBody>
      </p:sp>
      <p:sp>
        <p:nvSpPr>
          <p:cNvPr id="39" name="円/楕円 38"/>
          <p:cNvSpPr/>
          <p:nvPr/>
        </p:nvSpPr>
        <p:spPr>
          <a:xfrm>
            <a:off x="7139136" y="5852120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5</a:t>
            </a:r>
            <a:endParaRPr kumimoji="1" lang="ja-JP" altLang="en-US" dirty="0"/>
          </a:p>
        </p:txBody>
      </p:sp>
      <p:cxnSp>
        <p:nvCxnSpPr>
          <p:cNvPr id="42" name="直線コネクタ 41"/>
          <p:cNvCxnSpPr>
            <a:endCxn id="36" idx="2"/>
          </p:cNvCxnSpPr>
          <p:nvPr/>
        </p:nvCxnSpPr>
        <p:spPr>
          <a:xfrm>
            <a:off x="5987008" y="3488432"/>
            <a:ext cx="1152128" cy="6229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コネクタ 44"/>
          <p:cNvCxnSpPr>
            <a:stCxn id="23" idx="6"/>
            <a:endCxn id="37" idx="2"/>
          </p:cNvCxnSpPr>
          <p:nvPr/>
        </p:nvCxnSpPr>
        <p:spPr>
          <a:xfrm>
            <a:off x="5987008" y="3488432"/>
            <a:ext cx="1152128" cy="1270992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コネクタ 47"/>
          <p:cNvCxnSpPr>
            <a:stCxn id="23" idx="6"/>
            <a:endCxn id="38" idx="2"/>
          </p:cNvCxnSpPr>
          <p:nvPr/>
        </p:nvCxnSpPr>
        <p:spPr>
          <a:xfrm>
            <a:off x="5987008" y="3488432"/>
            <a:ext cx="1152128" cy="1944216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コネクタ 50"/>
          <p:cNvCxnSpPr>
            <a:stCxn id="23" idx="6"/>
          </p:cNvCxnSpPr>
          <p:nvPr/>
        </p:nvCxnSpPr>
        <p:spPr>
          <a:xfrm>
            <a:off x="5987008" y="3488432"/>
            <a:ext cx="1152128" cy="2592288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コネクタ 53"/>
          <p:cNvCxnSpPr>
            <a:stCxn id="30" idx="6"/>
            <a:endCxn id="39" idx="2"/>
          </p:cNvCxnSpPr>
          <p:nvPr/>
        </p:nvCxnSpPr>
        <p:spPr>
          <a:xfrm>
            <a:off x="5987008" y="4111352"/>
            <a:ext cx="1152128" cy="196936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コネクタ 56"/>
          <p:cNvCxnSpPr>
            <a:stCxn id="31" idx="6"/>
            <a:endCxn id="38" idx="2"/>
          </p:cNvCxnSpPr>
          <p:nvPr/>
        </p:nvCxnSpPr>
        <p:spPr>
          <a:xfrm>
            <a:off x="5987008" y="4759424"/>
            <a:ext cx="1152128" cy="67322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コネクタ 59"/>
          <p:cNvCxnSpPr>
            <a:stCxn id="32" idx="6"/>
            <a:endCxn id="39" idx="2"/>
          </p:cNvCxnSpPr>
          <p:nvPr/>
        </p:nvCxnSpPr>
        <p:spPr>
          <a:xfrm>
            <a:off x="5987008" y="5432648"/>
            <a:ext cx="1152128" cy="648072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右矢印 62"/>
          <p:cNvSpPr/>
          <p:nvPr/>
        </p:nvSpPr>
        <p:spPr>
          <a:xfrm>
            <a:off x="4427984" y="4555976"/>
            <a:ext cx="432048" cy="565809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818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終了条件は</a:t>
            </a:r>
            <a:r>
              <a:rPr kumimoji="1" lang="en-US" altLang="ja-JP" dirty="0" smtClean="0"/>
              <a:t>N=0</a:t>
            </a:r>
            <a:r>
              <a:rPr kumimoji="1" lang="ja-JP" altLang="en-US" dirty="0" smtClean="0">
                <a:solidFill>
                  <a:srgbClr val="FF0000"/>
                </a:solidFill>
              </a:rPr>
              <a:t>かつ</a:t>
            </a:r>
            <a:r>
              <a:rPr kumimoji="1" lang="en-US" altLang="ja-JP" dirty="0" smtClean="0"/>
              <a:t>M=0</a:t>
            </a:r>
            <a:r>
              <a:rPr kumimoji="1" lang="ja-JP" altLang="en-US" dirty="0" smtClean="0">
                <a:solidFill>
                  <a:srgbClr val="FF0000"/>
                </a:solidFill>
              </a:rPr>
              <a:t>かつ</a:t>
            </a:r>
            <a:r>
              <a:rPr kumimoji="1" lang="en-US" altLang="ja-JP" dirty="0" smtClean="0"/>
              <a:t>L=0</a:t>
            </a:r>
          </a:p>
          <a:p>
            <a:r>
              <a:rPr lang="en-US" altLang="ja-JP" dirty="0" smtClean="0"/>
              <a:t>N,L&gt;0,M=0</a:t>
            </a:r>
            <a:r>
              <a:rPr lang="ja-JP" altLang="en-US" dirty="0" smtClean="0"/>
              <a:t>はあり得る</a:t>
            </a:r>
            <a:endParaRPr kumimoji="1" lang="en-US" altLang="ja-JP" dirty="0" smtClean="0"/>
          </a:p>
          <a:p>
            <a:r>
              <a:rPr lang="en-US" altLang="ja-JP" dirty="0" smtClean="0"/>
              <a:t>(N==0||M==0)</a:t>
            </a:r>
            <a:r>
              <a:rPr lang="ja-JP" altLang="en-US" dirty="0" smtClean="0"/>
              <a:t>のチームが複数いた</a:t>
            </a:r>
            <a:endParaRPr lang="en-US" altLang="ja-JP" dirty="0" smtClean="0"/>
          </a:p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注意点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96914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submission : </a:t>
            </a:r>
            <a:r>
              <a:rPr lang="en-US" altLang="ja-JP" dirty="0" smtClean="0"/>
              <a:t>51min (USAGI Code)</a:t>
            </a:r>
            <a:endParaRPr lang="en-US" altLang="ja-JP" dirty="0" smtClean="0"/>
          </a:p>
          <a:p>
            <a:r>
              <a:rPr lang="en-US" altLang="ja-JP" dirty="0" smtClean="0"/>
              <a:t>First accepted : </a:t>
            </a:r>
            <a:r>
              <a:rPr lang="en-US" altLang="ja-JP" dirty="0" smtClean="0"/>
              <a:t>51min (USAGI Code)</a:t>
            </a:r>
            <a:endParaRPr lang="en-US" altLang="ja-JP" dirty="0" smtClean="0"/>
          </a:p>
          <a:p>
            <a:r>
              <a:rPr lang="en-US" altLang="ja-JP" dirty="0" smtClean="0"/>
              <a:t>Number of submissions : </a:t>
            </a:r>
            <a:r>
              <a:rPr lang="en-US" altLang="ja-JP" dirty="0" smtClean="0"/>
              <a:t>19</a:t>
            </a:r>
            <a:endParaRPr lang="en-US" altLang="ja-JP" dirty="0" smtClean="0"/>
          </a:p>
          <a:p>
            <a:r>
              <a:rPr lang="en-US" altLang="ja-JP" dirty="0" smtClean="0"/>
              <a:t>Number of accepted : </a:t>
            </a:r>
            <a:r>
              <a:rPr lang="en-US" altLang="ja-JP" dirty="0" smtClean="0"/>
              <a:t>6</a:t>
            </a:r>
            <a:endParaRPr lang="en-US" altLang="ja-JP" dirty="0" smtClean="0"/>
          </a:p>
          <a:p>
            <a:pPr marL="0" indent="0">
              <a:buNone/>
            </a:pPr>
            <a:endParaRPr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3966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ウェーブ">
  <a:themeElements>
    <a:clrScheme name="ウェーブ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ウェーブ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ウェーブ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153</TotalTime>
  <Words>187</Words>
  <Application>Microsoft Office PowerPoint</Application>
  <PresentationFormat>画面に合わせる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ウェーブ</vt:lpstr>
      <vt:lpstr>Problem J: Merry Christmas</vt:lpstr>
      <vt:lpstr>問題概要</vt:lpstr>
      <vt:lpstr>解法(1)</vt:lpstr>
      <vt:lpstr>解法(2)</vt:lpstr>
      <vt:lpstr>注意点</vt:lpstr>
      <vt:lpstr>提出状況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J: Merry Christmas</dc:title>
  <dc:creator>wata</dc:creator>
  <cp:lastModifiedBy>wata</cp:lastModifiedBy>
  <cp:revision>12</cp:revision>
  <dcterms:created xsi:type="dcterms:W3CDTF">2010-11-28T03:56:24Z</dcterms:created>
  <dcterms:modified xsi:type="dcterms:W3CDTF">2010-11-28T07:32:31Z</dcterms:modified>
</cp:coreProperties>
</file>