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notesMasterIdLst>
    <p:notesMasterId r:id="rId10"/>
  </p:notesMasterIdLst>
  <p:sldIdLst>
    <p:sldId id="256" r:id="rId2"/>
    <p:sldId id="257" r:id="rId3"/>
    <p:sldId id="261" r:id="rId4"/>
    <p:sldId id="258" r:id="rId5"/>
    <p:sldId id="259" r:id="rId6"/>
    <p:sldId id="269" r:id="rId7"/>
    <p:sldId id="267" r:id="rId8"/>
    <p:sldId id="268" r:id="rId9"/>
  </p:sldIdLst>
  <p:sldSz cx="9144000" cy="6858000" type="screen4x3"/>
  <p:notesSz cx="7099300" cy="102235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146" autoAdjust="0"/>
  </p:normalViewPr>
  <p:slideViewPr>
    <p:cSldViewPr>
      <p:cViewPr varScale="1">
        <p:scale>
          <a:sx n="88" d="100"/>
          <a:sy n="88" d="100"/>
        </p:scale>
        <p:origin x="-100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6363" cy="511175"/>
          </a:xfrm>
          <a:prstGeom prst="rect">
            <a:avLst/>
          </a:prstGeom>
        </p:spPr>
        <p:txBody>
          <a:bodyPr vert="horz" lIns="98984" tIns="49492" rIns="98984" bIns="49492" rtlCol="0"/>
          <a:lstStyle>
            <a:lvl1pPr algn="l">
              <a:defRPr sz="13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4021294" y="0"/>
            <a:ext cx="3076363" cy="511175"/>
          </a:xfrm>
          <a:prstGeom prst="rect">
            <a:avLst/>
          </a:prstGeom>
        </p:spPr>
        <p:txBody>
          <a:bodyPr vert="horz" lIns="98984" tIns="49492" rIns="98984" bIns="49492" rtlCol="0"/>
          <a:lstStyle>
            <a:lvl1pPr algn="r">
              <a:defRPr sz="1300"/>
            </a:lvl1pPr>
          </a:lstStyle>
          <a:p>
            <a:fld id="{6584FC27-0618-4929-B568-F59E718659D3}" type="datetimeFigureOut">
              <a:rPr kumimoji="1" lang="ja-JP" altLang="en-US" smtClean="0"/>
              <a:t>2013/4/24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993775" y="766763"/>
            <a:ext cx="5111750" cy="38338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8984" tIns="49492" rIns="98984" bIns="49492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709930" y="4856163"/>
            <a:ext cx="5679440" cy="4600575"/>
          </a:xfrm>
          <a:prstGeom prst="rect">
            <a:avLst/>
          </a:prstGeom>
        </p:spPr>
        <p:txBody>
          <a:bodyPr vert="horz" lIns="98984" tIns="49492" rIns="98984" bIns="49492" rtlCol="0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9710551"/>
            <a:ext cx="3076363" cy="511175"/>
          </a:xfrm>
          <a:prstGeom prst="rect">
            <a:avLst/>
          </a:prstGeom>
        </p:spPr>
        <p:txBody>
          <a:bodyPr vert="horz" lIns="98984" tIns="49492" rIns="98984" bIns="49492" rtlCol="0" anchor="b"/>
          <a:lstStyle>
            <a:lvl1pPr algn="l">
              <a:defRPr sz="13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4021294" y="9710551"/>
            <a:ext cx="3076363" cy="511175"/>
          </a:xfrm>
          <a:prstGeom prst="rect">
            <a:avLst/>
          </a:prstGeom>
        </p:spPr>
        <p:txBody>
          <a:bodyPr vert="horz" lIns="98984" tIns="49492" rIns="98984" bIns="49492" rtlCol="0" anchor="b"/>
          <a:lstStyle>
            <a:lvl1pPr algn="r">
              <a:defRPr sz="1300"/>
            </a:lvl1pPr>
          </a:lstStyle>
          <a:p>
            <a:fld id="{F1213ADF-D0F8-4471-9B64-9604E22BF646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5133757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39" name="Rectangle 23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ja-JP" altLang="en-US"/>
          </a:p>
        </p:txBody>
      </p:sp>
      <p:sp>
        <p:nvSpPr>
          <p:cNvPr id="9233" name="AutoShape 17"/>
          <p:cNvSpPr>
            <a:spLocks noChangeAspect="1" noChangeArrowheads="1"/>
          </p:cNvSpPr>
          <p:nvPr/>
        </p:nvSpPr>
        <p:spPr bwMode="auto">
          <a:xfrm flipH="1">
            <a:off x="5508625" y="3222625"/>
            <a:ext cx="3635375" cy="3635375"/>
          </a:xfrm>
          <a:prstGeom prst="rtTriangle">
            <a:avLst/>
          </a:prstGeom>
          <a:gradFill rotWithShape="1">
            <a:gsLst>
              <a:gs pos="0">
                <a:srgbClr val="FFCCCC"/>
              </a:gs>
              <a:gs pos="50000">
                <a:srgbClr val="FFCCCC">
                  <a:gamma/>
                  <a:tint val="0"/>
                  <a:invGamma/>
                </a:srgbClr>
              </a:gs>
              <a:gs pos="100000">
                <a:srgbClr val="FFCCCC"/>
              </a:gs>
            </a:gsLst>
            <a:lin ang="189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ja-JP" altLang="en-US"/>
          </a:p>
        </p:txBody>
      </p:sp>
      <p:sp>
        <p:nvSpPr>
          <p:cNvPr id="9218" name="Rectangle 2"/>
          <p:cNvSpPr>
            <a:spLocks noChangeArrowheads="1"/>
          </p:cNvSpPr>
          <p:nvPr/>
        </p:nvSpPr>
        <p:spPr bwMode="auto">
          <a:xfrm>
            <a:off x="0" y="0"/>
            <a:ext cx="2051050" cy="6858000"/>
          </a:xfrm>
          <a:prstGeom prst="rect">
            <a:avLst/>
          </a:prstGeom>
          <a:gradFill rotWithShape="1">
            <a:gsLst>
              <a:gs pos="0">
                <a:srgbClr val="FFCCCC"/>
              </a:gs>
              <a:gs pos="100000">
                <a:srgbClr val="FFCCCC">
                  <a:gamma/>
                  <a:tint val="0"/>
                  <a:invGamma/>
                </a:srgb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ja-JP" altLang="en-US"/>
          </a:p>
        </p:txBody>
      </p:sp>
      <p:sp>
        <p:nvSpPr>
          <p:cNvPr id="9219" name="AutoShape 3"/>
          <p:cNvSpPr>
            <a:spLocks noChangeArrowheads="1"/>
          </p:cNvSpPr>
          <p:nvPr/>
        </p:nvSpPr>
        <p:spPr bwMode="auto">
          <a:xfrm rot="5400000">
            <a:off x="1069975" y="1857376"/>
            <a:ext cx="1582737" cy="3694112"/>
          </a:xfrm>
          <a:prstGeom prst="triangle">
            <a:avLst>
              <a:gd name="adj" fmla="val 50000"/>
            </a:avLst>
          </a:prstGeom>
          <a:gradFill rotWithShape="1">
            <a:gsLst>
              <a:gs pos="0">
                <a:srgbClr val="FFD9D9"/>
              </a:gs>
              <a:gs pos="100000">
                <a:srgbClr val="FFFFFF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ja-JP" altLang="en-US"/>
          </a:p>
        </p:txBody>
      </p:sp>
      <p:sp>
        <p:nvSpPr>
          <p:cNvPr id="9220" name="Oval 4"/>
          <p:cNvSpPr>
            <a:spLocks noChangeArrowheads="1"/>
          </p:cNvSpPr>
          <p:nvPr/>
        </p:nvSpPr>
        <p:spPr bwMode="auto">
          <a:xfrm>
            <a:off x="14288" y="5807075"/>
            <a:ext cx="2036762" cy="576263"/>
          </a:xfrm>
          <a:prstGeom prst="ellipse">
            <a:avLst/>
          </a:prstGeom>
          <a:gradFill rotWithShape="1">
            <a:gsLst>
              <a:gs pos="0">
                <a:srgbClr val="FFD9D9"/>
              </a:gs>
              <a:gs pos="100000">
                <a:srgbClr val="FFFFFF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ja-JP" altLang="en-US"/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>
                <a:solidFill>
                  <a:srgbClr val="923A3A"/>
                </a:solidFill>
              </a:defRPr>
            </a:lvl1pPr>
          </a:lstStyle>
          <a:p>
            <a:fld id="{94FA8FAC-F688-4585-B4E6-FF8DD13AE256}" type="datetime1">
              <a:rPr kumimoji="1" lang="ja-JP" altLang="en-US" smtClean="0"/>
              <a:t>2013/4/24</a:t>
            </a:fld>
            <a:endParaRPr kumimoji="1" lang="ja-JP" altLang="en-US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>
                <a:solidFill>
                  <a:srgbClr val="923A3A"/>
                </a:solidFill>
              </a:defRPr>
            </a:lvl1pPr>
          </a:lstStyle>
          <a:p>
            <a:r>
              <a:rPr kumimoji="1" lang="en-US" altLang="ja-JP" smtClean="0"/>
              <a:t>JAG Spring Contest 2013</a:t>
            </a:r>
            <a:endParaRPr kumimoji="1" lang="ja-JP" altLang="en-US"/>
          </a:p>
        </p:txBody>
      </p:sp>
      <p:sp>
        <p:nvSpPr>
          <p:cNvPr id="9224" name="Rectangle 8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4793F358-40B5-4125-A86F-25F67261EFD7}" type="slidenum">
              <a:rPr kumimoji="1" lang="ja-JP" altLang="en-US" smtClean="0"/>
              <a:t>‹#›</a:t>
            </a:fld>
            <a:endParaRPr kumimoji="1" lang="ja-JP" altLang="en-US"/>
          </a:p>
        </p:txBody>
      </p:sp>
      <p:sp>
        <p:nvSpPr>
          <p:cNvPr id="9234" name="Rectangle 18"/>
          <p:cNvSpPr>
            <a:spLocks noChangeArrowheads="1"/>
          </p:cNvSpPr>
          <p:nvPr/>
        </p:nvSpPr>
        <p:spPr bwMode="auto">
          <a:xfrm>
            <a:off x="523875" y="1874838"/>
            <a:ext cx="8296275" cy="1792287"/>
          </a:xfrm>
          <a:prstGeom prst="rect">
            <a:avLst/>
          </a:prstGeom>
          <a:solidFill>
            <a:srgbClr val="FFEBE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ja-JP" altLang="en-US"/>
          </a:p>
        </p:txBody>
      </p:sp>
      <p:sp>
        <p:nvSpPr>
          <p:cNvPr id="9235" name="Rectangle 19"/>
          <p:cNvSpPr>
            <a:spLocks noChangeArrowheads="1"/>
          </p:cNvSpPr>
          <p:nvPr/>
        </p:nvSpPr>
        <p:spPr bwMode="auto">
          <a:xfrm>
            <a:off x="1206500" y="3668713"/>
            <a:ext cx="7037388" cy="2317750"/>
          </a:xfrm>
          <a:prstGeom prst="rect">
            <a:avLst/>
          </a:prstGeom>
          <a:solidFill>
            <a:srgbClr val="FFEBE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ja-JP" altLang="en-US"/>
          </a:p>
        </p:txBody>
      </p:sp>
      <p:sp>
        <p:nvSpPr>
          <p:cNvPr id="9221" name="AutoShape 5"/>
          <p:cNvSpPr>
            <a:spLocks noChangeArrowheads="1"/>
          </p:cNvSpPr>
          <p:nvPr/>
        </p:nvSpPr>
        <p:spPr bwMode="auto">
          <a:xfrm rot="5400000">
            <a:off x="4404519" y="-781843"/>
            <a:ext cx="142875" cy="8923337"/>
          </a:xfrm>
          <a:prstGeom prst="triangle">
            <a:avLst>
              <a:gd name="adj" fmla="val 50000"/>
            </a:avLst>
          </a:prstGeom>
          <a:solidFill>
            <a:srgbClr val="FFCC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ja-JP" altLang="en-US"/>
          </a:p>
        </p:txBody>
      </p:sp>
      <p:sp>
        <p:nvSpPr>
          <p:cNvPr id="9230" name="Freeform 14"/>
          <p:cNvSpPr>
            <a:spLocks noChangeAspect="1"/>
          </p:cNvSpPr>
          <p:nvPr/>
        </p:nvSpPr>
        <p:spPr bwMode="auto">
          <a:xfrm rot="4037232">
            <a:off x="711200" y="3824288"/>
            <a:ext cx="268287" cy="420688"/>
          </a:xfrm>
          <a:custGeom>
            <a:avLst/>
            <a:gdLst>
              <a:gd name="T0" fmla="*/ 132 w 240"/>
              <a:gd name="T1" fmla="*/ 375 h 375"/>
              <a:gd name="T2" fmla="*/ 103 w 240"/>
              <a:gd name="T3" fmla="*/ 346 h 375"/>
              <a:gd name="T4" fmla="*/ 33 w 240"/>
              <a:gd name="T5" fmla="*/ 246 h 375"/>
              <a:gd name="T6" fmla="*/ 3 w 240"/>
              <a:gd name="T7" fmla="*/ 148 h 375"/>
              <a:gd name="T8" fmla="*/ 13 w 240"/>
              <a:gd name="T9" fmla="*/ 66 h 375"/>
              <a:gd name="T10" fmla="*/ 53 w 240"/>
              <a:gd name="T11" fmla="*/ 6 h 375"/>
              <a:gd name="T12" fmla="*/ 85 w 240"/>
              <a:gd name="T13" fmla="*/ 39 h 375"/>
              <a:gd name="T14" fmla="*/ 120 w 240"/>
              <a:gd name="T15" fmla="*/ 84 h 375"/>
              <a:gd name="T16" fmla="*/ 149 w 240"/>
              <a:gd name="T17" fmla="*/ 36 h 375"/>
              <a:gd name="T18" fmla="*/ 181 w 240"/>
              <a:gd name="T19" fmla="*/ 3 h 375"/>
              <a:gd name="T20" fmla="*/ 223 w 240"/>
              <a:gd name="T21" fmla="*/ 60 h 375"/>
              <a:gd name="T22" fmla="*/ 238 w 240"/>
              <a:gd name="T23" fmla="*/ 150 h 375"/>
              <a:gd name="T24" fmla="*/ 208 w 240"/>
              <a:gd name="T25" fmla="*/ 252 h 375"/>
              <a:gd name="T26" fmla="*/ 151 w 240"/>
              <a:gd name="T27" fmla="*/ 348 h 375"/>
              <a:gd name="T28" fmla="*/ 132 w 240"/>
              <a:gd name="T29" fmla="*/ 375 h 3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240" h="375">
                <a:moveTo>
                  <a:pt x="132" y="375"/>
                </a:moveTo>
                <a:cubicBezTo>
                  <a:pt x="124" y="375"/>
                  <a:pt x="119" y="368"/>
                  <a:pt x="103" y="346"/>
                </a:cubicBezTo>
                <a:cubicBezTo>
                  <a:pt x="87" y="324"/>
                  <a:pt x="50" y="279"/>
                  <a:pt x="33" y="246"/>
                </a:cubicBezTo>
                <a:cubicBezTo>
                  <a:pt x="16" y="213"/>
                  <a:pt x="6" y="178"/>
                  <a:pt x="3" y="148"/>
                </a:cubicBezTo>
                <a:cubicBezTo>
                  <a:pt x="0" y="118"/>
                  <a:pt x="5" y="90"/>
                  <a:pt x="13" y="66"/>
                </a:cubicBezTo>
                <a:cubicBezTo>
                  <a:pt x="21" y="42"/>
                  <a:pt x="41" y="10"/>
                  <a:pt x="53" y="6"/>
                </a:cubicBezTo>
                <a:cubicBezTo>
                  <a:pt x="65" y="2"/>
                  <a:pt x="74" y="26"/>
                  <a:pt x="85" y="39"/>
                </a:cubicBezTo>
                <a:cubicBezTo>
                  <a:pt x="96" y="52"/>
                  <a:pt x="109" y="84"/>
                  <a:pt x="120" y="84"/>
                </a:cubicBezTo>
                <a:cubicBezTo>
                  <a:pt x="131" y="83"/>
                  <a:pt x="139" y="50"/>
                  <a:pt x="149" y="36"/>
                </a:cubicBezTo>
                <a:cubicBezTo>
                  <a:pt x="159" y="23"/>
                  <a:pt x="169" y="0"/>
                  <a:pt x="181" y="3"/>
                </a:cubicBezTo>
                <a:cubicBezTo>
                  <a:pt x="194" y="7"/>
                  <a:pt x="214" y="36"/>
                  <a:pt x="223" y="60"/>
                </a:cubicBezTo>
                <a:cubicBezTo>
                  <a:pt x="233" y="84"/>
                  <a:pt x="240" y="118"/>
                  <a:pt x="238" y="150"/>
                </a:cubicBezTo>
                <a:cubicBezTo>
                  <a:pt x="235" y="182"/>
                  <a:pt x="222" y="219"/>
                  <a:pt x="208" y="252"/>
                </a:cubicBezTo>
                <a:cubicBezTo>
                  <a:pt x="194" y="285"/>
                  <a:pt x="164" y="328"/>
                  <a:pt x="151" y="348"/>
                </a:cubicBezTo>
                <a:cubicBezTo>
                  <a:pt x="138" y="368"/>
                  <a:pt x="136" y="370"/>
                  <a:pt x="132" y="375"/>
                </a:cubicBezTo>
                <a:close/>
              </a:path>
            </a:pathLst>
          </a:custGeom>
          <a:solidFill>
            <a:srgbClr val="FF999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8575" cmpd="sng">
                <a:solidFill>
                  <a:srgbClr val="FFCCCC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ja-JP" altLang="en-US"/>
          </a:p>
        </p:txBody>
      </p:sp>
      <p:sp>
        <p:nvSpPr>
          <p:cNvPr id="9237" name="Rectangle 21"/>
          <p:cNvSpPr>
            <a:spLocks noChangeArrowheads="1"/>
          </p:cNvSpPr>
          <p:nvPr/>
        </p:nvSpPr>
        <p:spPr bwMode="auto">
          <a:xfrm>
            <a:off x="684213" y="2060575"/>
            <a:ext cx="7953375" cy="147002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endParaRPr lang="ja-JP" altLang="en-US" sz="4400">
              <a:solidFill>
                <a:srgbClr val="923A3A"/>
              </a:solidFill>
            </a:endParaRPr>
          </a:p>
        </p:txBody>
      </p:sp>
      <p:sp>
        <p:nvSpPr>
          <p:cNvPr id="9225" name="Freeform 9"/>
          <p:cNvSpPr>
            <a:spLocks noChangeAspect="1"/>
          </p:cNvSpPr>
          <p:nvPr/>
        </p:nvSpPr>
        <p:spPr bwMode="auto">
          <a:xfrm rot="3332684">
            <a:off x="1077913" y="2128838"/>
            <a:ext cx="268287" cy="420687"/>
          </a:xfrm>
          <a:custGeom>
            <a:avLst/>
            <a:gdLst>
              <a:gd name="T0" fmla="*/ 132 w 240"/>
              <a:gd name="T1" fmla="*/ 375 h 375"/>
              <a:gd name="T2" fmla="*/ 103 w 240"/>
              <a:gd name="T3" fmla="*/ 346 h 375"/>
              <a:gd name="T4" fmla="*/ 33 w 240"/>
              <a:gd name="T5" fmla="*/ 246 h 375"/>
              <a:gd name="T6" fmla="*/ 3 w 240"/>
              <a:gd name="T7" fmla="*/ 148 h 375"/>
              <a:gd name="T8" fmla="*/ 13 w 240"/>
              <a:gd name="T9" fmla="*/ 66 h 375"/>
              <a:gd name="T10" fmla="*/ 53 w 240"/>
              <a:gd name="T11" fmla="*/ 6 h 375"/>
              <a:gd name="T12" fmla="*/ 85 w 240"/>
              <a:gd name="T13" fmla="*/ 39 h 375"/>
              <a:gd name="T14" fmla="*/ 120 w 240"/>
              <a:gd name="T15" fmla="*/ 84 h 375"/>
              <a:gd name="T16" fmla="*/ 149 w 240"/>
              <a:gd name="T17" fmla="*/ 36 h 375"/>
              <a:gd name="T18" fmla="*/ 181 w 240"/>
              <a:gd name="T19" fmla="*/ 3 h 375"/>
              <a:gd name="T20" fmla="*/ 223 w 240"/>
              <a:gd name="T21" fmla="*/ 60 h 375"/>
              <a:gd name="T22" fmla="*/ 238 w 240"/>
              <a:gd name="T23" fmla="*/ 150 h 375"/>
              <a:gd name="T24" fmla="*/ 208 w 240"/>
              <a:gd name="T25" fmla="*/ 252 h 375"/>
              <a:gd name="T26" fmla="*/ 151 w 240"/>
              <a:gd name="T27" fmla="*/ 348 h 375"/>
              <a:gd name="T28" fmla="*/ 132 w 240"/>
              <a:gd name="T29" fmla="*/ 375 h 3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240" h="375">
                <a:moveTo>
                  <a:pt x="132" y="375"/>
                </a:moveTo>
                <a:cubicBezTo>
                  <a:pt x="124" y="375"/>
                  <a:pt x="119" y="368"/>
                  <a:pt x="103" y="346"/>
                </a:cubicBezTo>
                <a:cubicBezTo>
                  <a:pt x="87" y="324"/>
                  <a:pt x="50" y="279"/>
                  <a:pt x="33" y="246"/>
                </a:cubicBezTo>
                <a:cubicBezTo>
                  <a:pt x="16" y="213"/>
                  <a:pt x="6" y="178"/>
                  <a:pt x="3" y="148"/>
                </a:cubicBezTo>
                <a:cubicBezTo>
                  <a:pt x="0" y="118"/>
                  <a:pt x="5" y="90"/>
                  <a:pt x="13" y="66"/>
                </a:cubicBezTo>
                <a:cubicBezTo>
                  <a:pt x="21" y="42"/>
                  <a:pt x="41" y="10"/>
                  <a:pt x="53" y="6"/>
                </a:cubicBezTo>
                <a:cubicBezTo>
                  <a:pt x="65" y="2"/>
                  <a:pt x="74" y="26"/>
                  <a:pt x="85" y="39"/>
                </a:cubicBezTo>
                <a:cubicBezTo>
                  <a:pt x="96" y="52"/>
                  <a:pt x="109" y="84"/>
                  <a:pt x="120" y="84"/>
                </a:cubicBezTo>
                <a:cubicBezTo>
                  <a:pt x="131" y="83"/>
                  <a:pt x="139" y="50"/>
                  <a:pt x="149" y="36"/>
                </a:cubicBezTo>
                <a:cubicBezTo>
                  <a:pt x="159" y="23"/>
                  <a:pt x="169" y="0"/>
                  <a:pt x="181" y="3"/>
                </a:cubicBezTo>
                <a:cubicBezTo>
                  <a:pt x="194" y="7"/>
                  <a:pt x="214" y="36"/>
                  <a:pt x="223" y="60"/>
                </a:cubicBezTo>
                <a:cubicBezTo>
                  <a:pt x="233" y="84"/>
                  <a:pt x="240" y="118"/>
                  <a:pt x="238" y="150"/>
                </a:cubicBezTo>
                <a:cubicBezTo>
                  <a:pt x="235" y="182"/>
                  <a:pt x="222" y="219"/>
                  <a:pt x="208" y="252"/>
                </a:cubicBezTo>
                <a:cubicBezTo>
                  <a:pt x="194" y="285"/>
                  <a:pt x="164" y="328"/>
                  <a:pt x="151" y="348"/>
                </a:cubicBezTo>
                <a:cubicBezTo>
                  <a:pt x="138" y="368"/>
                  <a:pt x="136" y="370"/>
                  <a:pt x="132" y="375"/>
                </a:cubicBezTo>
                <a:close/>
              </a:path>
            </a:pathLst>
          </a:custGeom>
          <a:solidFill>
            <a:srgbClr val="FFD5D5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8575" cmpd="sng">
                <a:solidFill>
                  <a:srgbClr val="FFCCCC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ja-JP" altLang="en-US"/>
          </a:p>
        </p:txBody>
      </p:sp>
      <p:sp>
        <p:nvSpPr>
          <p:cNvPr id="9226" name="Freeform 10"/>
          <p:cNvSpPr>
            <a:spLocks noChangeAspect="1"/>
          </p:cNvSpPr>
          <p:nvPr/>
        </p:nvSpPr>
        <p:spPr bwMode="auto">
          <a:xfrm rot="1438404">
            <a:off x="179388" y="2508250"/>
            <a:ext cx="268287" cy="420688"/>
          </a:xfrm>
          <a:custGeom>
            <a:avLst/>
            <a:gdLst>
              <a:gd name="T0" fmla="*/ 132 w 240"/>
              <a:gd name="T1" fmla="*/ 375 h 375"/>
              <a:gd name="T2" fmla="*/ 103 w 240"/>
              <a:gd name="T3" fmla="*/ 346 h 375"/>
              <a:gd name="T4" fmla="*/ 33 w 240"/>
              <a:gd name="T5" fmla="*/ 246 h 375"/>
              <a:gd name="T6" fmla="*/ 3 w 240"/>
              <a:gd name="T7" fmla="*/ 148 h 375"/>
              <a:gd name="T8" fmla="*/ 13 w 240"/>
              <a:gd name="T9" fmla="*/ 66 h 375"/>
              <a:gd name="T10" fmla="*/ 53 w 240"/>
              <a:gd name="T11" fmla="*/ 6 h 375"/>
              <a:gd name="T12" fmla="*/ 85 w 240"/>
              <a:gd name="T13" fmla="*/ 39 h 375"/>
              <a:gd name="T14" fmla="*/ 120 w 240"/>
              <a:gd name="T15" fmla="*/ 84 h 375"/>
              <a:gd name="T16" fmla="*/ 149 w 240"/>
              <a:gd name="T17" fmla="*/ 36 h 375"/>
              <a:gd name="T18" fmla="*/ 181 w 240"/>
              <a:gd name="T19" fmla="*/ 3 h 375"/>
              <a:gd name="T20" fmla="*/ 223 w 240"/>
              <a:gd name="T21" fmla="*/ 60 h 375"/>
              <a:gd name="T22" fmla="*/ 238 w 240"/>
              <a:gd name="T23" fmla="*/ 150 h 375"/>
              <a:gd name="T24" fmla="*/ 208 w 240"/>
              <a:gd name="T25" fmla="*/ 252 h 375"/>
              <a:gd name="T26" fmla="*/ 151 w 240"/>
              <a:gd name="T27" fmla="*/ 348 h 375"/>
              <a:gd name="T28" fmla="*/ 132 w 240"/>
              <a:gd name="T29" fmla="*/ 375 h 3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240" h="375">
                <a:moveTo>
                  <a:pt x="132" y="375"/>
                </a:moveTo>
                <a:cubicBezTo>
                  <a:pt x="124" y="375"/>
                  <a:pt x="119" y="368"/>
                  <a:pt x="103" y="346"/>
                </a:cubicBezTo>
                <a:cubicBezTo>
                  <a:pt x="87" y="324"/>
                  <a:pt x="50" y="279"/>
                  <a:pt x="33" y="246"/>
                </a:cubicBezTo>
                <a:cubicBezTo>
                  <a:pt x="16" y="213"/>
                  <a:pt x="6" y="178"/>
                  <a:pt x="3" y="148"/>
                </a:cubicBezTo>
                <a:cubicBezTo>
                  <a:pt x="0" y="118"/>
                  <a:pt x="5" y="90"/>
                  <a:pt x="13" y="66"/>
                </a:cubicBezTo>
                <a:cubicBezTo>
                  <a:pt x="21" y="42"/>
                  <a:pt x="41" y="10"/>
                  <a:pt x="53" y="6"/>
                </a:cubicBezTo>
                <a:cubicBezTo>
                  <a:pt x="65" y="2"/>
                  <a:pt x="74" y="26"/>
                  <a:pt x="85" y="39"/>
                </a:cubicBezTo>
                <a:cubicBezTo>
                  <a:pt x="96" y="52"/>
                  <a:pt x="109" y="84"/>
                  <a:pt x="120" y="84"/>
                </a:cubicBezTo>
                <a:cubicBezTo>
                  <a:pt x="131" y="83"/>
                  <a:pt x="139" y="50"/>
                  <a:pt x="149" y="36"/>
                </a:cubicBezTo>
                <a:cubicBezTo>
                  <a:pt x="159" y="23"/>
                  <a:pt x="169" y="0"/>
                  <a:pt x="181" y="3"/>
                </a:cubicBezTo>
                <a:cubicBezTo>
                  <a:pt x="194" y="7"/>
                  <a:pt x="214" y="36"/>
                  <a:pt x="223" y="60"/>
                </a:cubicBezTo>
                <a:cubicBezTo>
                  <a:pt x="233" y="84"/>
                  <a:pt x="240" y="118"/>
                  <a:pt x="238" y="150"/>
                </a:cubicBezTo>
                <a:cubicBezTo>
                  <a:pt x="235" y="182"/>
                  <a:pt x="222" y="219"/>
                  <a:pt x="208" y="252"/>
                </a:cubicBezTo>
                <a:cubicBezTo>
                  <a:pt x="194" y="285"/>
                  <a:pt x="164" y="328"/>
                  <a:pt x="151" y="348"/>
                </a:cubicBezTo>
                <a:cubicBezTo>
                  <a:pt x="138" y="368"/>
                  <a:pt x="136" y="370"/>
                  <a:pt x="132" y="375"/>
                </a:cubicBezTo>
                <a:close/>
              </a:path>
            </a:pathLst>
          </a:custGeom>
          <a:solidFill>
            <a:srgbClr val="FF999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8575" cap="flat" cmpd="sng">
                <a:solidFill>
                  <a:srgbClr val="FFCCCC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ja-JP" altLang="en-US"/>
          </a:p>
        </p:txBody>
      </p:sp>
      <p:sp>
        <p:nvSpPr>
          <p:cNvPr id="9227" name="Freeform 11"/>
          <p:cNvSpPr>
            <a:spLocks noChangeAspect="1"/>
          </p:cNvSpPr>
          <p:nvPr/>
        </p:nvSpPr>
        <p:spPr bwMode="auto">
          <a:xfrm rot="2570349">
            <a:off x="833438" y="3141663"/>
            <a:ext cx="268287" cy="420687"/>
          </a:xfrm>
          <a:custGeom>
            <a:avLst/>
            <a:gdLst>
              <a:gd name="T0" fmla="*/ 132 w 240"/>
              <a:gd name="T1" fmla="*/ 375 h 375"/>
              <a:gd name="T2" fmla="*/ 103 w 240"/>
              <a:gd name="T3" fmla="*/ 346 h 375"/>
              <a:gd name="T4" fmla="*/ 33 w 240"/>
              <a:gd name="T5" fmla="*/ 246 h 375"/>
              <a:gd name="T6" fmla="*/ 3 w 240"/>
              <a:gd name="T7" fmla="*/ 148 h 375"/>
              <a:gd name="T8" fmla="*/ 13 w 240"/>
              <a:gd name="T9" fmla="*/ 66 h 375"/>
              <a:gd name="T10" fmla="*/ 53 w 240"/>
              <a:gd name="T11" fmla="*/ 6 h 375"/>
              <a:gd name="T12" fmla="*/ 85 w 240"/>
              <a:gd name="T13" fmla="*/ 39 h 375"/>
              <a:gd name="T14" fmla="*/ 120 w 240"/>
              <a:gd name="T15" fmla="*/ 84 h 375"/>
              <a:gd name="T16" fmla="*/ 149 w 240"/>
              <a:gd name="T17" fmla="*/ 36 h 375"/>
              <a:gd name="T18" fmla="*/ 181 w 240"/>
              <a:gd name="T19" fmla="*/ 3 h 375"/>
              <a:gd name="T20" fmla="*/ 223 w 240"/>
              <a:gd name="T21" fmla="*/ 60 h 375"/>
              <a:gd name="T22" fmla="*/ 238 w 240"/>
              <a:gd name="T23" fmla="*/ 150 h 375"/>
              <a:gd name="T24" fmla="*/ 208 w 240"/>
              <a:gd name="T25" fmla="*/ 252 h 375"/>
              <a:gd name="T26" fmla="*/ 151 w 240"/>
              <a:gd name="T27" fmla="*/ 348 h 375"/>
              <a:gd name="T28" fmla="*/ 132 w 240"/>
              <a:gd name="T29" fmla="*/ 375 h 3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240" h="375">
                <a:moveTo>
                  <a:pt x="132" y="375"/>
                </a:moveTo>
                <a:cubicBezTo>
                  <a:pt x="124" y="375"/>
                  <a:pt x="119" y="368"/>
                  <a:pt x="103" y="346"/>
                </a:cubicBezTo>
                <a:cubicBezTo>
                  <a:pt x="87" y="324"/>
                  <a:pt x="50" y="279"/>
                  <a:pt x="33" y="246"/>
                </a:cubicBezTo>
                <a:cubicBezTo>
                  <a:pt x="16" y="213"/>
                  <a:pt x="6" y="178"/>
                  <a:pt x="3" y="148"/>
                </a:cubicBezTo>
                <a:cubicBezTo>
                  <a:pt x="0" y="118"/>
                  <a:pt x="5" y="90"/>
                  <a:pt x="13" y="66"/>
                </a:cubicBezTo>
                <a:cubicBezTo>
                  <a:pt x="21" y="42"/>
                  <a:pt x="41" y="10"/>
                  <a:pt x="53" y="6"/>
                </a:cubicBezTo>
                <a:cubicBezTo>
                  <a:pt x="65" y="2"/>
                  <a:pt x="74" y="26"/>
                  <a:pt x="85" y="39"/>
                </a:cubicBezTo>
                <a:cubicBezTo>
                  <a:pt x="96" y="52"/>
                  <a:pt x="109" y="84"/>
                  <a:pt x="120" y="84"/>
                </a:cubicBezTo>
                <a:cubicBezTo>
                  <a:pt x="131" y="83"/>
                  <a:pt x="139" y="50"/>
                  <a:pt x="149" y="36"/>
                </a:cubicBezTo>
                <a:cubicBezTo>
                  <a:pt x="159" y="23"/>
                  <a:pt x="169" y="0"/>
                  <a:pt x="181" y="3"/>
                </a:cubicBezTo>
                <a:cubicBezTo>
                  <a:pt x="194" y="7"/>
                  <a:pt x="214" y="36"/>
                  <a:pt x="223" y="60"/>
                </a:cubicBezTo>
                <a:cubicBezTo>
                  <a:pt x="233" y="84"/>
                  <a:pt x="240" y="118"/>
                  <a:pt x="238" y="150"/>
                </a:cubicBezTo>
                <a:cubicBezTo>
                  <a:pt x="235" y="182"/>
                  <a:pt x="222" y="219"/>
                  <a:pt x="208" y="252"/>
                </a:cubicBezTo>
                <a:cubicBezTo>
                  <a:pt x="194" y="285"/>
                  <a:pt x="164" y="328"/>
                  <a:pt x="151" y="348"/>
                </a:cubicBezTo>
                <a:cubicBezTo>
                  <a:pt x="138" y="368"/>
                  <a:pt x="136" y="370"/>
                  <a:pt x="132" y="375"/>
                </a:cubicBezTo>
                <a:close/>
              </a:path>
            </a:pathLst>
          </a:custGeom>
          <a:solidFill>
            <a:srgbClr val="FFD5D5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8575" cmpd="sng">
                <a:solidFill>
                  <a:srgbClr val="FFCCCC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ja-JP" altLang="en-US"/>
          </a:p>
        </p:txBody>
      </p:sp>
      <p:sp>
        <p:nvSpPr>
          <p:cNvPr id="9228" name="Freeform 12"/>
          <p:cNvSpPr>
            <a:spLocks noChangeAspect="1"/>
          </p:cNvSpPr>
          <p:nvPr/>
        </p:nvSpPr>
        <p:spPr bwMode="auto">
          <a:xfrm rot="2003148">
            <a:off x="1247775" y="2995613"/>
            <a:ext cx="268288" cy="420687"/>
          </a:xfrm>
          <a:custGeom>
            <a:avLst/>
            <a:gdLst>
              <a:gd name="T0" fmla="*/ 132 w 240"/>
              <a:gd name="T1" fmla="*/ 375 h 375"/>
              <a:gd name="T2" fmla="*/ 103 w 240"/>
              <a:gd name="T3" fmla="*/ 346 h 375"/>
              <a:gd name="T4" fmla="*/ 33 w 240"/>
              <a:gd name="T5" fmla="*/ 246 h 375"/>
              <a:gd name="T6" fmla="*/ 3 w 240"/>
              <a:gd name="T7" fmla="*/ 148 h 375"/>
              <a:gd name="T8" fmla="*/ 13 w 240"/>
              <a:gd name="T9" fmla="*/ 66 h 375"/>
              <a:gd name="T10" fmla="*/ 53 w 240"/>
              <a:gd name="T11" fmla="*/ 6 h 375"/>
              <a:gd name="T12" fmla="*/ 85 w 240"/>
              <a:gd name="T13" fmla="*/ 39 h 375"/>
              <a:gd name="T14" fmla="*/ 120 w 240"/>
              <a:gd name="T15" fmla="*/ 84 h 375"/>
              <a:gd name="T16" fmla="*/ 149 w 240"/>
              <a:gd name="T17" fmla="*/ 36 h 375"/>
              <a:gd name="T18" fmla="*/ 181 w 240"/>
              <a:gd name="T19" fmla="*/ 3 h 375"/>
              <a:gd name="T20" fmla="*/ 223 w 240"/>
              <a:gd name="T21" fmla="*/ 60 h 375"/>
              <a:gd name="T22" fmla="*/ 238 w 240"/>
              <a:gd name="T23" fmla="*/ 150 h 375"/>
              <a:gd name="T24" fmla="*/ 208 w 240"/>
              <a:gd name="T25" fmla="*/ 252 h 375"/>
              <a:gd name="T26" fmla="*/ 151 w 240"/>
              <a:gd name="T27" fmla="*/ 348 h 375"/>
              <a:gd name="T28" fmla="*/ 132 w 240"/>
              <a:gd name="T29" fmla="*/ 375 h 3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240" h="375">
                <a:moveTo>
                  <a:pt x="132" y="375"/>
                </a:moveTo>
                <a:cubicBezTo>
                  <a:pt x="124" y="375"/>
                  <a:pt x="119" y="368"/>
                  <a:pt x="103" y="346"/>
                </a:cubicBezTo>
                <a:cubicBezTo>
                  <a:pt x="87" y="324"/>
                  <a:pt x="50" y="279"/>
                  <a:pt x="33" y="246"/>
                </a:cubicBezTo>
                <a:cubicBezTo>
                  <a:pt x="16" y="213"/>
                  <a:pt x="6" y="178"/>
                  <a:pt x="3" y="148"/>
                </a:cubicBezTo>
                <a:cubicBezTo>
                  <a:pt x="0" y="118"/>
                  <a:pt x="5" y="90"/>
                  <a:pt x="13" y="66"/>
                </a:cubicBezTo>
                <a:cubicBezTo>
                  <a:pt x="21" y="42"/>
                  <a:pt x="41" y="10"/>
                  <a:pt x="53" y="6"/>
                </a:cubicBezTo>
                <a:cubicBezTo>
                  <a:pt x="65" y="2"/>
                  <a:pt x="74" y="26"/>
                  <a:pt x="85" y="39"/>
                </a:cubicBezTo>
                <a:cubicBezTo>
                  <a:pt x="96" y="52"/>
                  <a:pt x="109" y="84"/>
                  <a:pt x="120" y="84"/>
                </a:cubicBezTo>
                <a:cubicBezTo>
                  <a:pt x="131" y="83"/>
                  <a:pt x="139" y="50"/>
                  <a:pt x="149" y="36"/>
                </a:cubicBezTo>
                <a:cubicBezTo>
                  <a:pt x="159" y="23"/>
                  <a:pt x="169" y="0"/>
                  <a:pt x="181" y="3"/>
                </a:cubicBezTo>
                <a:cubicBezTo>
                  <a:pt x="194" y="7"/>
                  <a:pt x="214" y="36"/>
                  <a:pt x="223" y="60"/>
                </a:cubicBezTo>
                <a:cubicBezTo>
                  <a:pt x="233" y="84"/>
                  <a:pt x="240" y="118"/>
                  <a:pt x="238" y="150"/>
                </a:cubicBezTo>
                <a:cubicBezTo>
                  <a:pt x="235" y="182"/>
                  <a:pt x="222" y="219"/>
                  <a:pt x="208" y="252"/>
                </a:cubicBezTo>
                <a:cubicBezTo>
                  <a:pt x="194" y="285"/>
                  <a:pt x="164" y="328"/>
                  <a:pt x="151" y="348"/>
                </a:cubicBezTo>
                <a:cubicBezTo>
                  <a:pt x="138" y="368"/>
                  <a:pt x="136" y="370"/>
                  <a:pt x="132" y="375"/>
                </a:cubicBezTo>
                <a:close/>
              </a:path>
            </a:pathLst>
          </a:custGeom>
          <a:solidFill>
            <a:srgbClr val="FFD5D5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8575" cmpd="sng">
                <a:solidFill>
                  <a:srgbClr val="FFCCCC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ja-JP" altLang="en-US"/>
          </a:p>
        </p:txBody>
      </p:sp>
      <p:sp>
        <p:nvSpPr>
          <p:cNvPr id="9229" name="Freeform 13"/>
          <p:cNvSpPr>
            <a:spLocks noChangeAspect="1"/>
          </p:cNvSpPr>
          <p:nvPr/>
        </p:nvSpPr>
        <p:spPr bwMode="auto">
          <a:xfrm rot="2971513">
            <a:off x="1771650" y="2446338"/>
            <a:ext cx="268287" cy="420688"/>
          </a:xfrm>
          <a:custGeom>
            <a:avLst/>
            <a:gdLst>
              <a:gd name="T0" fmla="*/ 132 w 240"/>
              <a:gd name="T1" fmla="*/ 375 h 375"/>
              <a:gd name="T2" fmla="*/ 103 w 240"/>
              <a:gd name="T3" fmla="*/ 346 h 375"/>
              <a:gd name="T4" fmla="*/ 33 w 240"/>
              <a:gd name="T5" fmla="*/ 246 h 375"/>
              <a:gd name="T6" fmla="*/ 3 w 240"/>
              <a:gd name="T7" fmla="*/ 148 h 375"/>
              <a:gd name="T8" fmla="*/ 13 w 240"/>
              <a:gd name="T9" fmla="*/ 66 h 375"/>
              <a:gd name="T10" fmla="*/ 53 w 240"/>
              <a:gd name="T11" fmla="*/ 6 h 375"/>
              <a:gd name="T12" fmla="*/ 85 w 240"/>
              <a:gd name="T13" fmla="*/ 39 h 375"/>
              <a:gd name="T14" fmla="*/ 120 w 240"/>
              <a:gd name="T15" fmla="*/ 84 h 375"/>
              <a:gd name="T16" fmla="*/ 149 w 240"/>
              <a:gd name="T17" fmla="*/ 36 h 375"/>
              <a:gd name="T18" fmla="*/ 181 w 240"/>
              <a:gd name="T19" fmla="*/ 3 h 375"/>
              <a:gd name="T20" fmla="*/ 223 w 240"/>
              <a:gd name="T21" fmla="*/ 60 h 375"/>
              <a:gd name="T22" fmla="*/ 238 w 240"/>
              <a:gd name="T23" fmla="*/ 150 h 375"/>
              <a:gd name="T24" fmla="*/ 208 w 240"/>
              <a:gd name="T25" fmla="*/ 252 h 375"/>
              <a:gd name="T26" fmla="*/ 151 w 240"/>
              <a:gd name="T27" fmla="*/ 348 h 375"/>
              <a:gd name="T28" fmla="*/ 132 w 240"/>
              <a:gd name="T29" fmla="*/ 375 h 3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240" h="375">
                <a:moveTo>
                  <a:pt x="132" y="375"/>
                </a:moveTo>
                <a:cubicBezTo>
                  <a:pt x="124" y="375"/>
                  <a:pt x="119" y="368"/>
                  <a:pt x="103" y="346"/>
                </a:cubicBezTo>
                <a:cubicBezTo>
                  <a:pt x="87" y="324"/>
                  <a:pt x="50" y="279"/>
                  <a:pt x="33" y="246"/>
                </a:cubicBezTo>
                <a:cubicBezTo>
                  <a:pt x="16" y="213"/>
                  <a:pt x="6" y="178"/>
                  <a:pt x="3" y="148"/>
                </a:cubicBezTo>
                <a:cubicBezTo>
                  <a:pt x="0" y="118"/>
                  <a:pt x="5" y="90"/>
                  <a:pt x="13" y="66"/>
                </a:cubicBezTo>
                <a:cubicBezTo>
                  <a:pt x="21" y="42"/>
                  <a:pt x="41" y="10"/>
                  <a:pt x="53" y="6"/>
                </a:cubicBezTo>
                <a:cubicBezTo>
                  <a:pt x="65" y="2"/>
                  <a:pt x="74" y="26"/>
                  <a:pt x="85" y="39"/>
                </a:cubicBezTo>
                <a:cubicBezTo>
                  <a:pt x="96" y="52"/>
                  <a:pt x="109" y="84"/>
                  <a:pt x="120" y="84"/>
                </a:cubicBezTo>
                <a:cubicBezTo>
                  <a:pt x="131" y="83"/>
                  <a:pt x="139" y="50"/>
                  <a:pt x="149" y="36"/>
                </a:cubicBezTo>
                <a:cubicBezTo>
                  <a:pt x="159" y="23"/>
                  <a:pt x="169" y="0"/>
                  <a:pt x="181" y="3"/>
                </a:cubicBezTo>
                <a:cubicBezTo>
                  <a:pt x="194" y="7"/>
                  <a:pt x="214" y="36"/>
                  <a:pt x="223" y="60"/>
                </a:cubicBezTo>
                <a:cubicBezTo>
                  <a:pt x="233" y="84"/>
                  <a:pt x="240" y="118"/>
                  <a:pt x="238" y="150"/>
                </a:cubicBezTo>
                <a:cubicBezTo>
                  <a:pt x="235" y="182"/>
                  <a:pt x="222" y="219"/>
                  <a:pt x="208" y="252"/>
                </a:cubicBezTo>
                <a:cubicBezTo>
                  <a:pt x="194" y="285"/>
                  <a:pt x="164" y="328"/>
                  <a:pt x="151" y="348"/>
                </a:cubicBezTo>
                <a:cubicBezTo>
                  <a:pt x="138" y="368"/>
                  <a:pt x="136" y="370"/>
                  <a:pt x="132" y="375"/>
                </a:cubicBezTo>
                <a:close/>
              </a:path>
            </a:pathLst>
          </a:custGeom>
          <a:solidFill>
            <a:srgbClr val="FFD5D5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8575" cmpd="sng">
                <a:solidFill>
                  <a:srgbClr val="FFCCCC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ja-JP" altLang="en-US"/>
          </a:p>
        </p:txBody>
      </p:sp>
      <p:sp>
        <p:nvSpPr>
          <p:cNvPr id="9231" name="Rectangle 15"/>
          <p:cNvSpPr>
            <a:spLocks noGrp="1" noChangeArrowheads="1"/>
          </p:cNvSpPr>
          <p:nvPr>
            <p:ph type="ctrTitle"/>
          </p:nvPr>
        </p:nvSpPr>
        <p:spPr>
          <a:xfrm>
            <a:off x="685800" y="2054225"/>
            <a:ext cx="7772400" cy="1470025"/>
          </a:xfrm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/>
          <a:lstStyle>
            <a:lvl1pPr>
              <a:defRPr/>
            </a:lvl1pPr>
          </a:lstStyle>
          <a:p>
            <a:pPr lvl="0"/>
            <a:r>
              <a:rPr lang="ja-JP" altLang="en-US" noProof="0" dirty="0" smtClean="0"/>
              <a:t>マスター タイトルの書式設定</a:t>
            </a:r>
          </a:p>
        </p:txBody>
      </p:sp>
      <p:sp>
        <p:nvSpPr>
          <p:cNvPr id="9238" name="Rectangle 22"/>
          <p:cNvSpPr>
            <a:spLocks noChangeArrowheads="1"/>
          </p:cNvSpPr>
          <p:nvPr/>
        </p:nvSpPr>
        <p:spPr bwMode="auto">
          <a:xfrm>
            <a:off x="1441450" y="4027488"/>
            <a:ext cx="6550025" cy="17526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r">
              <a:spcBef>
                <a:spcPct val="20000"/>
              </a:spcBef>
            </a:pPr>
            <a:endParaRPr lang="ja-JP" altLang="en-US" sz="3200">
              <a:solidFill>
                <a:srgbClr val="923A3A"/>
              </a:solidFill>
            </a:endParaRPr>
          </a:p>
        </p:txBody>
      </p:sp>
      <p:sp>
        <p:nvSpPr>
          <p:cNvPr id="9232" name="Rectangle 16"/>
          <p:cNvSpPr>
            <a:spLocks noGrp="1" noChangeArrowheads="1"/>
          </p:cNvSpPr>
          <p:nvPr>
            <p:ph type="subTitle" idx="1"/>
          </p:nvPr>
        </p:nvSpPr>
        <p:spPr>
          <a:xfrm>
            <a:off x="1443038" y="4024313"/>
            <a:ext cx="6400800" cy="1752600"/>
          </a:xfrm>
        </p:spPr>
        <p:txBody>
          <a:bodyPr/>
          <a:lstStyle>
            <a:lvl1pPr marL="0" indent="0" algn="r">
              <a:buFontTx/>
              <a:buNone/>
              <a:defRPr/>
            </a:lvl1pPr>
          </a:lstStyle>
          <a:p>
            <a:pPr lvl="0"/>
            <a:r>
              <a:rPr lang="ja-JP" altLang="en-US" noProof="0" smtClean="0"/>
              <a:t>マスター サブタイトルの書式設定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651BEE2-BB37-469C-ACFD-238F00B944A1}" type="datetime1">
              <a:rPr kumimoji="1" lang="ja-JP" altLang="en-US" smtClean="0"/>
              <a:t>2013/4/24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>
          <a:xfrm>
            <a:off x="3131840" y="6453336"/>
            <a:ext cx="2895600" cy="324272"/>
          </a:xfrm>
        </p:spPr>
        <p:txBody>
          <a:bodyPr/>
          <a:lstStyle>
            <a:lvl1pPr>
              <a:defRPr/>
            </a:lvl1pPr>
          </a:lstStyle>
          <a:p>
            <a:r>
              <a:rPr kumimoji="1" lang="en-US" altLang="ja-JP" dirty="0" smtClean="0"/>
              <a:t>JAG Spring Contest 2013</a:t>
            </a:r>
            <a:endParaRPr kumimoji="1" lang="ja-JP" altLang="en-US" dirty="0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>
          <a:xfrm>
            <a:off x="6553200" y="6453336"/>
            <a:ext cx="1905000" cy="252264"/>
          </a:xfrm>
        </p:spPr>
        <p:txBody>
          <a:bodyPr/>
          <a:lstStyle>
            <a:lvl1pPr>
              <a:defRPr/>
            </a:lvl1pPr>
          </a:lstStyle>
          <a:p>
            <a:fld id="{4793F358-40B5-4125-A86F-25F67261EFD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29402106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ja-JP" altLang="en-US" smtClean="0"/>
              <a:t>マスター タイトルの書式設定</a:t>
            </a:r>
            <a:endParaRPr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A2948A-38CE-40CA-9030-E5B7C67E4DBF}" type="datetime1">
              <a:rPr kumimoji="1" lang="ja-JP" altLang="en-US" smtClean="0"/>
              <a:t>2013/4/24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en-US" altLang="ja-JP" smtClean="0"/>
              <a:t>JAG Spring Contest 2013</a:t>
            </a:r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93F358-40B5-4125-A86F-25F67261EFD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210013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sz="half" idx="1"/>
          </p:nvPr>
        </p:nvSpPr>
        <p:spPr>
          <a:xfrm>
            <a:off x="685800" y="1978025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4648200" y="1978025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A2A5EF3-042F-44D2-90CB-28A7092D1A47}" type="datetime1">
              <a:rPr kumimoji="1" lang="ja-JP" altLang="en-US" smtClean="0"/>
              <a:t>2013/4/24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en-US" altLang="ja-JP" smtClean="0"/>
              <a:t>JAG Spring Contest 2013</a:t>
            </a:r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93F358-40B5-4125-A86F-25F67261EFD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1552765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ja-JP" altLang="en-US" smtClean="0"/>
              <a:t>マスター タイトルの書式設定</a:t>
            </a:r>
            <a:endParaRPr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5" name="テキス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6" name="コンテンツ プレースホルダー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7" name="日付プレースホルダー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E046683-0B63-496B-BC47-9A23CC861DE2}" type="datetime1">
              <a:rPr kumimoji="1" lang="ja-JP" altLang="en-US" smtClean="0"/>
              <a:t>2013/4/24</a:t>
            </a:fld>
            <a:endParaRPr kumimoji="1" lang="ja-JP" altLang="en-US"/>
          </a:p>
        </p:txBody>
      </p:sp>
      <p:sp>
        <p:nvSpPr>
          <p:cNvPr id="8" name="フッター プレースホルダー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en-US" altLang="ja-JP" smtClean="0"/>
              <a:t>JAG Spring Contest 2013</a:t>
            </a:r>
            <a:endParaRPr kumimoji="1" lang="ja-JP" altLang="en-US"/>
          </a:p>
        </p:txBody>
      </p:sp>
      <p:sp>
        <p:nvSpPr>
          <p:cNvPr id="9" name="スライド番号プレースホルダー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93F358-40B5-4125-A86F-25F67261EFD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4008961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91407BB-C53D-4C20-BC15-9BECD11B9047}" type="datetime1">
              <a:rPr kumimoji="1" lang="ja-JP" altLang="en-US" smtClean="0"/>
              <a:t>2013/4/24</a:t>
            </a:fld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en-US" altLang="ja-JP" smtClean="0"/>
              <a:t>JAG Spring Contest 2013</a:t>
            </a:r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93F358-40B5-4125-A86F-25F67261EFD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7237745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6B13F43-DDE6-47DE-A6BF-97BE58F332DC}" type="datetime1">
              <a:rPr kumimoji="1" lang="ja-JP" altLang="en-US" smtClean="0"/>
              <a:t>2013/4/24</a:t>
            </a:fld>
            <a:endParaRPr kumimoji="1" lang="ja-JP" altLang="en-US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en-US" altLang="ja-JP" smtClean="0"/>
              <a:t>JAG Spring Contest 2013</a:t>
            </a:r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93F358-40B5-4125-A86F-25F67261EFD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7928053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 smtClean="0"/>
              <a:t>マスター タイトルの書式設定</a:t>
            </a:r>
            <a:endParaRPr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352DE63-C730-42E1-9E4D-155200F9173D}" type="datetime1">
              <a:rPr kumimoji="1" lang="ja-JP" altLang="en-US" smtClean="0"/>
              <a:t>2013/4/24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en-US" altLang="ja-JP" smtClean="0"/>
              <a:t>JAG Spring Contest 2013</a:t>
            </a:r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93F358-40B5-4125-A86F-25F67261EFD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5067539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 smtClean="0"/>
              <a:t>マスター タイトルの書式設定</a:t>
            </a:r>
            <a:endParaRPr lang="ja-JP" altLang="en-US"/>
          </a:p>
        </p:txBody>
      </p:sp>
      <p:sp>
        <p:nvSpPr>
          <p:cNvPr id="3" name="図プレースホルダー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ja-JP" altLang="en-US" smtClean="0"/>
              <a:t>アイコンをクリックして図を追加</a:t>
            </a:r>
            <a:endParaRPr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6C30BFE-BE34-48F3-BB93-83EF056F4DB6}" type="datetime1">
              <a:rPr kumimoji="1" lang="ja-JP" altLang="en-US" smtClean="0"/>
              <a:t>2013/4/24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en-US" altLang="ja-JP" smtClean="0"/>
              <a:t>JAG Spring Contest 2013</a:t>
            </a:r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93F358-40B5-4125-A86F-25F67261EFD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4093918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26483D1-8F93-4EBA-A796-AC5EB800D93F}" type="datetime1">
              <a:rPr kumimoji="1" lang="ja-JP" altLang="en-US" smtClean="0"/>
              <a:t>2013/4/24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en-US" altLang="ja-JP" smtClean="0"/>
              <a:t>JAG Spring Contest 2013</a:t>
            </a:r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93F358-40B5-4125-A86F-25F67261EFD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9577629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3225"/>
          </a:xfrm>
        </p:spPr>
        <p:txBody>
          <a:bodyPr vert="eaVert"/>
          <a:lstStyle/>
          <a:p>
            <a:r>
              <a:rPr lang="ja-JP" altLang="en-US" smtClean="0"/>
              <a:t>マスター タイトルの書式設定</a:t>
            </a:r>
            <a:endParaRPr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3225"/>
          </a:xfrm>
        </p:spPr>
        <p:txBody>
          <a:bodyPr vert="eaVert"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84D24E0-7ACC-465F-A818-09CE72EDB17D}" type="datetime1">
              <a:rPr kumimoji="1" lang="ja-JP" altLang="en-US" smtClean="0"/>
              <a:t>2013/4/24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en-US" altLang="ja-JP" smtClean="0"/>
              <a:t>JAG Spring Contest 2013</a:t>
            </a:r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93F358-40B5-4125-A86F-25F67261EFD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70000972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コンテンツ プレースホルダー 1"/>
          <p:cNvSpPr>
            <a:spLocks noGrp="1"/>
          </p:cNvSpPr>
          <p:nvPr>
            <p:ph/>
          </p:nvPr>
        </p:nvSpPr>
        <p:spPr>
          <a:xfrm>
            <a:off x="685800" y="609600"/>
            <a:ext cx="7772400" cy="5483225"/>
          </a:xfrm>
        </p:spPr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F58B52BA-962B-47CB-AFD1-7AAB79E08019}" type="datetime1">
              <a:rPr kumimoji="1" lang="ja-JP" altLang="en-US" smtClean="0"/>
              <a:t>2013/4/24</a:t>
            </a:fld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r>
              <a:rPr kumimoji="1" lang="en-US" altLang="ja-JP" smtClean="0"/>
              <a:t>JAG Spring Contest 2013</a:t>
            </a:r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4793F358-40B5-4125-A86F-25F67261EFD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842776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2" name="Rectangle 48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ja-JP" altLang="en-US"/>
          </a:p>
        </p:txBody>
      </p:sp>
      <p:sp>
        <p:nvSpPr>
          <p:cNvPr id="1069" name="AutoShape 45"/>
          <p:cNvSpPr>
            <a:spLocks noChangeAspect="1" noChangeArrowheads="1"/>
          </p:cNvSpPr>
          <p:nvPr/>
        </p:nvSpPr>
        <p:spPr bwMode="auto">
          <a:xfrm flipH="1">
            <a:off x="5508625" y="3222625"/>
            <a:ext cx="3635375" cy="3635375"/>
          </a:xfrm>
          <a:prstGeom prst="rtTriangle">
            <a:avLst/>
          </a:prstGeom>
          <a:gradFill rotWithShape="1">
            <a:gsLst>
              <a:gs pos="0">
                <a:srgbClr val="FFCCCC"/>
              </a:gs>
              <a:gs pos="50000">
                <a:srgbClr val="FFCCCC">
                  <a:gamma/>
                  <a:tint val="0"/>
                  <a:invGamma/>
                </a:srgbClr>
              </a:gs>
              <a:gs pos="100000">
                <a:srgbClr val="FFCCCC"/>
              </a:gs>
            </a:gsLst>
            <a:lin ang="189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ja-JP" altLang="en-US"/>
          </a:p>
        </p:txBody>
      </p:sp>
      <p:sp>
        <p:nvSpPr>
          <p:cNvPr id="1054" name="Rectangle 30"/>
          <p:cNvSpPr>
            <a:spLocks noChangeArrowheads="1"/>
          </p:cNvSpPr>
          <p:nvPr/>
        </p:nvSpPr>
        <p:spPr bwMode="auto">
          <a:xfrm>
            <a:off x="0" y="0"/>
            <a:ext cx="2051050" cy="6858000"/>
          </a:xfrm>
          <a:prstGeom prst="rect">
            <a:avLst/>
          </a:prstGeom>
          <a:gradFill rotWithShape="1">
            <a:gsLst>
              <a:gs pos="0">
                <a:srgbClr val="FFCCCC"/>
              </a:gs>
              <a:gs pos="100000">
                <a:srgbClr val="FFCCCC">
                  <a:gamma/>
                  <a:tint val="0"/>
                  <a:invGamma/>
                </a:srgb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ja-JP" altLang="en-US"/>
          </a:p>
        </p:txBody>
      </p:sp>
      <p:sp>
        <p:nvSpPr>
          <p:cNvPr id="1058" name="AutoShape 34"/>
          <p:cNvSpPr>
            <a:spLocks noChangeArrowheads="1"/>
          </p:cNvSpPr>
          <p:nvPr/>
        </p:nvSpPr>
        <p:spPr bwMode="auto">
          <a:xfrm rot="5400000">
            <a:off x="1069975" y="-3174"/>
            <a:ext cx="1582737" cy="3694112"/>
          </a:xfrm>
          <a:prstGeom prst="triangle">
            <a:avLst>
              <a:gd name="adj" fmla="val 50000"/>
            </a:avLst>
          </a:prstGeom>
          <a:gradFill rotWithShape="1">
            <a:gsLst>
              <a:gs pos="0">
                <a:srgbClr val="FFD9D9"/>
              </a:gs>
              <a:gs pos="100000">
                <a:srgbClr val="FFFFFF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ja-JP" altLang="en-US"/>
          </a:p>
        </p:txBody>
      </p:sp>
      <p:sp>
        <p:nvSpPr>
          <p:cNvPr id="1067" name="Rectangle 43"/>
          <p:cNvSpPr>
            <a:spLocks noChangeArrowheads="1"/>
          </p:cNvSpPr>
          <p:nvPr/>
        </p:nvSpPr>
        <p:spPr bwMode="auto">
          <a:xfrm>
            <a:off x="539750" y="473075"/>
            <a:ext cx="8353425" cy="6384925"/>
          </a:xfrm>
          <a:prstGeom prst="rect">
            <a:avLst/>
          </a:prstGeom>
          <a:solidFill>
            <a:srgbClr val="FFEBE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ja-JP" altLang="en-US"/>
          </a:p>
        </p:txBody>
      </p:sp>
      <p:sp>
        <p:nvSpPr>
          <p:cNvPr id="1070" name="Rectangle 46"/>
          <p:cNvSpPr>
            <a:spLocks noChangeArrowheads="1"/>
          </p:cNvSpPr>
          <p:nvPr/>
        </p:nvSpPr>
        <p:spPr bwMode="auto">
          <a:xfrm>
            <a:off x="684213" y="620713"/>
            <a:ext cx="8023225" cy="1143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endParaRPr lang="ja-JP" altLang="en-US" sz="4400">
              <a:solidFill>
                <a:srgbClr val="923A3A"/>
              </a:solidFill>
            </a:endParaRPr>
          </a:p>
        </p:txBody>
      </p:sp>
      <p:sp>
        <p:nvSpPr>
          <p:cNvPr id="1060" name="Freeform 36"/>
          <p:cNvSpPr>
            <a:spLocks noChangeAspect="1"/>
          </p:cNvSpPr>
          <p:nvPr/>
        </p:nvSpPr>
        <p:spPr bwMode="auto">
          <a:xfrm rot="3332684">
            <a:off x="1077913" y="268288"/>
            <a:ext cx="268287" cy="420687"/>
          </a:xfrm>
          <a:custGeom>
            <a:avLst/>
            <a:gdLst>
              <a:gd name="T0" fmla="*/ 132 w 240"/>
              <a:gd name="T1" fmla="*/ 375 h 375"/>
              <a:gd name="T2" fmla="*/ 103 w 240"/>
              <a:gd name="T3" fmla="*/ 346 h 375"/>
              <a:gd name="T4" fmla="*/ 33 w 240"/>
              <a:gd name="T5" fmla="*/ 246 h 375"/>
              <a:gd name="T6" fmla="*/ 3 w 240"/>
              <a:gd name="T7" fmla="*/ 148 h 375"/>
              <a:gd name="T8" fmla="*/ 13 w 240"/>
              <a:gd name="T9" fmla="*/ 66 h 375"/>
              <a:gd name="T10" fmla="*/ 53 w 240"/>
              <a:gd name="T11" fmla="*/ 6 h 375"/>
              <a:gd name="T12" fmla="*/ 85 w 240"/>
              <a:gd name="T13" fmla="*/ 39 h 375"/>
              <a:gd name="T14" fmla="*/ 120 w 240"/>
              <a:gd name="T15" fmla="*/ 84 h 375"/>
              <a:gd name="T16" fmla="*/ 149 w 240"/>
              <a:gd name="T17" fmla="*/ 36 h 375"/>
              <a:gd name="T18" fmla="*/ 181 w 240"/>
              <a:gd name="T19" fmla="*/ 3 h 375"/>
              <a:gd name="T20" fmla="*/ 223 w 240"/>
              <a:gd name="T21" fmla="*/ 60 h 375"/>
              <a:gd name="T22" fmla="*/ 238 w 240"/>
              <a:gd name="T23" fmla="*/ 150 h 375"/>
              <a:gd name="T24" fmla="*/ 208 w 240"/>
              <a:gd name="T25" fmla="*/ 252 h 375"/>
              <a:gd name="T26" fmla="*/ 151 w 240"/>
              <a:gd name="T27" fmla="*/ 348 h 375"/>
              <a:gd name="T28" fmla="*/ 132 w 240"/>
              <a:gd name="T29" fmla="*/ 375 h 3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240" h="375">
                <a:moveTo>
                  <a:pt x="132" y="375"/>
                </a:moveTo>
                <a:cubicBezTo>
                  <a:pt x="124" y="375"/>
                  <a:pt x="119" y="368"/>
                  <a:pt x="103" y="346"/>
                </a:cubicBezTo>
                <a:cubicBezTo>
                  <a:pt x="87" y="324"/>
                  <a:pt x="50" y="279"/>
                  <a:pt x="33" y="246"/>
                </a:cubicBezTo>
                <a:cubicBezTo>
                  <a:pt x="16" y="213"/>
                  <a:pt x="6" y="178"/>
                  <a:pt x="3" y="148"/>
                </a:cubicBezTo>
                <a:cubicBezTo>
                  <a:pt x="0" y="118"/>
                  <a:pt x="5" y="90"/>
                  <a:pt x="13" y="66"/>
                </a:cubicBezTo>
                <a:cubicBezTo>
                  <a:pt x="21" y="42"/>
                  <a:pt x="41" y="10"/>
                  <a:pt x="53" y="6"/>
                </a:cubicBezTo>
                <a:cubicBezTo>
                  <a:pt x="65" y="2"/>
                  <a:pt x="74" y="26"/>
                  <a:pt x="85" y="39"/>
                </a:cubicBezTo>
                <a:cubicBezTo>
                  <a:pt x="96" y="52"/>
                  <a:pt x="109" y="84"/>
                  <a:pt x="120" y="84"/>
                </a:cubicBezTo>
                <a:cubicBezTo>
                  <a:pt x="131" y="83"/>
                  <a:pt x="139" y="50"/>
                  <a:pt x="149" y="36"/>
                </a:cubicBezTo>
                <a:cubicBezTo>
                  <a:pt x="159" y="23"/>
                  <a:pt x="169" y="0"/>
                  <a:pt x="181" y="3"/>
                </a:cubicBezTo>
                <a:cubicBezTo>
                  <a:pt x="194" y="7"/>
                  <a:pt x="214" y="36"/>
                  <a:pt x="223" y="60"/>
                </a:cubicBezTo>
                <a:cubicBezTo>
                  <a:pt x="233" y="84"/>
                  <a:pt x="240" y="118"/>
                  <a:pt x="238" y="150"/>
                </a:cubicBezTo>
                <a:cubicBezTo>
                  <a:pt x="235" y="182"/>
                  <a:pt x="222" y="219"/>
                  <a:pt x="208" y="252"/>
                </a:cubicBezTo>
                <a:cubicBezTo>
                  <a:pt x="194" y="285"/>
                  <a:pt x="164" y="328"/>
                  <a:pt x="151" y="348"/>
                </a:cubicBezTo>
                <a:cubicBezTo>
                  <a:pt x="138" y="368"/>
                  <a:pt x="136" y="370"/>
                  <a:pt x="132" y="375"/>
                </a:cubicBezTo>
                <a:close/>
              </a:path>
            </a:pathLst>
          </a:custGeom>
          <a:solidFill>
            <a:srgbClr val="FF999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8575" cmpd="sng">
                <a:solidFill>
                  <a:srgbClr val="FFCCCC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ja-JP" altLang="en-US"/>
          </a:p>
        </p:txBody>
      </p:sp>
      <p:sp>
        <p:nvSpPr>
          <p:cNvPr id="1061" name="Freeform 37"/>
          <p:cNvSpPr>
            <a:spLocks noChangeAspect="1"/>
          </p:cNvSpPr>
          <p:nvPr/>
        </p:nvSpPr>
        <p:spPr bwMode="auto">
          <a:xfrm rot="1438404">
            <a:off x="358775" y="647700"/>
            <a:ext cx="268288" cy="420688"/>
          </a:xfrm>
          <a:custGeom>
            <a:avLst/>
            <a:gdLst>
              <a:gd name="T0" fmla="*/ 132 w 240"/>
              <a:gd name="T1" fmla="*/ 375 h 375"/>
              <a:gd name="T2" fmla="*/ 103 w 240"/>
              <a:gd name="T3" fmla="*/ 346 h 375"/>
              <a:gd name="T4" fmla="*/ 33 w 240"/>
              <a:gd name="T5" fmla="*/ 246 h 375"/>
              <a:gd name="T6" fmla="*/ 3 w 240"/>
              <a:gd name="T7" fmla="*/ 148 h 375"/>
              <a:gd name="T8" fmla="*/ 13 w 240"/>
              <a:gd name="T9" fmla="*/ 66 h 375"/>
              <a:gd name="T10" fmla="*/ 53 w 240"/>
              <a:gd name="T11" fmla="*/ 6 h 375"/>
              <a:gd name="T12" fmla="*/ 85 w 240"/>
              <a:gd name="T13" fmla="*/ 39 h 375"/>
              <a:gd name="T14" fmla="*/ 120 w 240"/>
              <a:gd name="T15" fmla="*/ 84 h 375"/>
              <a:gd name="T16" fmla="*/ 149 w 240"/>
              <a:gd name="T17" fmla="*/ 36 h 375"/>
              <a:gd name="T18" fmla="*/ 181 w 240"/>
              <a:gd name="T19" fmla="*/ 3 h 375"/>
              <a:gd name="T20" fmla="*/ 223 w 240"/>
              <a:gd name="T21" fmla="*/ 60 h 375"/>
              <a:gd name="T22" fmla="*/ 238 w 240"/>
              <a:gd name="T23" fmla="*/ 150 h 375"/>
              <a:gd name="T24" fmla="*/ 208 w 240"/>
              <a:gd name="T25" fmla="*/ 252 h 375"/>
              <a:gd name="T26" fmla="*/ 151 w 240"/>
              <a:gd name="T27" fmla="*/ 348 h 375"/>
              <a:gd name="T28" fmla="*/ 132 w 240"/>
              <a:gd name="T29" fmla="*/ 375 h 3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240" h="375">
                <a:moveTo>
                  <a:pt x="132" y="375"/>
                </a:moveTo>
                <a:cubicBezTo>
                  <a:pt x="124" y="375"/>
                  <a:pt x="119" y="368"/>
                  <a:pt x="103" y="346"/>
                </a:cubicBezTo>
                <a:cubicBezTo>
                  <a:pt x="87" y="324"/>
                  <a:pt x="50" y="279"/>
                  <a:pt x="33" y="246"/>
                </a:cubicBezTo>
                <a:cubicBezTo>
                  <a:pt x="16" y="213"/>
                  <a:pt x="6" y="178"/>
                  <a:pt x="3" y="148"/>
                </a:cubicBezTo>
                <a:cubicBezTo>
                  <a:pt x="0" y="118"/>
                  <a:pt x="5" y="90"/>
                  <a:pt x="13" y="66"/>
                </a:cubicBezTo>
                <a:cubicBezTo>
                  <a:pt x="21" y="42"/>
                  <a:pt x="41" y="10"/>
                  <a:pt x="53" y="6"/>
                </a:cubicBezTo>
                <a:cubicBezTo>
                  <a:pt x="65" y="2"/>
                  <a:pt x="74" y="26"/>
                  <a:pt x="85" y="39"/>
                </a:cubicBezTo>
                <a:cubicBezTo>
                  <a:pt x="96" y="52"/>
                  <a:pt x="109" y="84"/>
                  <a:pt x="120" y="84"/>
                </a:cubicBezTo>
                <a:cubicBezTo>
                  <a:pt x="131" y="83"/>
                  <a:pt x="139" y="50"/>
                  <a:pt x="149" y="36"/>
                </a:cubicBezTo>
                <a:cubicBezTo>
                  <a:pt x="159" y="23"/>
                  <a:pt x="169" y="0"/>
                  <a:pt x="181" y="3"/>
                </a:cubicBezTo>
                <a:cubicBezTo>
                  <a:pt x="194" y="7"/>
                  <a:pt x="214" y="36"/>
                  <a:pt x="223" y="60"/>
                </a:cubicBezTo>
                <a:cubicBezTo>
                  <a:pt x="233" y="84"/>
                  <a:pt x="240" y="118"/>
                  <a:pt x="238" y="150"/>
                </a:cubicBezTo>
                <a:cubicBezTo>
                  <a:pt x="235" y="182"/>
                  <a:pt x="222" y="219"/>
                  <a:pt x="208" y="252"/>
                </a:cubicBezTo>
                <a:cubicBezTo>
                  <a:pt x="194" y="285"/>
                  <a:pt x="164" y="328"/>
                  <a:pt x="151" y="348"/>
                </a:cubicBezTo>
                <a:cubicBezTo>
                  <a:pt x="138" y="368"/>
                  <a:pt x="136" y="370"/>
                  <a:pt x="132" y="375"/>
                </a:cubicBezTo>
                <a:close/>
              </a:path>
            </a:pathLst>
          </a:custGeom>
          <a:solidFill>
            <a:srgbClr val="FF999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8575" cmpd="sng">
                <a:solidFill>
                  <a:srgbClr val="FFCCCC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ja-JP" altLang="en-US"/>
          </a:p>
        </p:txBody>
      </p:sp>
      <p:sp>
        <p:nvSpPr>
          <p:cNvPr id="1062" name="Freeform 38"/>
          <p:cNvSpPr>
            <a:spLocks noChangeAspect="1"/>
          </p:cNvSpPr>
          <p:nvPr/>
        </p:nvSpPr>
        <p:spPr bwMode="auto">
          <a:xfrm rot="2570349">
            <a:off x="833438" y="1281113"/>
            <a:ext cx="268287" cy="420687"/>
          </a:xfrm>
          <a:custGeom>
            <a:avLst/>
            <a:gdLst>
              <a:gd name="T0" fmla="*/ 132 w 240"/>
              <a:gd name="T1" fmla="*/ 375 h 375"/>
              <a:gd name="T2" fmla="*/ 103 w 240"/>
              <a:gd name="T3" fmla="*/ 346 h 375"/>
              <a:gd name="T4" fmla="*/ 33 w 240"/>
              <a:gd name="T5" fmla="*/ 246 h 375"/>
              <a:gd name="T6" fmla="*/ 3 w 240"/>
              <a:gd name="T7" fmla="*/ 148 h 375"/>
              <a:gd name="T8" fmla="*/ 13 w 240"/>
              <a:gd name="T9" fmla="*/ 66 h 375"/>
              <a:gd name="T10" fmla="*/ 53 w 240"/>
              <a:gd name="T11" fmla="*/ 6 h 375"/>
              <a:gd name="T12" fmla="*/ 85 w 240"/>
              <a:gd name="T13" fmla="*/ 39 h 375"/>
              <a:gd name="T14" fmla="*/ 120 w 240"/>
              <a:gd name="T15" fmla="*/ 84 h 375"/>
              <a:gd name="T16" fmla="*/ 149 w 240"/>
              <a:gd name="T17" fmla="*/ 36 h 375"/>
              <a:gd name="T18" fmla="*/ 181 w 240"/>
              <a:gd name="T19" fmla="*/ 3 h 375"/>
              <a:gd name="T20" fmla="*/ 223 w 240"/>
              <a:gd name="T21" fmla="*/ 60 h 375"/>
              <a:gd name="T22" fmla="*/ 238 w 240"/>
              <a:gd name="T23" fmla="*/ 150 h 375"/>
              <a:gd name="T24" fmla="*/ 208 w 240"/>
              <a:gd name="T25" fmla="*/ 252 h 375"/>
              <a:gd name="T26" fmla="*/ 151 w 240"/>
              <a:gd name="T27" fmla="*/ 348 h 375"/>
              <a:gd name="T28" fmla="*/ 132 w 240"/>
              <a:gd name="T29" fmla="*/ 375 h 3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240" h="375">
                <a:moveTo>
                  <a:pt x="132" y="375"/>
                </a:moveTo>
                <a:cubicBezTo>
                  <a:pt x="124" y="375"/>
                  <a:pt x="119" y="368"/>
                  <a:pt x="103" y="346"/>
                </a:cubicBezTo>
                <a:cubicBezTo>
                  <a:pt x="87" y="324"/>
                  <a:pt x="50" y="279"/>
                  <a:pt x="33" y="246"/>
                </a:cubicBezTo>
                <a:cubicBezTo>
                  <a:pt x="16" y="213"/>
                  <a:pt x="6" y="178"/>
                  <a:pt x="3" y="148"/>
                </a:cubicBezTo>
                <a:cubicBezTo>
                  <a:pt x="0" y="118"/>
                  <a:pt x="5" y="90"/>
                  <a:pt x="13" y="66"/>
                </a:cubicBezTo>
                <a:cubicBezTo>
                  <a:pt x="21" y="42"/>
                  <a:pt x="41" y="10"/>
                  <a:pt x="53" y="6"/>
                </a:cubicBezTo>
                <a:cubicBezTo>
                  <a:pt x="65" y="2"/>
                  <a:pt x="74" y="26"/>
                  <a:pt x="85" y="39"/>
                </a:cubicBezTo>
                <a:cubicBezTo>
                  <a:pt x="96" y="52"/>
                  <a:pt x="109" y="84"/>
                  <a:pt x="120" y="84"/>
                </a:cubicBezTo>
                <a:cubicBezTo>
                  <a:pt x="131" y="83"/>
                  <a:pt x="139" y="50"/>
                  <a:pt x="149" y="36"/>
                </a:cubicBezTo>
                <a:cubicBezTo>
                  <a:pt x="159" y="23"/>
                  <a:pt x="169" y="0"/>
                  <a:pt x="181" y="3"/>
                </a:cubicBezTo>
                <a:cubicBezTo>
                  <a:pt x="194" y="7"/>
                  <a:pt x="214" y="36"/>
                  <a:pt x="223" y="60"/>
                </a:cubicBezTo>
                <a:cubicBezTo>
                  <a:pt x="233" y="84"/>
                  <a:pt x="240" y="118"/>
                  <a:pt x="238" y="150"/>
                </a:cubicBezTo>
                <a:cubicBezTo>
                  <a:pt x="235" y="182"/>
                  <a:pt x="222" y="219"/>
                  <a:pt x="208" y="252"/>
                </a:cubicBezTo>
                <a:cubicBezTo>
                  <a:pt x="194" y="285"/>
                  <a:pt x="164" y="328"/>
                  <a:pt x="151" y="348"/>
                </a:cubicBezTo>
                <a:cubicBezTo>
                  <a:pt x="138" y="368"/>
                  <a:pt x="136" y="370"/>
                  <a:pt x="132" y="375"/>
                </a:cubicBezTo>
                <a:close/>
              </a:path>
            </a:pathLst>
          </a:custGeom>
          <a:solidFill>
            <a:srgbClr val="FFD5D5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8575" cmpd="sng">
                <a:solidFill>
                  <a:srgbClr val="FFCCCC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ja-JP" altLang="en-US"/>
          </a:p>
        </p:txBody>
      </p:sp>
      <p:sp>
        <p:nvSpPr>
          <p:cNvPr id="1063" name="Freeform 39"/>
          <p:cNvSpPr>
            <a:spLocks noChangeAspect="1"/>
          </p:cNvSpPr>
          <p:nvPr/>
        </p:nvSpPr>
        <p:spPr bwMode="auto">
          <a:xfrm rot="2003148">
            <a:off x="1247775" y="1135063"/>
            <a:ext cx="268288" cy="420687"/>
          </a:xfrm>
          <a:custGeom>
            <a:avLst/>
            <a:gdLst>
              <a:gd name="T0" fmla="*/ 132 w 240"/>
              <a:gd name="T1" fmla="*/ 375 h 375"/>
              <a:gd name="T2" fmla="*/ 103 w 240"/>
              <a:gd name="T3" fmla="*/ 346 h 375"/>
              <a:gd name="T4" fmla="*/ 33 w 240"/>
              <a:gd name="T5" fmla="*/ 246 h 375"/>
              <a:gd name="T6" fmla="*/ 3 w 240"/>
              <a:gd name="T7" fmla="*/ 148 h 375"/>
              <a:gd name="T8" fmla="*/ 13 w 240"/>
              <a:gd name="T9" fmla="*/ 66 h 375"/>
              <a:gd name="T10" fmla="*/ 53 w 240"/>
              <a:gd name="T11" fmla="*/ 6 h 375"/>
              <a:gd name="T12" fmla="*/ 85 w 240"/>
              <a:gd name="T13" fmla="*/ 39 h 375"/>
              <a:gd name="T14" fmla="*/ 120 w 240"/>
              <a:gd name="T15" fmla="*/ 84 h 375"/>
              <a:gd name="T16" fmla="*/ 149 w 240"/>
              <a:gd name="T17" fmla="*/ 36 h 375"/>
              <a:gd name="T18" fmla="*/ 181 w 240"/>
              <a:gd name="T19" fmla="*/ 3 h 375"/>
              <a:gd name="T20" fmla="*/ 223 w 240"/>
              <a:gd name="T21" fmla="*/ 60 h 375"/>
              <a:gd name="T22" fmla="*/ 238 w 240"/>
              <a:gd name="T23" fmla="*/ 150 h 375"/>
              <a:gd name="T24" fmla="*/ 208 w 240"/>
              <a:gd name="T25" fmla="*/ 252 h 375"/>
              <a:gd name="T26" fmla="*/ 151 w 240"/>
              <a:gd name="T27" fmla="*/ 348 h 375"/>
              <a:gd name="T28" fmla="*/ 132 w 240"/>
              <a:gd name="T29" fmla="*/ 375 h 3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240" h="375">
                <a:moveTo>
                  <a:pt x="132" y="375"/>
                </a:moveTo>
                <a:cubicBezTo>
                  <a:pt x="124" y="375"/>
                  <a:pt x="119" y="368"/>
                  <a:pt x="103" y="346"/>
                </a:cubicBezTo>
                <a:cubicBezTo>
                  <a:pt x="87" y="324"/>
                  <a:pt x="50" y="279"/>
                  <a:pt x="33" y="246"/>
                </a:cubicBezTo>
                <a:cubicBezTo>
                  <a:pt x="16" y="213"/>
                  <a:pt x="6" y="178"/>
                  <a:pt x="3" y="148"/>
                </a:cubicBezTo>
                <a:cubicBezTo>
                  <a:pt x="0" y="118"/>
                  <a:pt x="5" y="90"/>
                  <a:pt x="13" y="66"/>
                </a:cubicBezTo>
                <a:cubicBezTo>
                  <a:pt x="21" y="42"/>
                  <a:pt x="41" y="10"/>
                  <a:pt x="53" y="6"/>
                </a:cubicBezTo>
                <a:cubicBezTo>
                  <a:pt x="65" y="2"/>
                  <a:pt x="74" y="26"/>
                  <a:pt x="85" y="39"/>
                </a:cubicBezTo>
                <a:cubicBezTo>
                  <a:pt x="96" y="52"/>
                  <a:pt x="109" y="84"/>
                  <a:pt x="120" y="84"/>
                </a:cubicBezTo>
                <a:cubicBezTo>
                  <a:pt x="131" y="83"/>
                  <a:pt x="139" y="50"/>
                  <a:pt x="149" y="36"/>
                </a:cubicBezTo>
                <a:cubicBezTo>
                  <a:pt x="159" y="23"/>
                  <a:pt x="169" y="0"/>
                  <a:pt x="181" y="3"/>
                </a:cubicBezTo>
                <a:cubicBezTo>
                  <a:pt x="194" y="7"/>
                  <a:pt x="214" y="36"/>
                  <a:pt x="223" y="60"/>
                </a:cubicBezTo>
                <a:cubicBezTo>
                  <a:pt x="233" y="84"/>
                  <a:pt x="240" y="118"/>
                  <a:pt x="238" y="150"/>
                </a:cubicBezTo>
                <a:cubicBezTo>
                  <a:pt x="235" y="182"/>
                  <a:pt x="222" y="219"/>
                  <a:pt x="208" y="252"/>
                </a:cubicBezTo>
                <a:cubicBezTo>
                  <a:pt x="194" y="285"/>
                  <a:pt x="164" y="328"/>
                  <a:pt x="151" y="348"/>
                </a:cubicBezTo>
                <a:cubicBezTo>
                  <a:pt x="138" y="368"/>
                  <a:pt x="136" y="370"/>
                  <a:pt x="132" y="375"/>
                </a:cubicBezTo>
                <a:close/>
              </a:path>
            </a:pathLst>
          </a:custGeom>
          <a:solidFill>
            <a:srgbClr val="FFD5D5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8575" cmpd="sng">
                <a:solidFill>
                  <a:srgbClr val="FFCCCC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ja-JP" altLang="en-US"/>
          </a:p>
        </p:txBody>
      </p:sp>
      <p:sp>
        <p:nvSpPr>
          <p:cNvPr id="1064" name="Freeform 40"/>
          <p:cNvSpPr>
            <a:spLocks noChangeAspect="1"/>
          </p:cNvSpPr>
          <p:nvPr/>
        </p:nvSpPr>
        <p:spPr bwMode="auto">
          <a:xfrm rot="2971513">
            <a:off x="1771650" y="585788"/>
            <a:ext cx="268287" cy="420688"/>
          </a:xfrm>
          <a:custGeom>
            <a:avLst/>
            <a:gdLst>
              <a:gd name="T0" fmla="*/ 132 w 240"/>
              <a:gd name="T1" fmla="*/ 375 h 375"/>
              <a:gd name="T2" fmla="*/ 103 w 240"/>
              <a:gd name="T3" fmla="*/ 346 h 375"/>
              <a:gd name="T4" fmla="*/ 33 w 240"/>
              <a:gd name="T5" fmla="*/ 246 h 375"/>
              <a:gd name="T6" fmla="*/ 3 w 240"/>
              <a:gd name="T7" fmla="*/ 148 h 375"/>
              <a:gd name="T8" fmla="*/ 13 w 240"/>
              <a:gd name="T9" fmla="*/ 66 h 375"/>
              <a:gd name="T10" fmla="*/ 53 w 240"/>
              <a:gd name="T11" fmla="*/ 6 h 375"/>
              <a:gd name="T12" fmla="*/ 85 w 240"/>
              <a:gd name="T13" fmla="*/ 39 h 375"/>
              <a:gd name="T14" fmla="*/ 120 w 240"/>
              <a:gd name="T15" fmla="*/ 84 h 375"/>
              <a:gd name="T16" fmla="*/ 149 w 240"/>
              <a:gd name="T17" fmla="*/ 36 h 375"/>
              <a:gd name="T18" fmla="*/ 181 w 240"/>
              <a:gd name="T19" fmla="*/ 3 h 375"/>
              <a:gd name="T20" fmla="*/ 223 w 240"/>
              <a:gd name="T21" fmla="*/ 60 h 375"/>
              <a:gd name="T22" fmla="*/ 238 w 240"/>
              <a:gd name="T23" fmla="*/ 150 h 375"/>
              <a:gd name="T24" fmla="*/ 208 w 240"/>
              <a:gd name="T25" fmla="*/ 252 h 375"/>
              <a:gd name="T26" fmla="*/ 151 w 240"/>
              <a:gd name="T27" fmla="*/ 348 h 375"/>
              <a:gd name="T28" fmla="*/ 132 w 240"/>
              <a:gd name="T29" fmla="*/ 375 h 3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240" h="375">
                <a:moveTo>
                  <a:pt x="132" y="375"/>
                </a:moveTo>
                <a:cubicBezTo>
                  <a:pt x="124" y="375"/>
                  <a:pt x="119" y="368"/>
                  <a:pt x="103" y="346"/>
                </a:cubicBezTo>
                <a:cubicBezTo>
                  <a:pt x="87" y="324"/>
                  <a:pt x="50" y="279"/>
                  <a:pt x="33" y="246"/>
                </a:cubicBezTo>
                <a:cubicBezTo>
                  <a:pt x="16" y="213"/>
                  <a:pt x="6" y="178"/>
                  <a:pt x="3" y="148"/>
                </a:cubicBezTo>
                <a:cubicBezTo>
                  <a:pt x="0" y="118"/>
                  <a:pt x="5" y="90"/>
                  <a:pt x="13" y="66"/>
                </a:cubicBezTo>
                <a:cubicBezTo>
                  <a:pt x="21" y="42"/>
                  <a:pt x="41" y="10"/>
                  <a:pt x="53" y="6"/>
                </a:cubicBezTo>
                <a:cubicBezTo>
                  <a:pt x="65" y="2"/>
                  <a:pt x="74" y="26"/>
                  <a:pt x="85" y="39"/>
                </a:cubicBezTo>
                <a:cubicBezTo>
                  <a:pt x="96" y="52"/>
                  <a:pt x="109" y="84"/>
                  <a:pt x="120" y="84"/>
                </a:cubicBezTo>
                <a:cubicBezTo>
                  <a:pt x="131" y="83"/>
                  <a:pt x="139" y="50"/>
                  <a:pt x="149" y="36"/>
                </a:cubicBezTo>
                <a:cubicBezTo>
                  <a:pt x="159" y="23"/>
                  <a:pt x="169" y="0"/>
                  <a:pt x="181" y="3"/>
                </a:cubicBezTo>
                <a:cubicBezTo>
                  <a:pt x="194" y="7"/>
                  <a:pt x="214" y="36"/>
                  <a:pt x="223" y="60"/>
                </a:cubicBezTo>
                <a:cubicBezTo>
                  <a:pt x="233" y="84"/>
                  <a:pt x="240" y="118"/>
                  <a:pt x="238" y="150"/>
                </a:cubicBezTo>
                <a:cubicBezTo>
                  <a:pt x="235" y="182"/>
                  <a:pt x="222" y="219"/>
                  <a:pt x="208" y="252"/>
                </a:cubicBezTo>
                <a:cubicBezTo>
                  <a:pt x="194" y="285"/>
                  <a:pt x="164" y="328"/>
                  <a:pt x="151" y="348"/>
                </a:cubicBezTo>
                <a:cubicBezTo>
                  <a:pt x="138" y="368"/>
                  <a:pt x="136" y="370"/>
                  <a:pt x="132" y="375"/>
                </a:cubicBezTo>
                <a:close/>
              </a:path>
            </a:pathLst>
          </a:custGeom>
          <a:solidFill>
            <a:srgbClr val="FFD5D5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8575" cmpd="sng">
                <a:solidFill>
                  <a:srgbClr val="FFCCCC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ja-JP" altLang="en-US"/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>
                    <a:alpha val="50000"/>
                  </a:scheme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en-US" dirty="0" smtClean="0"/>
              <a:t>マスタ タイトルの書式設定</a:t>
            </a:r>
          </a:p>
        </p:txBody>
      </p:sp>
      <p:sp>
        <p:nvSpPr>
          <p:cNvPr id="1071" name="Rectangle 47"/>
          <p:cNvSpPr>
            <a:spLocks noChangeArrowheads="1"/>
          </p:cNvSpPr>
          <p:nvPr/>
        </p:nvSpPr>
        <p:spPr bwMode="auto">
          <a:xfrm>
            <a:off x="688975" y="1989138"/>
            <a:ext cx="8021638" cy="47656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>
              <a:spcBef>
                <a:spcPct val="20000"/>
              </a:spcBef>
              <a:buFontTx/>
              <a:buChar char="•"/>
            </a:pPr>
            <a:endParaRPr lang="ja-JP" altLang="en-US" sz="3200">
              <a:solidFill>
                <a:srgbClr val="923A3A"/>
              </a:solidFill>
            </a:endParaRPr>
          </a:p>
        </p:txBody>
      </p:sp>
      <p:sp>
        <p:nvSpPr>
          <p:cNvPr id="1045" name="AutoShape 21"/>
          <p:cNvSpPr>
            <a:spLocks noChangeArrowheads="1"/>
          </p:cNvSpPr>
          <p:nvPr/>
        </p:nvSpPr>
        <p:spPr bwMode="auto">
          <a:xfrm rot="5400000">
            <a:off x="4404519" y="-2604293"/>
            <a:ext cx="142875" cy="8923337"/>
          </a:xfrm>
          <a:prstGeom prst="triangle">
            <a:avLst>
              <a:gd name="adj" fmla="val 50000"/>
            </a:avLst>
          </a:prstGeom>
          <a:solidFill>
            <a:srgbClr val="FFCC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ja-JP" altLang="en-US"/>
          </a:p>
        </p:txBody>
      </p:sp>
      <p:sp>
        <p:nvSpPr>
          <p:cNvPr id="1065" name="Freeform 41"/>
          <p:cNvSpPr>
            <a:spLocks noChangeAspect="1"/>
          </p:cNvSpPr>
          <p:nvPr/>
        </p:nvSpPr>
        <p:spPr bwMode="auto">
          <a:xfrm rot="4037232">
            <a:off x="711200" y="1963738"/>
            <a:ext cx="268287" cy="420688"/>
          </a:xfrm>
          <a:custGeom>
            <a:avLst/>
            <a:gdLst>
              <a:gd name="T0" fmla="*/ 132 w 240"/>
              <a:gd name="T1" fmla="*/ 375 h 375"/>
              <a:gd name="T2" fmla="*/ 103 w 240"/>
              <a:gd name="T3" fmla="*/ 346 h 375"/>
              <a:gd name="T4" fmla="*/ 33 w 240"/>
              <a:gd name="T5" fmla="*/ 246 h 375"/>
              <a:gd name="T6" fmla="*/ 3 w 240"/>
              <a:gd name="T7" fmla="*/ 148 h 375"/>
              <a:gd name="T8" fmla="*/ 13 w 240"/>
              <a:gd name="T9" fmla="*/ 66 h 375"/>
              <a:gd name="T10" fmla="*/ 53 w 240"/>
              <a:gd name="T11" fmla="*/ 6 h 375"/>
              <a:gd name="T12" fmla="*/ 85 w 240"/>
              <a:gd name="T13" fmla="*/ 39 h 375"/>
              <a:gd name="T14" fmla="*/ 120 w 240"/>
              <a:gd name="T15" fmla="*/ 84 h 375"/>
              <a:gd name="T16" fmla="*/ 149 w 240"/>
              <a:gd name="T17" fmla="*/ 36 h 375"/>
              <a:gd name="T18" fmla="*/ 181 w 240"/>
              <a:gd name="T19" fmla="*/ 3 h 375"/>
              <a:gd name="T20" fmla="*/ 223 w 240"/>
              <a:gd name="T21" fmla="*/ 60 h 375"/>
              <a:gd name="T22" fmla="*/ 238 w 240"/>
              <a:gd name="T23" fmla="*/ 150 h 375"/>
              <a:gd name="T24" fmla="*/ 208 w 240"/>
              <a:gd name="T25" fmla="*/ 252 h 375"/>
              <a:gd name="T26" fmla="*/ 151 w 240"/>
              <a:gd name="T27" fmla="*/ 348 h 375"/>
              <a:gd name="T28" fmla="*/ 132 w 240"/>
              <a:gd name="T29" fmla="*/ 375 h 3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240" h="375">
                <a:moveTo>
                  <a:pt x="132" y="375"/>
                </a:moveTo>
                <a:cubicBezTo>
                  <a:pt x="124" y="375"/>
                  <a:pt x="119" y="368"/>
                  <a:pt x="103" y="346"/>
                </a:cubicBezTo>
                <a:cubicBezTo>
                  <a:pt x="87" y="324"/>
                  <a:pt x="50" y="279"/>
                  <a:pt x="33" y="246"/>
                </a:cubicBezTo>
                <a:cubicBezTo>
                  <a:pt x="16" y="213"/>
                  <a:pt x="6" y="178"/>
                  <a:pt x="3" y="148"/>
                </a:cubicBezTo>
                <a:cubicBezTo>
                  <a:pt x="0" y="118"/>
                  <a:pt x="5" y="90"/>
                  <a:pt x="13" y="66"/>
                </a:cubicBezTo>
                <a:cubicBezTo>
                  <a:pt x="21" y="42"/>
                  <a:pt x="41" y="10"/>
                  <a:pt x="53" y="6"/>
                </a:cubicBezTo>
                <a:cubicBezTo>
                  <a:pt x="65" y="2"/>
                  <a:pt x="74" y="26"/>
                  <a:pt x="85" y="39"/>
                </a:cubicBezTo>
                <a:cubicBezTo>
                  <a:pt x="96" y="52"/>
                  <a:pt x="109" y="84"/>
                  <a:pt x="120" y="84"/>
                </a:cubicBezTo>
                <a:cubicBezTo>
                  <a:pt x="131" y="83"/>
                  <a:pt x="139" y="50"/>
                  <a:pt x="149" y="36"/>
                </a:cubicBezTo>
                <a:cubicBezTo>
                  <a:pt x="159" y="23"/>
                  <a:pt x="169" y="0"/>
                  <a:pt x="181" y="3"/>
                </a:cubicBezTo>
                <a:cubicBezTo>
                  <a:pt x="194" y="7"/>
                  <a:pt x="214" y="36"/>
                  <a:pt x="223" y="60"/>
                </a:cubicBezTo>
                <a:cubicBezTo>
                  <a:pt x="233" y="84"/>
                  <a:pt x="240" y="118"/>
                  <a:pt x="238" y="150"/>
                </a:cubicBezTo>
                <a:cubicBezTo>
                  <a:pt x="235" y="182"/>
                  <a:pt x="222" y="219"/>
                  <a:pt x="208" y="252"/>
                </a:cubicBezTo>
                <a:cubicBezTo>
                  <a:pt x="194" y="285"/>
                  <a:pt x="164" y="328"/>
                  <a:pt x="151" y="348"/>
                </a:cubicBezTo>
                <a:cubicBezTo>
                  <a:pt x="138" y="368"/>
                  <a:pt x="136" y="370"/>
                  <a:pt x="132" y="375"/>
                </a:cubicBezTo>
                <a:close/>
              </a:path>
            </a:pathLst>
          </a:custGeom>
          <a:solidFill>
            <a:srgbClr val="FFD5D5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8575" cmpd="sng">
                <a:solidFill>
                  <a:srgbClr val="FFCCCC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ja-JP" altLang="en-US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>
                    <a:alpha val="50000"/>
                  </a:scheme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kumimoji="0" sz="1400"/>
            </a:lvl1pPr>
          </a:lstStyle>
          <a:p>
            <a:fld id="{900D4C5C-5D0C-47B3-A250-DED76D7D60AB}" type="datetime1">
              <a:rPr kumimoji="1" lang="ja-JP" altLang="en-US" smtClean="0"/>
              <a:t>2013/4/24</a:t>
            </a:fld>
            <a:endParaRPr kumimoji="1" lang="ja-JP" alt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kumimoji="0" sz="1400"/>
            </a:lvl1pPr>
          </a:lstStyle>
          <a:p>
            <a:r>
              <a:rPr kumimoji="1" lang="en-US" altLang="ja-JP" dirty="0" smtClean="0"/>
              <a:t>JAG Spring Contest 2013</a:t>
            </a:r>
            <a:endParaRPr kumimoji="1" lang="ja-JP" altLang="en-US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kumimoji="0" sz="1200" baseline="0">
                <a:solidFill>
                  <a:srgbClr val="923A3A"/>
                </a:solidFill>
              </a:defRPr>
            </a:lvl1pPr>
          </a:lstStyle>
          <a:p>
            <a:r>
              <a:rPr kumimoji="1" lang="en-US" altLang="ja-JP" dirty="0" smtClean="0"/>
              <a:t>JAG Spring Contest 2012</a:t>
            </a:r>
            <a:endParaRPr kumimoji="1" lang="ja-JP" altLang="en-US" dirty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78025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>
                    <a:alpha val="50000"/>
                  </a:scheme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en-US" dirty="0" smtClean="0"/>
              <a:t>マスタ テキストの書式設定</a:t>
            </a:r>
          </a:p>
          <a:p>
            <a:pPr lvl="1"/>
            <a:r>
              <a:rPr lang="ja-JP" altLang="en-US" dirty="0" smtClean="0"/>
              <a:t>第 </a:t>
            </a:r>
            <a:r>
              <a:rPr lang="en-US" altLang="ja-JP" dirty="0" smtClean="0"/>
              <a:t>2 </a:t>
            </a:r>
            <a:r>
              <a:rPr lang="ja-JP" altLang="en-US" dirty="0" smtClean="0"/>
              <a:t>レベル</a:t>
            </a:r>
          </a:p>
          <a:p>
            <a:pPr lvl="2"/>
            <a:r>
              <a:rPr lang="ja-JP" altLang="en-US" dirty="0" smtClean="0"/>
              <a:t>第 </a:t>
            </a:r>
            <a:r>
              <a:rPr lang="en-US" altLang="ja-JP" dirty="0" smtClean="0"/>
              <a:t>3 </a:t>
            </a:r>
            <a:r>
              <a:rPr lang="ja-JP" altLang="en-US" dirty="0" smtClean="0"/>
              <a:t>レベル</a:t>
            </a:r>
          </a:p>
          <a:p>
            <a:pPr lvl="3"/>
            <a:r>
              <a:rPr lang="ja-JP" altLang="en-US" dirty="0" smtClean="0"/>
              <a:t>第 </a:t>
            </a:r>
            <a:r>
              <a:rPr lang="en-US" altLang="ja-JP" dirty="0" smtClean="0"/>
              <a:t>4 </a:t>
            </a:r>
            <a:r>
              <a:rPr lang="ja-JP" altLang="en-US" dirty="0" smtClean="0"/>
              <a:t>レベル</a:t>
            </a:r>
          </a:p>
          <a:p>
            <a:pPr lvl="4"/>
            <a:r>
              <a:rPr lang="ja-JP" altLang="en-US" dirty="0" smtClean="0"/>
              <a:t>第 </a:t>
            </a:r>
            <a:r>
              <a:rPr lang="en-US" altLang="ja-JP" dirty="0" smtClean="0"/>
              <a:t>5 </a:t>
            </a:r>
            <a:r>
              <a:rPr lang="ja-JP" altLang="en-US" dirty="0" smtClean="0"/>
              <a:t>レベル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  <p:sldLayoutId id="2147483780" r:id="rId12"/>
  </p:sldLayoutIdLst>
  <p:timing>
    <p:tnLst>
      <p:par>
        <p:cTn id="1" dur="indefinite" restart="never" nodeType="tmRoot"/>
      </p:par>
    </p:tnLst>
  </p:timing>
  <p:hf hd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kumimoji="1" sz="3600" baseline="0">
          <a:solidFill>
            <a:srgbClr val="923A3A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rgbClr val="923A3A"/>
          </a:solidFill>
          <a:latin typeface="Times New Roman" charset="0"/>
          <a:ea typeface="ＭＳ Ｐゴシック" charset="-128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rgbClr val="923A3A"/>
          </a:solidFill>
          <a:latin typeface="Times New Roman" charset="0"/>
          <a:ea typeface="ＭＳ Ｐゴシック" charset="-128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rgbClr val="923A3A"/>
          </a:solidFill>
          <a:latin typeface="Times New Roman" charset="0"/>
          <a:ea typeface="ＭＳ Ｐゴシック" charset="-128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rgbClr val="923A3A"/>
          </a:solidFill>
          <a:latin typeface="Times New Roman" charset="0"/>
          <a:ea typeface="ＭＳ Ｐゴシック" charset="-128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rgbClr val="923A3A"/>
          </a:solidFill>
          <a:latin typeface="Times New Roman" charset="0"/>
          <a:ea typeface="ＭＳ Ｐゴシック" charset="-128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rgbClr val="923A3A"/>
          </a:solidFill>
          <a:latin typeface="Times New Roman" charset="0"/>
          <a:ea typeface="ＭＳ Ｐゴシック" charset="-128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rgbClr val="923A3A"/>
          </a:solidFill>
          <a:latin typeface="Times New Roman" charset="0"/>
          <a:ea typeface="ＭＳ Ｐゴシック" charset="-128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rgbClr val="923A3A"/>
          </a:solidFill>
          <a:latin typeface="Times New Roman" charset="0"/>
          <a:ea typeface="ＭＳ Ｐゴシック" charset="-128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Wingdings" pitchFamily="2" charset="2"/>
        <a:buChar char="l"/>
        <a:defRPr kumimoji="1" sz="2400" baseline="0">
          <a:solidFill>
            <a:srgbClr val="923A3A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Times New Roman" pitchFamily="18" charset="0"/>
        <a:buChar char="•"/>
        <a:defRPr kumimoji="1" sz="2000" baseline="0">
          <a:solidFill>
            <a:srgbClr val="923A3A"/>
          </a:solidFill>
          <a:latin typeface="+mn-lt"/>
          <a:ea typeface="+mn-ea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Wingdings" pitchFamily="2" charset="2"/>
        <a:buChar char="Ø"/>
        <a:defRPr kumimoji="1" sz="1800" baseline="0">
          <a:solidFill>
            <a:srgbClr val="923A3A"/>
          </a:solidFill>
          <a:latin typeface="+mn-lt"/>
          <a:ea typeface="+mn-ea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kumimoji="1" sz="2000">
          <a:solidFill>
            <a:srgbClr val="923A3A"/>
          </a:solidFill>
          <a:latin typeface="+mn-lt"/>
          <a:ea typeface="+mn-ea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rgbClr val="923A3A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rgbClr val="923A3A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rgbClr val="923A3A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rgbClr val="923A3A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rgbClr val="923A3A"/>
          </a:solidFill>
          <a:latin typeface="+mn-lt"/>
          <a:ea typeface="+mn-ea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kumimoji="1" lang="en-US" altLang="ja-JP" dirty="0" smtClean="0">
                <a:latin typeface="メイリオ" pitchFamily="50" charset="-128"/>
                <a:ea typeface="メイリオ" pitchFamily="50" charset="-128"/>
                <a:cs typeface="メイリオ" pitchFamily="50" charset="-128"/>
              </a:rPr>
              <a:t>Problem </a:t>
            </a:r>
            <a:r>
              <a:rPr lang="en-US" altLang="ja-JP" dirty="0" smtClean="0">
                <a:latin typeface="メイリオ" pitchFamily="50" charset="-128"/>
                <a:ea typeface="メイリオ" pitchFamily="50" charset="-128"/>
                <a:cs typeface="メイリオ" pitchFamily="50" charset="-128"/>
              </a:rPr>
              <a:t>G</a:t>
            </a:r>
            <a:r>
              <a:rPr kumimoji="1" lang="en-US" altLang="ja-JP" dirty="0" smtClean="0">
                <a:latin typeface="メイリオ" pitchFamily="50" charset="-128"/>
                <a:ea typeface="メイリオ" pitchFamily="50" charset="-128"/>
                <a:cs typeface="メイリオ" pitchFamily="50" charset="-128"/>
              </a:rPr>
              <a:t>:</a:t>
            </a:r>
            <a:br>
              <a:rPr kumimoji="1" lang="en-US" altLang="ja-JP" dirty="0" smtClean="0">
                <a:latin typeface="メイリオ" pitchFamily="50" charset="-128"/>
                <a:ea typeface="メイリオ" pitchFamily="50" charset="-128"/>
                <a:cs typeface="メイリオ" pitchFamily="50" charset="-128"/>
              </a:rPr>
            </a:br>
            <a:r>
              <a:rPr kumimoji="1" lang="en-US" altLang="ja-JP" dirty="0" smtClean="0">
                <a:latin typeface="メイリオ" pitchFamily="50" charset="-128"/>
                <a:ea typeface="メイリオ" pitchFamily="50" charset="-128"/>
                <a:cs typeface="メイリオ" pitchFamily="50" charset="-128"/>
              </a:rPr>
              <a:t>Revenge of Minimum Cost Flow</a:t>
            </a:r>
            <a:endParaRPr kumimoji="1" lang="ja-JP" altLang="en-US" dirty="0">
              <a:latin typeface="メイリオ" pitchFamily="50" charset="-128"/>
              <a:ea typeface="メイリオ" pitchFamily="50" charset="-128"/>
              <a:cs typeface="メイリオ" pitchFamily="50" charset="-128"/>
            </a:endParaRPr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443038" y="4293096"/>
            <a:ext cx="6400800" cy="1348903"/>
          </a:xfrm>
        </p:spPr>
        <p:txBody>
          <a:bodyPr>
            <a:normAutofit/>
          </a:bodyPr>
          <a:lstStyle/>
          <a:p>
            <a:pPr algn="l"/>
            <a:r>
              <a:rPr lang="ja-JP" altLang="en-US" dirty="0" smtClean="0"/>
              <a:t>原案</a:t>
            </a:r>
            <a:r>
              <a:rPr lang="ja-JP" altLang="en-US" smtClean="0"/>
              <a:t>：</a:t>
            </a:r>
            <a:r>
              <a:rPr lang="ja-JP" altLang="en-US" smtClean="0"/>
              <a:t>荒木，林崎</a:t>
            </a:r>
            <a:endParaRPr lang="en-US" altLang="ja-JP" dirty="0" smtClean="0"/>
          </a:p>
          <a:p>
            <a:pPr algn="l"/>
            <a:r>
              <a:rPr kumimoji="1" lang="ja-JP" altLang="en-US" dirty="0" smtClean="0"/>
              <a:t>解答：山添，須藤</a:t>
            </a:r>
            <a:endParaRPr kumimoji="1" lang="en-US" altLang="ja-JP" dirty="0" smtClean="0"/>
          </a:p>
          <a:p>
            <a:pPr algn="l"/>
            <a:r>
              <a:rPr lang="ja-JP" altLang="en-US" dirty="0" smtClean="0"/>
              <a:t>解説：須藤</a:t>
            </a:r>
            <a:endParaRPr kumimoji="1" lang="ja-JP" altLang="en-US" dirty="0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kumimoji="1" lang="en-US" altLang="ja-JP" dirty="0" smtClean="0"/>
              <a:t>JAG Spring Contest 2013</a:t>
            </a:r>
            <a:endParaRPr kumimoji="1" lang="ja-JP" altLang="en-US" dirty="0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4793F358-40B5-4125-A86F-25F67261EFD7}" type="slidenum">
              <a:rPr kumimoji="1" lang="ja-JP" altLang="en-US" smtClean="0"/>
              <a:t>1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654964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問題概要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685800" y="1981200"/>
            <a:ext cx="7990656" cy="4760168"/>
          </a:xfrm>
        </p:spPr>
        <p:txBody>
          <a:bodyPr/>
          <a:lstStyle/>
          <a:p>
            <a:r>
              <a:rPr lang="en-US" altLang="ja-JP" dirty="0" smtClean="0"/>
              <a:t>n(</a:t>
            </a:r>
            <a:r>
              <a:rPr lang="ja-JP" altLang="en-US" dirty="0" smtClean="0"/>
              <a:t>≦</a:t>
            </a:r>
            <a:r>
              <a:rPr lang="en-US" altLang="ja-JP" dirty="0" smtClean="0"/>
              <a:t>100)</a:t>
            </a:r>
            <a:r>
              <a:rPr lang="ja-JP" altLang="en-US" dirty="0" smtClean="0"/>
              <a:t>頂点の有向グラフが与えられる</a:t>
            </a:r>
            <a:endParaRPr lang="en-US" altLang="ja-JP" dirty="0" smtClean="0"/>
          </a:p>
          <a:p>
            <a:r>
              <a:rPr lang="ja-JP" altLang="en-US" dirty="0" smtClean="0"/>
              <a:t>頂点</a:t>
            </a:r>
            <a:r>
              <a:rPr lang="en-US" altLang="ja-JP" dirty="0" smtClean="0"/>
              <a:t>s</a:t>
            </a:r>
            <a:r>
              <a:rPr lang="ja-JP" altLang="en-US" dirty="0" smtClean="0"/>
              <a:t>から頂点</a:t>
            </a:r>
            <a:r>
              <a:rPr lang="en-US" altLang="ja-JP" dirty="0" smtClean="0"/>
              <a:t>t</a:t>
            </a:r>
            <a:r>
              <a:rPr lang="ja-JP" altLang="en-US" dirty="0" smtClean="0"/>
              <a:t>に流量</a:t>
            </a:r>
            <a:r>
              <a:rPr lang="en-US" altLang="ja-JP" dirty="0" smtClean="0"/>
              <a:t>f(</a:t>
            </a:r>
            <a:r>
              <a:rPr lang="ja-JP" altLang="en-US" dirty="0" smtClean="0"/>
              <a:t>≦</a:t>
            </a:r>
            <a:r>
              <a:rPr lang="en-US" altLang="ja-JP" dirty="0" smtClean="0"/>
              <a:t>200)</a:t>
            </a:r>
            <a:r>
              <a:rPr lang="ja-JP" altLang="en-US" dirty="0" smtClean="0"/>
              <a:t>のフローを流すときの最小コストを求める</a:t>
            </a:r>
            <a:endParaRPr lang="en-US" altLang="ja-JP" dirty="0" smtClean="0"/>
          </a:p>
          <a:p>
            <a:r>
              <a:rPr lang="ja-JP" altLang="en-US" dirty="0" smtClean="0"/>
              <a:t>各枝は容量が無限</a:t>
            </a:r>
            <a:endParaRPr lang="en-US" altLang="ja-JP" dirty="0" smtClean="0"/>
          </a:p>
          <a:p>
            <a:r>
              <a:rPr lang="ja-JP" altLang="en-US" dirty="0" smtClean="0"/>
              <a:t>枝</a:t>
            </a:r>
            <a:r>
              <a:rPr lang="en-US" altLang="ja-JP" dirty="0" err="1" smtClean="0"/>
              <a:t>i</a:t>
            </a:r>
            <a:r>
              <a:rPr lang="ja-JP" altLang="en-US" dirty="0" smtClean="0"/>
              <a:t>に流量</a:t>
            </a:r>
            <a:r>
              <a:rPr lang="en-US" altLang="ja-JP" dirty="0" smtClean="0"/>
              <a:t>u</a:t>
            </a:r>
            <a:r>
              <a:rPr lang="ja-JP" altLang="en-US" dirty="0" smtClean="0"/>
              <a:t>を流すコストは、</a:t>
            </a:r>
            <a:endParaRPr lang="en-US" altLang="ja-JP" dirty="0" smtClean="0"/>
          </a:p>
          <a:p>
            <a:pPr lvl="1"/>
            <a:r>
              <a:rPr lang="en-US" altLang="ja-JP" dirty="0" err="1" smtClean="0"/>
              <a:t>ua</a:t>
            </a:r>
            <a:r>
              <a:rPr lang="en-US" altLang="ja-JP" baseline="-25000" dirty="0" err="1" smtClean="0"/>
              <a:t>i</a:t>
            </a:r>
            <a:r>
              <a:rPr lang="en-US" altLang="ja-JP" dirty="0" smtClean="0"/>
              <a:t> (u </a:t>
            </a:r>
            <a:r>
              <a:rPr lang="ja-JP" altLang="en-US" dirty="0" smtClean="0"/>
              <a:t>≦</a:t>
            </a:r>
            <a:r>
              <a:rPr lang="en-US" altLang="ja-JP" dirty="0"/>
              <a:t> </a:t>
            </a:r>
            <a:r>
              <a:rPr lang="en-US" altLang="ja-JP" dirty="0" smtClean="0"/>
              <a:t>d</a:t>
            </a:r>
            <a:r>
              <a:rPr lang="en-US" altLang="ja-JP" baseline="-25000" dirty="0" smtClean="0"/>
              <a:t>i</a:t>
            </a:r>
            <a:r>
              <a:rPr lang="en-US" altLang="ja-JP" dirty="0" smtClean="0"/>
              <a:t> </a:t>
            </a:r>
            <a:r>
              <a:rPr lang="ja-JP" altLang="en-US" dirty="0" smtClean="0"/>
              <a:t>のとき</a:t>
            </a:r>
            <a:r>
              <a:rPr lang="en-US" altLang="ja-JP" dirty="0" smtClean="0"/>
              <a:t>)</a:t>
            </a:r>
          </a:p>
          <a:p>
            <a:pPr lvl="1"/>
            <a:r>
              <a:rPr lang="en-US" altLang="ja-JP" dirty="0" err="1" smtClean="0"/>
              <a:t>d</a:t>
            </a:r>
            <a:r>
              <a:rPr lang="en-US" altLang="ja-JP" baseline="-25000" dirty="0" err="1" smtClean="0"/>
              <a:t>i</a:t>
            </a:r>
            <a:r>
              <a:rPr lang="en-US" altLang="ja-JP" dirty="0" err="1" smtClean="0"/>
              <a:t>a</a:t>
            </a:r>
            <a:r>
              <a:rPr lang="en-US" altLang="ja-JP" baseline="-25000" dirty="0" err="1" smtClean="0"/>
              <a:t>i</a:t>
            </a:r>
            <a:r>
              <a:rPr lang="en-US" altLang="ja-JP" dirty="0" smtClean="0"/>
              <a:t> + (u – d</a:t>
            </a:r>
            <a:r>
              <a:rPr lang="en-US" altLang="ja-JP" baseline="-25000" dirty="0" smtClean="0"/>
              <a:t>i</a:t>
            </a:r>
            <a:r>
              <a:rPr lang="en-US" altLang="ja-JP" dirty="0" smtClean="0"/>
              <a:t>)b</a:t>
            </a:r>
            <a:r>
              <a:rPr lang="en-US" altLang="ja-JP" baseline="-25000" dirty="0" smtClean="0"/>
              <a:t>i</a:t>
            </a:r>
            <a:r>
              <a:rPr lang="en-US" altLang="ja-JP" dirty="0" smtClean="0"/>
              <a:t> (u &gt; d</a:t>
            </a:r>
            <a:r>
              <a:rPr lang="en-US" altLang="ja-JP" baseline="-25000" dirty="0" smtClean="0"/>
              <a:t>i</a:t>
            </a:r>
            <a:r>
              <a:rPr lang="en-US" altLang="ja-JP" dirty="0" smtClean="0"/>
              <a:t> </a:t>
            </a:r>
            <a:r>
              <a:rPr lang="ja-JP" altLang="en-US" dirty="0" smtClean="0"/>
              <a:t>のとき</a:t>
            </a:r>
            <a:r>
              <a:rPr lang="en-US" altLang="ja-JP" dirty="0" smtClean="0"/>
              <a:t>)</a:t>
            </a:r>
            <a:endParaRPr lang="en-US" altLang="ja-JP" dirty="0"/>
          </a:p>
          <a:p>
            <a:r>
              <a:rPr lang="en-US" altLang="ja-JP" dirty="0" err="1" smtClean="0"/>
              <a:t>a</a:t>
            </a:r>
            <a:r>
              <a:rPr lang="en-US" altLang="ja-JP" baseline="-25000" dirty="0" err="1" smtClean="0"/>
              <a:t>i</a:t>
            </a:r>
            <a:r>
              <a:rPr lang="en-US" altLang="ja-JP" dirty="0" smtClean="0"/>
              <a:t> &lt; b</a:t>
            </a:r>
            <a:r>
              <a:rPr lang="en-US" altLang="ja-JP" baseline="-25000" dirty="0" smtClean="0"/>
              <a:t>i</a:t>
            </a:r>
            <a:r>
              <a:rPr lang="en-US" altLang="ja-JP" dirty="0" smtClean="0"/>
              <a:t> </a:t>
            </a:r>
            <a:r>
              <a:rPr lang="ja-JP" altLang="en-US" dirty="0" smtClean="0"/>
              <a:t>となる枝は高々</a:t>
            </a:r>
            <a:r>
              <a:rPr lang="en-US" altLang="ja-JP" dirty="0" smtClean="0"/>
              <a:t>1</a:t>
            </a:r>
            <a:r>
              <a:rPr lang="ja-JP" altLang="en-US" dirty="0" smtClean="0"/>
              <a:t>個、</a:t>
            </a:r>
            <a:r>
              <a:rPr lang="en-US" altLang="ja-JP" dirty="0" smtClean="0"/>
              <a:t/>
            </a:r>
            <a:br>
              <a:rPr lang="en-US" altLang="ja-JP" dirty="0" smtClean="0"/>
            </a:br>
            <a:r>
              <a:rPr lang="ja-JP" altLang="en-US" dirty="0" smtClean="0"/>
              <a:t>それ以外の全ての枝は</a:t>
            </a:r>
            <a:r>
              <a:rPr lang="en-US" altLang="ja-JP" dirty="0"/>
              <a:t> </a:t>
            </a:r>
            <a:r>
              <a:rPr lang="en-US" altLang="ja-JP" dirty="0" err="1" smtClean="0"/>
              <a:t>a</a:t>
            </a:r>
            <a:r>
              <a:rPr lang="en-US" altLang="ja-JP" baseline="-25000" dirty="0" err="1" smtClean="0"/>
              <a:t>i</a:t>
            </a:r>
            <a:r>
              <a:rPr lang="en-US" altLang="ja-JP" dirty="0" smtClean="0"/>
              <a:t> &gt; b</a:t>
            </a:r>
            <a:r>
              <a:rPr lang="en-US" altLang="ja-JP" baseline="-25000" dirty="0" smtClean="0"/>
              <a:t>i</a:t>
            </a:r>
            <a:r>
              <a:rPr lang="ja-JP" altLang="en-US" dirty="0" smtClean="0"/>
              <a:t> をみたす。</a:t>
            </a:r>
            <a:endParaRPr lang="en-US" altLang="ja-JP" dirty="0" smtClean="0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3F358-40B5-4125-A86F-25F67261EFD7}" type="slidenum">
              <a:rPr kumimoji="1" lang="ja-JP" altLang="en-US" smtClean="0"/>
              <a:t>2</a:t>
            </a:fld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 smtClean="0"/>
              <a:t>JAG Spring Contest 2013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049277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 smtClean="0"/>
              <a:t>解法</a:t>
            </a:r>
            <a:r>
              <a:rPr lang="en-US" altLang="ja-JP" dirty="0" smtClean="0"/>
              <a:t>(1/3)</a:t>
            </a:r>
            <a:endParaRPr kumimoji="1" lang="ja-JP" altLang="en-US" dirty="0"/>
          </a:p>
        </p:txBody>
      </p:sp>
      <p:sp>
        <p:nvSpPr>
          <p:cNvPr id="34" name="コンテンツ プレースホルダー 2"/>
          <p:cNvSpPr>
            <a:spLocks noGrp="1"/>
          </p:cNvSpPr>
          <p:nvPr>
            <p:ph idx="1"/>
          </p:nvPr>
        </p:nvSpPr>
        <p:spPr>
          <a:xfrm>
            <a:off x="685800" y="1981200"/>
            <a:ext cx="8206680" cy="4688160"/>
          </a:xfrm>
        </p:spPr>
        <p:txBody>
          <a:bodyPr/>
          <a:lstStyle/>
          <a:p>
            <a:r>
              <a:rPr lang="ja-JP" altLang="en-US" dirty="0" smtClean="0"/>
              <a:t>すべての枝が </a:t>
            </a:r>
            <a:r>
              <a:rPr lang="en-US" altLang="ja-JP" dirty="0" err="1" smtClean="0"/>
              <a:t>a</a:t>
            </a:r>
            <a:r>
              <a:rPr lang="en-US" altLang="ja-JP" baseline="-25000" dirty="0" err="1" smtClean="0"/>
              <a:t>i</a:t>
            </a:r>
            <a:r>
              <a:rPr lang="en-US" altLang="ja-JP" dirty="0" smtClean="0"/>
              <a:t> &gt; b</a:t>
            </a:r>
            <a:r>
              <a:rPr lang="en-US" altLang="ja-JP" baseline="-25000" dirty="0" smtClean="0"/>
              <a:t>i</a:t>
            </a:r>
            <a:r>
              <a:rPr lang="en-US" altLang="ja-JP" dirty="0" smtClean="0"/>
              <a:t> </a:t>
            </a:r>
            <a:r>
              <a:rPr lang="ja-JP" altLang="en-US" dirty="0" smtClean="0"/>
              <a:t>をみたすとき</a:t>
            </a:r>
            <a:endParaRPr lang="en-US" altLang="ja-JP" dirty="0" smtClean="0"/>
          </a:p>
          <a:p>
            <a:pPr lvl="1"/>
            <a:r>
              <a:rPr lang="en-US" altLang="ja-JP" dirty="0" smtClean="0"/>
              <a:t>1</a:t>
            </a:r>
            <a:r>
              <a:rPr lang="ja-JP" altLang="en-US" dirty="0" err="1" smtClean="0"/>
              <a:t>つの</a:t>
            </a:r>
            <a:r>
              <a:rPr lang="ja-JP" altLang="en-US" dirty="0" smtClean="0"/>
              <a:t>パスに全フローを流すのが最適</a:t>
            </a:r>
            <a:endParaRPr lang="en-US" altLang="ja-JP" dirty="0" smtClean="0"/>
          </a:p>
          <a:p>
            <a:pPr lvl="1"/>
            <a:r>
              <a:rPr lang="ja-JP" altLang="en-US" dirty="0" smtClean="0"/>
              <a:t>各枝の通行コストを容量</a:t>
            </a:r>
            <a:r>
              <a:rPr lang="en-US" altLang="ja-JP" dirty="0" smtClean="0"/>
              <a:t>f</a:t>
            </a:r>
            <a:r>
              <a:rPr lang="ja-JP" altLang="en-US" dirty="0" smtClean="0"/>
              <a:t>を流したときのコストとした</a:t>
            </a:r>
            <a:r>
              <a:rPr lang="en-US" altLang="ja-JP" dirty="0" smtClean="0"/>
              <a:t/>
            </a:r>
            <a:br>
              <a:rPr lang="en-US" altLang="ja-JP" dirty="0" smtClean="0"/>
            </a:br>
            <a:r>
              <a:rPr lang="ja-JP" altLang="en-US" dirty="0" smtClean="0"/>
              <a:t>グラフ上での最短路問題となる</a:t>
            </a:r>
            <a:endParaRPr lang="en-US" altLang="ja-JP" dirty="0"/>
          </a:p>
          <a:p>
            <a:endParaRPr lang="en-US" altLang="ja-JP" dirty="0" smtClean="0"/>
          </a:p>
          <a:p>
            <a:r>
              <a:rPr lang="en-US" altLang="ja-JP" dirty="0" smtClean="0"/>
              <a:t>s</a:t>
            </a:r>
            <a:r>
              <a:rPr lang="ja-JP" altLang="en-US" dirty="0" smtClean="0"/>
              <a:t>から</a:t>
            </a:r>
            <a:r>
              <a:rPr lang="en-US" altLang="ja-JP" dirty="0" smtClean="0"/>
              <a:t>t</a:t>
            </a:r>
            <a:r>
              <a:rPr lang="ja-JP" altLang="en-US" dirty="0" err="1" smtClean="0"/>
              <a:t>への</a:t>
            </a:r>
            <a:r>
              <a:rPr lang="ja-JP" altLang="en-US" dirty="0" smtClean="0"/>
              <a:t>パスを</a:t>
            </a:r>
            <a:r>
              <a:rPr lang="en-US" altLang="ja-JP" dirty="0" smtClean="0"/>
              <a:t>2</a:t>
            </a:r>
            <a:r>
              <a:rPr lang="ja-JP" altLang="en-US" dirty="0" smtClean="0"/>
              <a:t>本取り、それぞれについて</a:t>
            </a:r>
            <a:r>
              <a:rPr lang="en-US" altLang="ja-JP" dirty="0" smtClean="0"/>
              <a:t/>
            </a:r>
            <a:br>
              <a:rPr lang="en-US" altLang="ja-JP" dirty="0" smtClean="0"/>
            </a:br>
            <a:r>
              <a:rPr lang="en-US" altLang="ja-JP" dirty="0" smtClean="0"/>
              <a:t>u</a:t>
            </a:r>
            <a:r>
              <a:rPr lang="ja-JP" altLang="en-US" dirty="0" smtClean="0"/>
              <a:t>流すときのコストを </a:t>
            </a:r>
            <a:r>
              <a:rPr lang="en-US" altLang="ja-JP" dirty="0" smtClean="0"/>
              <a:t>c</a:t>
            </a:r>
            <a:r>
              <a:rPr lang="en-US" altLang="ja-JP" baseline="-25000" dirty="0" smtClean="0"/>
              <a:t>1</a:t>
            </a:r>
            <a:r>
              <a:rPr lang="en-US" altLang="ja-JP" dirty="0" smtClean="0"/>
              <a:t>(u), c</a:t>
            </a:r>
            <a:r>
              <a:rPr lang="en-US" altLang="ja-JP" baseline="-25000" dirty="0" smtClean="0"/>
              <a:t>2</a:t>
            </a:r>
            <a:r>
              <a:rPr lang="en-US" altLang="ja-JP" dirty="0" smtClean="0"/>
              <a:t>(u) </a:t>
            </a:r>
            <a:r>
              <a:rPr lang="ja-JP" altLang="en-US" dirty="0" smtClean="0"/>
              <a:t>とする。</a:t>
            </a:r>
            <a:endParaRPr lang="en-US" altLang="ja-JP" dirty="0" smtClean="0"/>
          </a:p>
          <a:p>
            <a:pPr lvl="1"/>
            <a:r>
              <a:rPr lang="ja-JP" altLang="en-US" dirty="0" smtClean="0"/>
              <a:t>条件から</a:t>
            </a:r>
            <a:r>
              <a:rPr lang="en-US" altLang="ja-JP" dirty="0" smtClean="0"/>
              <a:t>c</a:t>
            </a:r>
            <a:r>
              <a:rPr lang="en-US" altLang="ja-JP" baseline="-25000" dirty="0" smtClean="0"/>
              <a:t>1</a:t>
            </a:r>
            <a:r>
              <a:rPr lang="ja-JP" altLang="en-US" dirty="0" smtClean="0"/>
              <a:t>も</a:t>
            </a:r>
            <a:r>
              <a:rPr lang="en-US" altLang="ja-JP" dirty="0" smtClean="0"/>
              <a:t>c</a:t>
            </a:r>
            <a:r>
              <a:rPr lang="en-US" altLang="ja-JP" baseline="-25000" dirty="0" smtClean="0"/>
              <a:t>2</a:t>
            </a:r>
            <a:r>
              <a:rPr lang="ja-JP" altLang="en-US" dirty="0" smtClean="0"/>
              <a:t>も上に凸な関数</a:t>
            </a:r>
            <a:endParaRPr lang="en-US" altLang="ja-JP" dirty="0" smtClean="0"/>
          </a:p>
          <a:p>
            <a:pPr lvl="1"/>
            <a:r>
              <a:rPr lang="en-US" altLang="ja-JP" dirty="0" smtClean="0"/>
              <a:t>c</a:t>
            </a:r>
            <a:r>
              <a:rPr lang="en-US" altLang="ja-JP" baseline="-25000" dirty="0" smtClean="0"/>
              <a:t>1</a:t>
            </a:r>
            <a:r>
              <a:rPr lang="en-US" altLang="ja-JP" dirty="0" smtClean="0"/>
              <a:t>(u)+c</a:t>
            </a:r>
            <a:r>
              <a:rPr lang="en-US" altLang="ja-JP" baseline="-25000" dirty="0" smtClean="0"/>
              <a:t>2</a:t>
            </a:r>
            <a:r>
              <a:rPr lang="en-US" altLang="ja-JP" dirty="0" smtClean="0"/>
              <a:t>(f-u)</a:t>
            </a:r>
            <a:r>
              <a:rPr lang="ja-JP" altLang="en-US" dirty="0" smtClean="0"/>
              <a:t>も上に凸な関数</a:t>
            </a:r>
            <a:endParaRPr lang="en-US" altLang="ja-JP" dirty="0" smtClean="0"/>
          </a:p>
          <a:p>
            <a:pPr lvl="1"/>
            <a:r>
              <a:rPr lang="ja-JP" altLang="en-US" dirty="0" smtClean="0"/>
              <a:t>区間</a:t>
            </a:r>
            <a:r>
              <a:rPr lang="en-US" altLang="ja-JP" dirty="0" smtClean="0"/>
              <a:t>0</a:t>
            </a:r>
            <a:r>
              <a:rPr lang="ja-JP" altLang="en-US" dirty="0" smtClean="0"/>
              <a:t>≦</a:t>
            </a:r>
            <a:r>
              <a:rPr lang="en-US" altLang="ja-JP" dirty="0" smtClean="0"/>
              <a:t>u</a:t>
            </a:r>
            <a:r>
              <a:rPr lang="ja-JP" altLang="en-US" dirty="0" smtClean="0"/>
              <a:t>≦</a:t>
            </a:r>
            <a:r>
              <a:rPr lang="en-US" altLang="ja-JP" dirty="0" smtClean="0"/>
              <a:t>f</a:t>
            </a:r>
            <a:r>
              <a:rPr lang="ja-JP" altLang="en-US" dirty="0" smtClean="0"/>
              <a:t>で、</a:t>
            </a:r>
            <a:r>
              <a:rPr lang="en-US" altLang="ja-JP" dirty="0" smtClean="0"/>
              <a:t>u=0 </a:t>
            </a:r>
            <a:r>
              <a:rPr lang="ja-JP" altLang="en-US" dirty="0" smtClean="0"/>
              <a:t>か </a:t>
            </a:r>
            <a:r>
              <a:rPr lang="en-US" altLang="ja-JP" dirty="0" smtClean="0"/>
              <a:t>u=f </a:t>
            </a:r>
            <a:r>
              <a:rPr lang="ja-JP" altLang="en-US" dirty="0" smtClean="0"/>
              <a:t>のどちらかで最小値を取る</a:t>
            </a:r>
            <a:endParaRPr lang="en-US" altLang="ja-JP" dirty="0"/>
          </a:p>
          <a:p>
            <a:pPr lvl="1"/>
            <a:r>
              <a:rPr lang="en-US" altLang="ja-JP" dirty="0" smtClean="0"/>
              <a:t>2</a:t>
            </a:r>
            <a:r>
              <a:rPr lang="ja-JP" altLang="en-US" dirty="0" smtClean="0"/>
              <a:t>本のパスに分かれたフローはコストを悪くせずにまとめられる</a:t>
            </a:r>
            <a:endParaRPr lang="en-US" altLang="ja-JP" dirty="0" smtClean="0"/>
          </a:p>
          <a:p>
            <a:pPr lvl="1"/>
            <a:r>
              <a:rPr lang="ja-JP" altLang="en-US" dirty="0" smtClean="0"/>
              <a:t>よって最適解はどれか</a:t>
            </a:r>
            <a:r>
              <a:rPr lang="en-US" altLang="ja-JP" dirty="0" smtClean="0"/>
              <a:t>1</a:t>
            </a:r>
            <a:r>
              <a:rPr lang="ja-JP" altLang="en-US" dirty="0" smtClean="0"/>
              <a:t>本のパスに全フローを流す場合のどれか</a:t>
            </a:r>
            <a:endParaRPr lang="en-US" altLang="ja-JP" dirty="0"/>
          </a:p>
        </p:txBody>
      </p:sp>
      <p:sp>
        <p:nvSpPr>
          <p:cNvPr id="39" name="スライド番号プレースホルダー 3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3F358-40B5-4125-A86F-25F67261EFD7}" type="slidenum">
              <a:rPr kumimoji="1" lang="ja-JP" altLang="en-US" smtClean="0"/>
              <a:t>3</a:t>
            </a:fld>
            <a:endParaRPr kumimoji="1" lang="ja-JP" altLang="en-US"/>
          </a:p>
        </p:txBody>
      </p:sp>
      <p:sp>
        <p:nvSpPr>
          <p:cNvPr id="38" name="フッター プレースホルダー 3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 smtClean="0"/>
              <a:t>JAG Spring Contest 2013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571635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 smtClean="0"/>
              <a:t>解法</a:t>
            </a:r>
            <a:r>
              <a:rPr kumimoji="1" lang="en-US" altLang="ja-JP" dirty="0" smtClean="0"/>
              <a:t>(</a:t>
            </a:r>
            <a:r>
              <a:rPr lang="en-US" altLang="ja-JP" dirty="0" smtClean="0"/>
              <a:t>2/3</a:t>
            </a:r>
            <a:r>
              <a:rPr kumimoji="1" lang="en-US" altLang="ja-JP" dirty="0" smtClean="0"/>
              <a:t>)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685800" y="1981200"/>
            <a:ext cx="8350696" cy="4688160"/>
          </a:xfrm>
        </p:spPr>
        <p:txBody>
          <a:bodyPr/>
          <a:lstStyle/>
          <a:p>
            <a:r>
              <a:rPr lang="en-US" altLang="ja-JP" dirty="0" smtClean="0"/>
              <a:t>1</a:t>
            </a:r>
            <a:r>
              <a:rPr lang="ja-JP" altLang="en-US" dirty="0" smtClean="0"/>
              <a:t>本だけ </a:t>
            </a:r>
            <a:r>
              <a:rPr lang="en-US" altLang="ja-JP" dirty="0" err="1" smtClean="0"/>
              <a:t>a</a:t>
            </a:r>
            <a:r>
              <a:rPr lang="en-US" altLang="ja-JP" baseline="-25000" dirty="0" err="1" smtClean="0"/>
              <a:t>i</a:t>
            </a:r>
            <a:r>
              <a:rPr lang="en-US" altLang="ja-JP" dirty="0" smtClean="0"/>
              <a:t> &lt; b</a:t>
            </a:r>
            <a:r>
              <a:rPr lang="en-US" altLang="ja-JP" baseline="-25000" dirty="0" smtClean="0"/>
              <a:t>i</a:t>
            </a:r>
            <a:r>
              <a:rPr lang="en-US" altLang="ja-JP" dirty="0" smtClean="0"/>
              <a:t> </a:t>
            </a:r>
            <a:r>
              <a:rPr lang="ja-JP" altLang="en-US" dirty="0" smtClean="0"/>
              <a:t>の枝が存在するとき</a:t>
            </a:r>
            <a:endParaRPr lang="en-US" altLang="ja-JP" dirty="0" smtClean="0"/>
          </a:p>
          <a:p>
            <a:pPr lvl="1"/>
            <a:r>
              <a:rPr lang="ja-JP" altLang="en-US" dirty="0" smtClean="0"/>
              <a:t>この枝を通るパスはコスト関数が上に凸でない</a:t>
            </a:r>
            <a:endParaRPr lang="en-US" altLang="ja-JP" dirty="0" smtClean="0"/>
          </a:p>
          <a:p>
            <a:pPr lvl="1"/>
            <a:r>
              <a:rPr lang="ja-JP" altLang="en-US" dirty="0" smtClean="0"/>
              <a:t>「</a:t>
            </a:r>
            <a:r>
              <a:rPr lang="en-US" altLang="ja-JP" dirty="0" smtClean="0"/>
              <a:t>1</a:t>
            </a:r>
            <a:r>
              <a:rPr lang="ja-JP" altLang="en-US" dirty="0" err="1" smtClean="0"/>
              <a:t>つの</a:t>
            </a:r>
            <a:r>
              <a:rPr lang="ja-JP" altLang="en-US" dirty="0" smtClean="0"/>
              <a:t>パスに全フローを流す」が最適にならない場合が存在</a:t>
            </a:r>
            <a:endParaRPr lang="en-US" altLang="ja-JP" dirty="0" smtClean="0"/>
          </a:p>
          <a:p>
            <a:endParaRPr lang="en-US" altLang="ja-JP" dirty="0" smtClean="0"/>
          </a:p>
          <a:p>
            <a:r>
              <a:rPr lang="ja-JP" altLang="en-US" dirty="0" smtClean="0"/>
              <a:t>最適解の</a:t>
            </a:r>
            <a:r>
              <a:rPr lang="en-US" altLang="ja-JP" dirty="0" smtClean="0"/>
              <a:t>1</a:t>
            </a:r>
            <a:r>
              <a:rPr lang="ja-JP" altLang="en-US" dirty="0" err="1" smtClean="0"/>
              <a:t>つを</a:t>
            </a:r>
            <a:r>
              <a:rPr lang="ja-JP" altLang="en-US" dirty="0" smtClean="0"/>
              <a:t>取って来たと考える</a:t>
            </a:r>
            <a:endParaRPr lang="en-US" altLang="ja-JP" dirty="0"/>
          </a:p>
          <a:p>
            <a:pPr lvl="1"/>
            <a:r>
              <a:rPr lang="en-US" altLang="ja-JP" dirty="0" err="1" smtClean="0"/>
              <a:t>a</a:t>
            </a:r>
            <a:r>
              <a:rPr lang="en-US" altLang="ja-JP" baseline="-25000" dirty="0" err="1" smtClean="0"/>
              <a:t>i</a:t>
            </a:r>
            <a:r>
              <a:rPr lang="en-US" altLang="ja-JP" dirty="0" smtClean="0"/>
              <a:t> &gt; b</a:t>
            </a:r>
            <a:r>
              <a:rPr lang="en-US" altLang="ja-JP" baseline="-25000" dirty="0" smtClean="0"/>
              <a:t>i</a:t>
            </a:r>
            <a:r>
              <a:rPr lang="en-US" altLang="ja-JP" dirty="0" smtClean="0"/>
              <a:t> </a:t>
            </a:r>
            <a:r>
              <a:rPr lang="ja-JP" altLang="en-US" dirty="0" smtClean="0"/>
              <a:t>をみたす枝のみを通るパスのフローは</a:t>
            </a:r>
            <a:r>
              <a:rPr lang="en-US" altLang="ja-JP" dirty="0" smtClean="0"/>
              <a:t/>
            </a:r>
            <a:br>
              <a:rPr lang="en-US" altLang="ja-JP" dirty="0" smtClean="0"/>
            </a:br>
            <a:r>
              <a:rPr lang="ja-JP" altLang="en-US" dirty="0" smtClean="0"/>
              <a:t>コストを悪くせずにどこか</a:t>
            </a:r>
            <a:r>
              <a:rPr lang="en-US" altLang="ja-JP" dirty="0" smtClean="0"/>
              <a:t>1</a:t>
            </a:r>
            <a:r>
              <a:rPr lang="ja-JP" altLang="en-US" dirty="0" smtClean="0"/>
              <a:t>本のパスにまとめる事ができる</a:t>
            </a:r>
            <a:endParaRPr lang="en-US" altLang="ja-JP" dirty="0" smtClean="0"/>
          </a:p>
          <a:p>
            <a:pPr lvl="1"/>
            <a:r>
              <a:rPr lang="en-US" altLang="ja-JP" dirty="0" err="1" smtClean="0"/>
              <a:t>a</a:t>
            </a:r>
            <a:r>
              <a:rPr lang="en-US" altLang="ja-JP" baseline="-25000" dirty="0" err="1" smtClean="0"/>
              <a:t>i</a:t>
            </a:r>
            <a:r>
              <a:rPr lang="en-US" altLang="ja-JP" dirty="0" smtClean="0"/>
              <a:t> &lt; b</a:t>
            </a:r>
            <a:r>
              <a:rPr lang="en-US" altLang="ja-JP" baseline="-25000" dirty="0" smtClean="0"/>
              <a:t>i</a:t>
            </a:r>
            <a:r>
              <a:rPr lang="en-US" altLang="ja-JP" dirty="0" smtClean="0"/>
              <a:t> </a:t>
            </a:r>
            <a:r>
              <a:rPr lang="ja-JP" altLang="en-US" dirty="0" smtClean="0"/>
              <a:t>をみたす枝を通るパスも</a:t>
            </a:r>
            <a:r>
              <a:rPr lang="en-US" altLang="ja-JP" dirty="0" smtClean="0"/>
              <a:t>1</a:t>
            </a:r>
            <a:r>
              <a:rPr lang="ja-JP" altLang="en-US" dirty="0" smtClean="0"/>
              <a:t>本のパスにまとめられる</a:t>
            </a:r>
            <a:endParaRPr lang="en-US" altLang="ja-JP" dirty="0" smtClean="0"/>
          </a:p>
          <a:p>
            <a:pPr lvl="1"/>
            <a:r>
              <a:rPr lang="ja-JP" altLang="en-US" dirty="0" smtClean="0"/>
              <a:t>よって「</a:t>
            </a:r>
            <a:r>
              <a:rPr lang="en-US" altLang="ja-JP" dirty="0" err="1" smtClean="0"/>
              <a:t>a</a:t>
            </a:r>
            <a:r>
              <a:rPr lang="en-US" altLang="ja-JP" baseline="-25000" dirty="0" err="1" smtClean="0"/>
              <a:t>i</a:t>
            </a:r>
            <a:r>
              <a:rPr lang="en-US" altLang="ja-JP" dirty="0" smtClean="0"/>
              <a:t> &gt; b</a:t>
            </a:r>
            <a:r>
              <a:rPr lang="en-US" altLang="ja-JP" baseline="-25000" dirty="0" smtClean="0"/>
              <a:t>i</a:t>
            </a:r>
            <a:r>
              <a:rPr lang="en-US" altLang="ja-JP" dirty="0" smtClean="0"/>
              <a:t> </a:t>
            </a:r>
            <a:r>
              <a:rPr lang="ja-JP" altLang="en-US" dirty="0" smtClean="0"/>
              <a:t>をみたす枝のみを通るパス」と</a:t>
            </a:r>
            <a:r>
              <a:rPr lang="en-US" altLang="ja-JP" dirty="0" smtClean="0"/>
              <a:t/>
            </a:r>
            <a:br>
              <a:rPr lang="en-US" altLang="ja-JP" dirty="0" smtClean="0"/>
            </a:br>
            <a:r>
              <a:rPr lang="ja-JP" altLang="en-US" dirty="0" smtClean="0"/>
              <a:t>「</a:t>
            </a:r>
            <a:r>
              <a:rPr lang="en-US" altLang="ja-JP" dirty="0" err="1" smtClean="0"/>
              <a:t>a</a:t>
            </a:r>
            <a:r>
              <a:rPr lang="en-US" altLang="ja-JP" baseline="-25000" dirty="0" err="1" smtClean="0"/>
              <a:t>i</a:t>
            </a:r>
            <a:r>
              <a:rPr lang="en-US" altLang="ja-JP" dirty="0" smtClean="0"/>
              <a:t> &gt; b</a:t>
            </a:r>
            <a:r>
              <a:rPr lang="en-US" altLang="ja-JP" baseline="-25000" dirty="0" smtClean="0"/>
              <a:t>i</a:t>
            </a:r>
            <a:r>
              <a:rPr lang="en-US" altLang="ja-JP" dirty="0" smtClean="0"/>
              <a:t> </a:t>
            </a:r>
            <a:r>
              <a:rPr lang="ja-JP" altLang="en-US" dirty="0" smtClean="0"/>
              <a:t>をみたす枝を通るパス」の</a:t>
            </a:r>
            <a:r>
              <a:rPr lang="en-US" altLang="ja-JP" dirty="0" smtClean="0"/>
              <a:t>2</a:t>
            </a:r>
            <a:r>
              <a:rPr lang="ja-JP" altLang="en-US" dirty="0" smtClean="0"/>
              <a:t>本を考えれば良い</a:t>
            </a:r>
            <a:endParaRPr lang="en-US" altLang="ja-JP" dirty="0" smtClean="0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3F358-40B5-4125-A86F-25F67261EFD7}" type="slidenum">
              <a:rPr kumimoji="1" lang="ja-JP" altLang="en-US" smtClean="0"/>
              <a:t>4</a:t>
            </a:fld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 smtClean="0"/>
              <a:t>JAG Spring Contest 2013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4240385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 smtClean="0"/>
              <a:t>解法</a:t>
            </a:r>
            <a:r>
              <a:rPr lang="en-US" altLang="ja-JP" dirty="0" smtClean="0"/>
              <a:t>(3/3)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685800" y="1981200"/>
            <a:ext cx="8458200" cy="4760168"/>
          </a:xfrm>
        </p:spPr>
        <p:txBody>
          <a:bodyPr/>
          <a:lstStyle/>
          <a:p>
            <a:r>
              <a:rPr lang="en-US" altLang="ja-JP" dirty="0" smtClean="0"/>
              <a:t>2</a:t>
            </a:r>
            <a:r>
              <a:rPr lang="ja-JP" altLang="en-US" dirty="0" smtClean="0"/>
              <a:t>本のパスへのフローの配分</a:t>
            </a:r>
            <a:endParaRPr lang="en-US" altLang="ja-JP" dirty="0" smtClean="0"/>
          </a:p>
          <a:p>
            <a:pPr lvl="1"/>
            <a:r>
              <a:rPr lang="ja-JP" altLang="en-US" dirty="0" smtClean="0"/>
              <a:t>「</a:t>
            </a:r>
            <a:r>
              <a:rPr lang="en-US" altLang="ja-JP" dirty="0" err="1" smtClean="0"/>
              <a:t>a</a:t>
            </a:r>
            <a:r>
              <a:rPr lang="en-US" altLang="ja-JP" baseline="-25000" dirty="0" err="1" smtClean="0"/>
              <a:t>i</a:t>
            </a:r>
            <a:r>
              <a:rPr lang="en-US" altLang="ja-JP" dirty="0" smtClean="0"/>
              <a:t> &lt; b</a:t>
            </a:r>
            <a:r>
              <a:rPr lang="en-US" altLang="ja-JP" baseline="-25000" dirty="0" smtClean="0"/>
              <a:t>i</a:t>
            </a:r>
            <a:r>
              <a:rPr lang="en-US" altLang="ja-JP" dirty="0" smtClean="0"/>
              <a:t> </a:t>
            </a:r>
            <a:r>
              <a:rPr lang="ja-JP" altLang="en-US" dirty="0" smtClean="0"/>
              <a:t>となる枝を通るパス」に</a:t>
            </a:r>
            <a:r>
              <a:rPr lang="en-US" altLang="ja-JP" dirty="0" smtClean="0"/>
              <a:t>d</a:t>
            </a:r>
            <a:r>
              <a:rPr lang="en-US" altLang="ja-JP" baseline="-25000" dirty="0" smtClean="0"/>
              <a:t>i</a:t>
            </a:r>
            <a:r>
              <a:rPr lang="ja-JP" altLang="en-US" dirty="0" smtClean="0"/>
              <a:t>流す場合だけ考えれば良い</a:t>
            </a:r>
            <a:endParaRPr lang="en-US" altLang="ja-JP" dirty="0" smtClean="0"/>
          </a:p>
          <a:p>
            <a:pPr lvl="1"/>
            <a:r>
              <a:rPr lang="ja-JP" altLang="en-US" dirty="0" smtClean="0"/>
              <a:t>合計コストは、</a:t>
            </a:r>
            <a:r>
              <a:rPr lang="en-US" altLang="ja-JP" dirty="0" smtClean="0"/>
              <a:t>0</a:t>
            </a:r>
            <a:r>
              <a:rPr lang="ja-JP" altLang="en-US" dirty="0" smtClean="0"/>
              <a:t>≦</a:t>
            </a:r>
            <a:r>
              <a:rPr lang="en-US" altLang="ja-JP" dirty="0" smtClean="0"/>
              <a:t>u</a:t>
            </a:r>
            <a:r>
              <a:rPr lang="ja-JP" altLang="en-US" dirty="0" smtClean="0"/>
              <a:t>≦</a:t>
            </a:r>
            <a:r>
              <a:rPr lang="en-US" altLang="ja-JP" dirty="0" smtClean="0"/>
              <a:t>d</a:t>
            </a:r>
            <a:r>
              <a:rPr lang="en-US" altLang="ja-JP" baseline="-25000" dirty="0" smtClean="0"/>
              <a:t>i</a:t>
            </a:r>
            <a:r>
              <a:rPr lang="ja-JP" altLang="en-US" dirty="0" err="1" smtClean="0"/>
              <a:t>、</a:t>
            </a:r>
            <a:r>
              <a:rPr lang="en-US" altLang="ja-JP" dirty="0" smtClean="0"/>
              <a:t>d</a:t>
            </a:r>
            <a:r>
              <a:rPr lang="en-US" altLang="ja-JP" baseline="-25000" dirty="0" smtClean="0"/>
              <a:t>i</a:t>
            </a:r>
            <a:r>
              <a:rPr lang="ja-JP" altLang="en-US" dirty="0" smtClean="0"/>
              <a:t>≦</a:t>
            </a:r>
            <a:r>
              <a:rPr lang="en-US" altLang="ja-JP" dirty="0" smtClean="0"/>
              <a:t>u</a:t>
            </a:r>
            <a:r>
              <a:rPr lang="ja-JP" altLang="en-US" dirty="0" smtClean="0"/>
              <a:t>≦</a:t>
            </a:r>
            <a:r>
              <a:rPr lang="en-US" altLang="ja-JP" dirty="0" smtClean="0"/>
              <a:t>f </a:t>
            </a:r>
            <a:r>
              <a:rPr lang="ja-JP" altLang="en-US" dirty="0" smtClean="0"/>
              <a:t>の各区間で考えると上に凸</a:t>
            </a:r>
            <a:endParaRPr lang="en-US" altLang="ja-JP" dirty="0" smtClean="0"/>
          </a:p>
          <a:p>
            <a:pPr lvl="1"/>
            <a:r>
              <a:rPr lang="ja-JP" altLang="en-US" dirty="0" smtClean="0"/>
              <a:t>よって、「</a:t>
            </a:r>
            <a:r>
              <a:rPr lang="en-US" altLang="ja-JP" dirty="0" smtClean="0"/>
              <a:t>2</a:t>
            </a:r>
            <a:r>
              <a:rPr lang="ja-JP" altLang="en-US" dirty="0" smtClean="0"/>
              <a:t>本のどちらかに全フロー流す」か、</a:t>
            </a:r>
            <a:r>
              <a:rPr lang="en-US" altLang="ja-JP" dirty="0" smtClean="0"/>
              <a:t/>
            </a:r>
            <a:br>
              <a:rPr lang="en-US" altLang="ja-JP" dirty="0" smtClean="0"/>
            </a:br>
            <a:r>
              <a:rPr lang="ja-JP" altLang="en-US" dirty="0" smtClean="0"/>
              <a:t>「</a:t>
            </a:r>
            <a:r>
              <a:rPr lang="en-US" altLang="ja-JP" dirty="0" err="1" smtClean="0"/>
              <a:t>a</a:t>
            </a:r>
            <a:r>
              <a:rPr lang="en-US" altLang="ja-JP" baseline="-25000" dirty="0" err="1" smtClean="0"/>
              <a:t>i</a:t>
            </a:r>
            <a:r>
              <a:rPr lang="en-US" altLang="ja-JP" dirty="0" smtClean="0"/>
              <a:t> &lt; b</a:t>
            </a:r>
            <a:r>
              <a:rPr lang="en-US" altLang="ja-JP" baseline="-25000" dirty="0" smtClean="0"/>
              <a:t>i</a:t>
            </a:r>
            <a:r>
              <a:rPr lang="ja-JP" altLang="en-US" dirty="0"/>
              <a:t> </a:t>
            </a:r>
            <a:r>
              <a:rPr lang="ja-JP" altLang="en-US" dirty="0" smtClean="0"/>
              <a:t>となる枝を通るパスに</a:t>
            </a:r>
            <a:r>
              <a:rPr lang="ja-JP" altLang="en-US" baseline="-25000" dirty="0" smtClean="0"/>
              <a:t> </a:t>
            </a:r>
            <a:r>
              <a:rPr lang="en-US" altLang="ja-JP" dirty="0" smtClean="0"/>
              <a:t>d</a:t>
            </a:r>
            <a:r>
              <a:rPr lang="en-US" altLang="ja-JP" baseline="-25000" dirty="0" smtClean="0"/>
              <a:t>i </a:t>
            </a:r>
            <a:r>
              <a:rPr lang="ja-JP" altLang="en-US" dirty="0" smtClean="0"/>
              <a:t>流す」場合のどれかが最適</a:t>
            </a:r>
            <a:endParaRPr lang="en-US" altLang="ja-JP" dirty="0" smtClean="0"/>
          </a:p>
          <a:p>
            <a:r>
              <a:rPr lang="en-US" altLang="ja-JP" dirty="0" smtClean="0"/>
              <a:t>2</a:t>
            </a:r>
            <a:r>
              <a:rPr lang="ja-JP" altLang="en-US" dirty="0" smtClean="0"/>
              <a:t>本のパスを経由する場合は、以下の形を試せば良い</a:t>
            </a:r>
            <a:endParaRPr lang="en-US" altLang="ja-JP" dirty="0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3F358-40B5-4125-A86F-25F67261EFD7}" type="slidenum">
              <a:rPr kumimoji="1" lang="ja-JP" altLang="en-US" smtClean="0"/>
              <a:t>5</a:t>
            </a:fld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 smtClean="0"/>
              <a:t>JAG Spring Contest 2013</a:t>
            </a:r>
            <a:endParaRPr kumimoji="1" lang="ja-JP" altLang="en-US" dirty="0"/>
          </a:p>
        </p:txBody>
      </p:sp>
      <p:sp>
        <p:nvSpPr>
          <p:cNvPr id="7" name="円/楕円 6"/>
          <p:cNvSpPr/>
          <p:nvPr/>
        </p:nvSpPr>
        <p:spPr>
          <a:xfrm>
            <a:off x="1547664" y="5465913"/>
            <a:ext cx="489654" cy="489654"/>
          </a:xfrm>
          <a:prstGeom prst="ellipse">
            <a:avLst/>
          </a:prstGeom>
          <a:ln>
            <a:solidFill>
              <a:schemeClr val="tx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2400" dirty="0">
              <a:solidFill>
                <a:schemeClr val="tx1">
                  <a:lumMod val="50000"/>
                </a:schemeClr>
              </a:solidFill>
              <a:latin typeface="メイリオ" pitchFamily="50" charset="-128"/>
              <a:ea typeface="メイリオ" pitchFamily="50" charset="-128"/>
              <a:cs typeface="メイリオ" pitchFamily="50" charset="-128"/>
            </a:endParaRPr>
          </a:p>
        </p:txBody>
      </p:sp>
      <p:sp>
        <p:nvSpPr>
          <p:cNvPr id="8" name="テキスト ボックス 7"/>
          <p:cNvSpPr txBox="1"/>
          <p:nvPr/>
        </p:nvSpPr>
        <p:spPr>
          <a:xfrm>
            <a:off x="1642244" y="5527835"/>
            <a:ext cx="4284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sz="2000" dirty="0" smtClean="0">
                <a:solidFill>
                  <a:schemeClr val="tx1">
                    <a:lumMod val="50000"/>
                  </a:schemeClr>
                </a:solidFill>
                <a:latin typeface="メイリオ" pitchFamily="50" charset="-128"/>
                <a:ea typeface="メイリオ" pitchFamily="50" charset="-128"/>
                <a:cs typeface="メイリオ" pitchFamily="50" charset="-128"/>
              </a:rPr>
              <a:t>s</a:t>
            </a:r>
            <a:endParaRPr kumimoji="1" lang="ja-JP" altLang="en-US" sz="2000" dirty="0">
              <a:solidFill>
                <a:schemeClr val="tx1">
                  <a:lumMod val="50000"/>
                </a:schemeClr>
              </a:solidFill>
              <a:latin typeface="メイリオ" pitchFamily="50" charset="-128"/>
              <a:ea typeface="メイリオ" pitchFamily="50" charset="-128"/>
              <a:cs typeface="メイリオ" pitchFamily="50" charset="-128"/>
            </a:endParaRPr>
          </a:p>
        </p:txBody>
      </p:sp>
      <p:sp>
        <p:nvSpPr>
          <p:cNvPr id="11" name="円/楕円 10"/>
          <p:cNvSpPr/>
          <p:nvPr/>
        </p:nvSpPr>
        <p:spPr>
          <a:xfrm>
            <a:off x="2918617" y="5467800"/>
            <a:ext cx="489654" cy="489654"/>
          </a:xfrm>
          <a:prstGeom prst="ellipse">
            <a:avLst/>
          </a:prstGeom>
          <a:ln>
            <a:solidFill>
              <a:schemeClr val="tx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2400" dirty="0">
              <a:solidFill>
                <a:schemeClr val="tx1">
                  <a:lumMod val="50000"/>
                </a:schemeClr>
              </a:solidFill>
              <a:latin typeface="メイリオ" pitchFamily="50" charset="-128"/>
              <a:ea typeface="メイリオ" pitchFamily="50" charset="-128"/>
              <a:cs typeface="メイリオ" pitchFamily="50" charset="-128"/>
            </a:endParaRPr>
          </a:p>
        </p:txBody>
      </p:sp>
      <p:sp>
        <p:nvSpPr>
          <p:cNvPr id="12" name="テキスト ボックス 11"/>
          <p:cNvSpPr txBox="1"/>
          <p:nvPr/>
        </p:nvSpPr>
        <p:spPr>
          <a:xfrm>
            <a:off x="2970246" y="5529722"/>
            <a:ext cx="50045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sz="2000" dirty="0" smtClean="0">
                <a:solidFill>
                  <a:schemeClr val="tx1">
                    <a:lumMod val="50000"/>
                  </a:schemeClr>
                </a:solidFill>
                <a:latin typeface="メイリオ" pitchFamily="50" charset="-128"/>
                <a:ea typeface="メイリオ" pitchFamily="50" charset="-128"/>
                <a:cs typeface="メイリオ" pitchFamily="50" charset="-128"/>
              </a:rPr>
              <a:t>v</a:t>
            </a:r>
            <a:r>
              <a:rPr lang="en-US" altLang="ja-JP" sz="2000" baseline="-25000" dirty="0" smtClean="0">
                <a:solidFill>
                  <a:schemeClr val="tx1">
                    <a:lumMod val="50000"/>
                  </a:schemeClr>
                </a:solidFill>
                <a:latin typeface="メイリオ" pitchFamily="50" charset="-128"/>
                <a:ea typeface="メイリオ" pitchFamily="50" charset="-128"/>
                <a:cs typeface="メイリオ" pitchFamily="50" charset="-128"/>
              </a:rPr>
              <a:t>1</a:t>
            </a:r>
            <a:endParaRPr kumimoji="1" lang="ja-JP" altLang="en-US" sz="2000" baseline="-25000" dirty="0">
              <a:solidFill>
                <a:schemeClr val="tx1">
                  <a:lumMod val="50000"/>
                </a:schemeClr>
              </a:solidFill>
              <a:latin typeface="メイリオ" pitchFamily="50" charset="-128"/>
              <a:ea typeface="メイリオ" pitchFamily="50" charset="-128"/>
              <a:cs typeface="メイリオ" pitchFamily="50" charset="-128"/>
            </a:endParaRPr>
          </a:p>
        </p:txBody>
      </p:sp>
      <p:sp>
        <p:nvSpPr>
          <p:cNvPr id="13" name="円/楕円 12"/>
          <p:cNvSpPr/>
          <p:nvPr/>
        </p:nvSpPr>
        <p:spPr>
          <a:xfrm>
            <a:off x="5748108" y="5467800"/>
            <a:ext cx="489654" cy="489654"/>
          </a:xfrm>
          <a:prstGeom prst="ellipse">
            <a:avLst/>
          </a:prstGeom>
          <a:ln>
            <a:solidFill>
              <a:schemeClr val="tx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2400" dirty="0">
              <a:solidFill>
                <a:schemeClr val="tx1">
                  <a:lumMod val="50000"/>
                </a:schemeClr>
              </a:solidFill>
              <a:latin typeface="メイリオ" pitchFamily="50" charset="-128"/>
              <a:ea typeface="メイリオ" pitchFamily="50" charset="-128"/>
              <a:cs typeface="メイリオ" pitchFamily="50" charset="-128"/>
            </a:endParaRPr>
          </a:p>
        </p:txBody>
      </p:sp>
      <p:sp>
        <p:nvSpPr>
          <p:cNvPr id="14" name="テキスト ボックス 13"/>
          <p:cNvSpPr txBox="1"/>
          <p:nvPr/>
        </p:nvSpPr>
        <p:spPr>
          <a:xfrm>
            <a:off x="5788851" y="5524686"/>
            <a:ext cx="50045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sz="2000" dirty="0" smtClean="0">
                <a:solidFill>
                  <a:schemeClr val="tx1">
                    <a:lumMod val="50000"/>
                  </a:schemeClr>
                </a:solidFill>
                <a:latin typeface="メイリオ" pitchFamily="50" charset="-128"/>
                <a:ea typeface="メイリオ" pitchFamily="50" charset="-128"/>
                <a:cs typeface="メイリオ" pitchFamily="50" charset="-128"/>
              </a:rPr>
              <a:t>v</a:t>
            </a:r>
            <a:r>
              <a:rPr lang="en-US" altLang="ja-JP" sz="2000" baseline="-25000" dirty="0">
                <a:solidFill>
                  <a:schemeClr val="tx1">
                    <a:lumMod val="50000"/>
                  </a:schemeClr>
                </a:solidFill>
                <a:latin typeface="メイリオ" pitchFamily="50" charset="-128"/>
                <a:ea typeface="メイリオ" pitchFamily="50" charset="-128"/>
                <a:cs typeface="メイリオ" pitchFamily="50" charset="-128"/>
              </a:rPr>
              <a:t>2</a:t>
            </a:r>
            <a:endParaRPr kumimoji="1" lang="ja-JP" altLang="en-US" sz="2000" baseline="-25000" dirty="0">
              <a:solidFill>
                <a:schemeClr val="tx1">
                  <a:lumMod val="50000"/>
                </a:schemeClr>
              </a:solidFill>
              <a:latin typeface="メイリオ" pitchFamily="50" charset="-128"/>
              <a:ea typeface="メイリオ" pitchFamily="50" charset="-128"/>
              <a:cs typeface="メイリオ" pitchFamily="50" charset="-128"/>
            </a:endParaRPr>
          </a:p>
        </p:txBody>
      </p:sp>
      <p:sp>
        <p:nvSpPr>
          <p:cNvPr id="15" name="円/楕円 14"/>
          <p:cNvSpPr/>
          <p:nvPr/>
        </p:nvSpPr>
        <p:spPr>
          <a:xfrm>
            <a:off x="7213724" y="5467800"/>
            <a:ext cx="489654" cy="489654"/>
          </a:xfrm>
          <a:prstGeom prst="ellipse">
            <a:avLst/>
          </a:prstGeom>
          <a:ln>
            <a:solidFill>
              <a:schemeClr val="tx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2400" dirty="0">
              <a:solidFill>
                <a:schemeClr val="tx1">
                  <a:lumMod val="50000"/>
                </a:schemeClr>
              </a:solidFill>
              <a:latin typeface="メイリオ" pitchFamily="50" charset="-128"/>
              <a:ea typeface="メイリオ" pitchFamily="50" charset="-128"/>
              <a:cs typeface="メイリオ" pitchFamily="50" charset="-128"/>
            </a:endParaRPr>
          </a:p>
        </p:txBody>
      </p:sp>
      <p:sp>
        <p:nvSpPr>
          <p:cNvPr id="16" name="テキスト ボックス 15"/>
          <p:cNvSpPr txBox="1"/>
          <p:nvPr/>
        </p:nvSpPr>
        <p:spPr>
          <a:xfrm>
            <a:off x="7308304" y="5529722"/>
            <a:ext cx="4284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sz="2000" dirty="0" smtClean="0">
                <a:solidFill>
                  <a:schemeClr val="tx1">
                    <a:lumMod val="50000"/>
                  </a:schemeClr>
                </a:solidFill>
                <a:latin typeface="メイリオ" pitchFamily="50" charset="-128"/>
                <a:ea typeface="メイリオ" pitchFamily="50" charset="-128"/>
                <a:cs typeface="メイリオ" pitchFamily="50" charset="-128"/>
              </a:rPr>
              <a:t>t</a:t>
            </a:r>
            <a:endParaRPr kumimoji="1" lang="ja-JP" altLang="en-US" sz="2000" dirty="0">
              <a:solidFill>
                <a:schemeClr val="tx1">
                  <a:lumMod val="50000"/>
                </a:schemeClr>
              </a:solidFill>
              <a:latin typeface="メイリオ" pitchFamily="50" charset="-128"/>
              <a:ea typeface="メイリオ" pitchFamily="50" charset="-128"/>
              <a:cs typeface="メイリオ" pitchFamily="50" charset="-128"/>
            </a:endParaRPr>
          </a:p>
        </p:txBody>
      </p:sp>
      <p:sp>
        <p:nvSpPr>
          <p:cNvPr id="17" name="円/楕円 16"/>
          <p:cNvSpPr/>
          <p:nvPr/>
        </p:nvSpPr>
        <p:spPr>
          <a:xfrm>
            <a:off x="3851920" y="4733318"/>
            <a:ext cx="489654" cy="489654"/>
          </a:xfrm>
          <a:prstGeom prst="ellipse">
            <a:avLst/>
          </a:prstGeom>
          <a:ln>
            <a:solidFill>
              <a:schemeClr val="tx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2400" dirty="0">
              <a:solidFill>
                <a:schemeClr val="tx1">
                  <a:lumMod val="50000"/>
                </a:schemeClr>
              </a:solidFill>
              <a:latin typeface="メイリオ" pitchFamily="50" charset="-128"/>
              <a:ea typeface="メイリオ" pitchFamily="50" charset="-128"/>
              <a:cs typeface="メイリオ" pitchFamily="50" charset="-128"/>
            </a:endParaRPr>
          </a:p>
        </p:txBody>
      </p:sp>
      <p:sp>
        <p:nvSpPr>
          <p:cNvPr id="19" name="円/楕円 18"/>
          <p:cNvSpPr/>
          <p:nvPr/>
        </p:nvSpPr>
        <p:spPr>
          <a:xfrm>
            <a:off x="4874434" y="4733318"/>
            <a:ext cx="489654" cy="489654"/>
          </a:xfrm>
          <a:prstGeom prst="ellipse">
            <a:avLst/>
          </a:prstGeom>
          <a:ln>
            <a:solidFill>
              <a:schemeClr val="tx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2400" dirty="0">
              <a:solidFill>
                <a:schemeClr val="tx1">
                  <a:lumMod val="50000"/>
                </a:schemeClr>
              </a:solidFill>
              <a:latin typeface="メイリオ" pitchFamily="50" charset="-128"/>
              <a:ea typeface="メイリオ" pitchFamily="50" charset="-128"/>
              <a:cs typeface="メイリオ" pitchFamily="50" charset="-128"/>
            </a:endParaRPr>
          </a:p>
        </p:txBody>
      </p:sp>
      <p:sp>
        <p:nvSpPr>
          <p:cNvPr id="22" name="フリーフォーム 21"/>
          <p:cNvSpPr/>
          <p:nvPr/>
        </p:nvSpPr>
        <p:spPr>
          <a:xfrm>
            <a:off x="3287486" y="5898157"/>
            <a:ext cx="2525485" cy="555179"/>
          </a:xfrm>
          <a:custGeom>
            <a:avLst/>
            <a:gdLst>
              <a:gd name="connsiteX0" fmla="*/ 0 w 2525485"/>
              <a:gd name="connsiteY0" fmla="*/ 10886 h 555179"/>
              <a:gd name="connsiteX1" fmla="*/ 1273628 w 2525485"/>
              <a:gd name="connsiteY1" fmla="*/ 555171 h 555179"/>
              <a:gd name="connsiteX2" fmla="*/ 2525485 w 2525485"/>
              <a:gd name="connsiteY2" fmla="*/ 0 h 5551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525485" h="555179">
                <a:moveTo>
                  <a:pt x="0" y="10886"/>
                </a:moveTo>
                <a:cubicBezTo>
                  <a:pt x="426357" y="283935"/>
                  <a:pt x="852714" y="556985"/>
                  <a:pt x="1273628" y="555171"/>
                </a:cubicBezTo>
                <a:cubicBezTo>
                  <a:pt x="1694542" y="553357"/>
                  <a:pt x="2110013" y="276678"/>
                  <a:pt x="2525485" y="0"/>
                </a:cubicBezTo>
              </a:path>
            </a:pathLst>
          </a:custGeom>
          <a:noFill/>
          <a:ln>
            <a:solidFill>
              <a:schemeClr val="tx1"/>
            </a:solidFill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3" name="テキスト ボックス 22"/>
          <p:cNvSpPr txBox="1"/>
          <p:nvPr/>
        </p:nvSpPr>
        <p:spPr>
          <a:xfrm>
            <a:off x="4265872" y="6093296"/>
            <a:ext cx="85338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sz="2000" dirty="0" smtClean="0">
                <a:solidFill>
                  <a:schemeClr val="tx1">
                    <a:lumMod val="50000"/>
                  </a:schemeClr>
                </a:solidFill>
                <a:latin typeface="メイリオ" pitchFamily="50" charset="-128"/>
                <a:ea typeface="メイリオ" pitchFamily="50" charset="-128"/>
                <a:cs typeface="メイリオ" pitchFamily="50" charset="-128"/>
              </a:rPr>
              <a:t>f-d</a:t>
            </a:r>
            <a:r>
              <a:rPr lang="en-US" altLang="ja-JP" sz="2000" baseline="-25000" dirty="0" smtClean="0">
                <a:solidFill>
                  <a:schemeClr val="tx1">
                    <a:lumMod val="50000"/>
                  </a:schemeClr>
                </a:solidFill>
                <a:latin typeface="メイリオ" pitchFamily="50" charset="-128"/>
                <a:ea typeface="メイリオ" pitchFamily="50" charset="-128"/>
                <a:cs typeface="メイリオ" pitchFamily="50" charset="-128"/>
              </a:rPr>
              <a:t>i</a:t>
            </a:r>
            <a:endParaRPr kumimoji="1" lang="ja-JP" altLang="en-US" sz="2000" baseline="-25000" dirty="0">
              <a:solidFill>
                <a:schemeClr val="tx1">
                  <a:lumMod val="50000"/>
                </a:schemeClr>
              </a:solidFill>
              <a:latin typeface="メイリオ" pitchFamily="50" charset="-128"/>
              <a:ea typeface="メイリオ" pitchFamily="50" charset="-128"/>
              <a:cs typeface="メイリオ" pitchFamily="50" charset="-128"/>
            </a:endParaRPr>
          </a:p>
        </p:txBody>
      </p:sp>
      <p:cxnSp>
        <p:nvCxnSpPr>
          <p:cNvPr id="25" name="直線コネクタ 24"/>
          <p:cNvCxnSpPr>
            <a:stCxn id="7" idx="6"/>
            <a:endCxn id="11" idx="2"/>
          </p:cNvCxnSpPr>
          <p:nvPr/>
        </p:nvCxnSpPr>
        <p:spPr>
          <a:xfrm>
            <a:off x="2037318" y="5710740"/>
            <a:ext cx="881299" cy="1887"/>
          </a:xfrm>
          <a:prstGeom prst="line">
            <a:avLst/>
          </a:prstGeom>
          <a:ln w="25400"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テキスト ボックス 25"/>
          <p:cNvSpPr txBox="1"/>
          <p:nvPr/>
        </p:nvSpPr>
        <p:spPr>
          <a:xfrm>
            <a:off x="2286832" y="5710740"/>
            <a:ext cx="3272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sz="2000" dirty="0">
                <a:solidFill>
                  <a:schemeClr val="tx1">
                    <a:lumMod val="50000"/>
                  </a:schemeClr>
                </a:solidFill>
                <a:latin typeface="メイリオ" pitchFamily="50" charset="-128"/>
                <a:ea typeface="メイリオ" pitchFamily="50" charset="-128"/>
                <a:cs typeface="メイリオ" pitchFamily="50" charset="-128"/>
              </a:rPr>
              <a:t>f</a:t>
            </a:r>
            <a:endParaRPr kumimoji="1" lang="ja-JP" altLang="en-US" sz="2000" baseline="-25000" dirty="0">
              <a:solidFill>
                <a:schemeClr val="tx1">
                  <a:lumMod val="50000"/>
                </a:schemeClr>
              </a:solidFill>
              <a:latin typeface="メイリオ" pitchFamily="50" charset="-128"/>
              <a:ea typeface="メイリオ" pitchFamily="50" charset="-128"/>
              <a:cs typeface="メイリオ" pitchFamily="50" charset="-128"/>
            </a:endParaRPr>
          </a:p>
        </p:txBody>
      </p:sp>
      <p:cxnSp>
        <p:nvCxnSpPr>
          <p:cNvPr id="27" name="直線コネクタ 26"/>
          <p:cNvCxnSpPr>
            <a:stCxn id="13" idx="6"/>
            <a:endCxn id="15" idx="2"/>
          </p:cNvCxnSpPr>
          <p:nvPr/>
        </p:nvCxnSpPr>
        <p:spPr>
          <a:xfrm>
            <a:off x="6237762" y="5712627"/>
            <a:ext cx="975962" cy="0"/>
          </a:xfrm>
          <a:prstGeom prst="line">
            <a:avLst/>
          </a:prstGeom>
          <a:ln w="25400"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線コネクタ 33"/>
          <p:cNvCxnSpPr>
            <a:stCxn id="11" idx="7"/>
            <a:endCxn id="17" idx="3"/>
          </p:cNvCxnSpPr>
          <p:nvPr/>
        </p:nvCxnSpPr>
        <p:spPr>
          <a:xfrm flipV="1">
            <a:off x="3336563" y="5151264"/>
            <a:ext cx="587065" cy="388244"/>
          </a:xfrm>
          <a:prstGeom prst="line">
            <a:avLst/>
          </a:prstGeom>
          <a:ln w="25400"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テキスト ボックス 36"/>
          <p:cNvSpPr txBox="1"/>
          <p:nvPr/>
        </p:nvSpPr>
        <p:spPr>
          <a:xfrm>
            <a:off x="3287486" y="5022917"/>
            <a:ext cx="5351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sz="2000" dirty="0" smtClean="0">
                <a:solidFill>
                  <a:schemeClr val="tx1">
                    <a:lumMod val="50000"/>
                  </a:schemeClr>
                </a:solidFill>
                <a:latin typeface="メイリオ" pitchFamily="50" charset="-128"/>
                <a:ea typeface="メイリオ" pitchFamily="50" charset="-128"/>
                <a:cs typeface="メイリオ" pitchFamily="50" charset="-128"/>
              </a:rPr>
              <a:t>d</a:t>
            </a:r>
            <a:r>
              <a:rPr lang="en-US" altLang="ja-JP" sz="2000" baseline="-25000" dirty="0" smtClean="0">
                <a:solidFill>
                  <a:schemeClr val="tx1">
                    <a:lumMod val="50000"/>
                  </a:schemeClr>
                </a:solidFill>
                <a:latin typeface="メイリオ" pitchFamily="50" charset="-128"/>
                <a:ea typeface="メイリオ" pitchFamily="50" charset="-128"/>
                <a:cs typeface="メイリオ" pitchFamily="50" charset="-128"/>
              </a:rPr>
              <a:t>i</a:t>
            </a:r>
            <a:endParaRPr kumimoji="1" lang="ja-JP" altLang="en-US" sz="2000" baseline="-25000" dirty="0">
              <a:solidFill>
                <a:schemeClr val="tx1">
                  <a:lumMod val="50000"/>
                </a:schemeClr>
              </a:solidFill>
              <a:latin typeface="メイリオ" pitchFamily="50" charset="-128"/>
              <a:ea typeface="メイリオ" pitchFamily="50" charset="-128"/>
              <a:cs typeface="メイリオ" pitchFamily="50" charset="-128"/>
            </a:endParaRPr>
          </a:p>
        </p:txBody>
      </p:sp>
      <p:cxnSp>
        <p:nvCxnSpPr>
          <p:cNvPr id="38" name="直線コネクタ 37"/>
          <p:cNvCxnSpPr>
            <a:stCxn id="17" idx="6"/>
            <a:endCxn id="19" idx="2"/>
          </p:cNvCxnSpPr>
          <p:nvPr/>
        </p:nvCxnSpPr>
        <p:spPr>
          <a:xfrm>
            <a:off x="4341574" y="4978145"/>
            <a:ext cx="532860" cy="0"/>
          </a:xfrm>
          <a:prstGeom prst="line">
            <a:avLst/>
          </a:prstGeom>
          <a:ln w="25400"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直線コネクタ 40"/>
          <p:cNvCxnSpPr>
            <a:stCxn id="19" idx="5"/>
            <a:endCxn id="13" idx="1"/>
          </p:cNvCxnSpPr>
          <p:nvPr/>
        </p:nvCxnSpPr>
        <p:spPr>
          <a:xfrm>
            <a:off x="5292380" y="5151264"/>
            <a:ext cx="527436" cy="388244"/>
          </a:xfrm>
          <a:prstGeom prst="line">
            <a:avLst/>
          </a:prstGeom>
          <a:ln w="25400"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角丸四角形吹き出し 44"/>
          <p:cNvSpPr/>
          <p:nvPr/>
        </p:nvSpPr>
        <p:spPr>
          <a:xfrm>
            <a:off x="4341573" y="4293096"/>
            <a:ext cx="1447277" cy="324000"/>
          </a:xfrm>
          <a:prstGeom prst="wedgeRoundRectCallout">
            <a:avLst>
              <a:gd name="adj1" fmla="val -38641"/>
              <a:gd name="adj2" fmla="val 127410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ja-JP" dirty="0" err="1" smtClean="0">
                <a:solidFill>
                  <a:schemeClr val="tx1"/>
                </a:solidFill>
              </a:rPr>
              <a:t>a</a:t>
            </a:r>
            <a:r>
              <a:rPr lang="en-US" altLang="ja-JP" baseline="-25000" dirty="0" err="1" smtClean="0">
                <a:solidFill>
                  <a:schemeClr val="tx1"/>
                </a:solidFill>
              </a:rPr>
              <a:t>i</a:t>
            </a:r>
            <a:r>
              <a:rPr lang="en-US" altLang="ja-JP" dirty="0" smtClean="0">
                <a:solidFill>
                  <a:schemeClr val="tx1"/>
                </a:solidFill>
              </a:rPr>
              <a:t> &lt; b</a:t>
            </a:r>
            <a:r>
              <a:rPr lang="en-US" altLang="ja-JP" baseline="-25000" dirty="0" smtClean="0">
                <a:solidFill>
                  <a:schemeClr val="tx1"/>
                </a:solidFill>
              </a:rPr>
              <a:t>i</a:t>
            </a:r>
            <a:r>
              <a:rPr lang="ja-JP" altLang="en-US" dirty="0" smtClean="0">
                <a:solidFill>
                  <a:schemeClr val="tx1"/>
                </a:solidFill>
              </a:rPr>
              <a:t>の枝</a:t>
            </a:r>
            <a:endParaRPr kumimoji="1" lang="ja-JP" altLang="en-US" dirty="0" smtClean="0">
              <a:solidFill>
                <a:schemeClr val="tx1"/>
              </a:solidFill>
            </a:endParaRPr>
          </a:p>
        </p:txBody>
      </p:sp>
      <p:sp>
        <p:nvSpPr>
          <p:cNvPr id="46" name="テキスト ボックス 45"/>
          <p:cNvSpPr txBox="1"/>
          <p:nvPr/>
        </p:nvSpPr>
        <p:spPr>
          <a:xfrm>
            <a:off x="4337702" y="4945276"/>
            <a:ext cx="5351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sz="2000" dirty="0" smtClean="0">
                <a:solidFill>
                  <a:schemeClr val="tx1">
                    <a:lumMod val="50000"/>
                  </a:schemeClr>
                </a:solidFill>
                <a:latin typeface="メイリオ" pitchFamily="50" charset="-128"/>
                <a:ea typeface="メイリオ" pitchFamily="50" charset="-128"/>
                <a:cs typeface="メイリオ" pitchFamily="50" charset="-128"/>
              </a:rPr>
              <a:t>d</a:t>
            </a:r>
            <a:r>
              <a:rPr lang="en-US" altLang="ja-JP" sz="2000" baseline="-25000" dirty="0" smtClean="0">
                <a:solidFill>
                  <a:schemeClr val="tx1">
                    <a:lumMod val="50000"/>
                  </a:schemeClr>
                </a:solidFill>
                <a:latin typeface="メイリオ" pitchFamily="50" charset="-128"/>
                <a:ea typeface="メイリオ" pitchFamily="50" charset="-128"/>
                <a:cs typeface="メイリオ" pitchFamily="50" charset="-128"/>
              </a:rPr>
              <a:t>i</a:t>
            </a:r>
            <a:endParaRPr kumimoji="1" lang="ja-JP" altLang="en-US" sz="2000" baseline="-25000" dirty="0">
              <a:solidFill>
                <a:schemeClr val="tx1">
                  <a:lumMod val="50000"/>
                </a:schemeClr>
              </a:solidFill>
              <a:latin typeface="メイリオ" pitchFamily="50" charset="-128"/>
              <a:ea typeface="メイリオ" pitchFamily="50" charset="-128"/>
              <a:cs typeface="メイリオ" pitchFamily="50" charset="-128"/>
            </a:endParaRPr>
          </a:p>
        </p:txBody>
      </p:sp>
      <p:sp>
        <p:nvSpPr>
          <p:cNvPr id="47" name="テキスト ボックス 46"/>
          <p:cNvSpPr txBox="1"/>
          <p:nvPr/>
        </p:nvSpPr>
        <p:spPr>
          <a:xfrm>
            <a:off x="5477051" y="5013176"/>
            <a:ext cx="5351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sz="2000" dirty="0" smtClean="0">
                <a:solidFill>
                  <a:schemeClr val="tx1">
                    <a:lumMod val="50000"/>
                  </a:schemeClr>
                </a:solidFill>
                <a:latin typeface="メイリオ" pitchFamily="50" charset="-128"/>
                <a:ea typeface="メイリオ" pitchFamily="50" charset="-128"/>
                <a:cs typeface="メイリオ" pitchFamily="50" charset="-128"/>
              </a:rPr>
              <a:t>d</a:t>
            </a:r>
            <a:r>
              <a:rPr lang="en-US" altLang="ja-JP" sz="2000" baseline="-25000" dirty="0" smtClean="0">
                <a:solidFill>
                  <a:schemeClr val="tx1">
                    <a:lumMod val="50000"/>
                  </a:schemeClr>
                </a:solidFill>
                <a:latin typeface="メイリオ" pitchFamily="50" charset="-128"/>
                <a:ea typeface="メイリオ" pitchFamily="50" charset="-128"/>
                <a:cs typeface="メイリオ" pitchFamily="50" charset="-128"/>
              </a:rPr>
              <a:t>i</a:t>
            </a:r>
            <a:endParaRPr kumimoji="1" lang="ja-JP" altLang="en-US" sz="2000" baseline="-25000" dirty="0">
              <a:solidFill>
                <a:schemeClr val="tx1">
                  <a:lumMod val="50000"/>
                </a:schemeClr>
              </a:solidFill>
              <a:latin typeface="メイリオ" pitchFamily="50" charset="-128"/>
              <a:ea typeface="メイリオ" pitchFamily="50" charset="-128"/>
              <a:cs typeface="メイリオ" pitchFamily="50" charset="-128"/>
            </a:endParaRPr>
          </a:p>
        </p:txBody>
      </p:sp>
      <p:sp>
        <p:nvSpPr>
          <p:cNvPr id="48" name="テキスト ボックス 47"/>
          <p:cNvSpPr txBox="1"/>
          <p:nvPr/>
        </p:nvSpPr>
        <p:spPr>
          <a:xfrm>
            <a:off x="6562139" y="5721859"/>
            <a:ext cx="3272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sz="2000" dirty="0">
                <a:solidFill>
                  <a:schemeClr val="tx1">
                    <a:lumMod val="50000"/>
                  </a:schemeClr>
                </a:solidFill>
                <a:latin typeface="メイリオ" pitchFamily="50" charset="-128"/>
                <a:ea typeface="メイリオ" pitchFamily="50" charset="-128"/>
                <a:cs typeface="メイリオ" pitchFamily="50" charset="-128"/>
              </a:rPr>
              <a:t>f</a:t>
            </a:r>
            <a:endParaRPr kumimoji="1" lang="ja-JP" altLang="en-US" sz="2000" baseline="-25000" dirty="0">
              <a:solidFill>
                <a:schemeClr val="tx1">
                  <a:lumMod val="50000"/>
                </a:schemeClr>
              </a:solidFill>
              <a:latin typeface="メイリオ" pitchFamily="50" charset="-128"/>
              <a:ea typeface="メイリオ" pitchFamily="50" charset="-128"/>
              <a:cs typeface="メイリオ" pitchFamily="50" charset="-128"/>
            </a:endParaRPr>
          </a:p>
        </p:txBody>
      </p:sp>
      <p:sp>
        <p:nvSpPr>
          <p:cNvPr id="49" name="角丸四角形吹き出し 48"/>
          <p:cNvSpPr/>
          <p:nvPr/>
        </p:nvSpPr>
        <p:spPr>
          <a:xfrm>
            <a:off x="2070691" y="4847227"/>
            <a:ext cx="939779" cy="324000"/>
          </a:xfrm>
          <a:prstGeom prst="wedgeRoundRectCallout">
            <a:avLst>
              <a:gd name="adj1" fmla="val 50865"/>
              <a:gd name="adj2" fmla="val 130770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dirty="0">
                <a:solidFill>
                  <a:schemeClr val="tx1"/>
                </a:solidFill>
              </a:rPr>
              <a:t>分岐点</a:t>
            </a:r>
            <a:endParaRPr kumimoji="1" lang="ja-JP" altLang="en-US" dirty="0" smtClean="0">
              <a:solidFill>
                <a:schemeClr val="tx1"/>
              </a:solidFill>
            </a:endParaRPr>
          </a:p>
        </p:txBody>
      </p:sp>
      <p:sp>
        <p:nvSpPr>
          <p:cNvPr id="50" name="角丸四角形吹き出し 49"/>
          <p:cNvSpPr/>
          <p:nvPr/>
        </p:nvSpPr>
        <p:spPr>
          <a:xfrm>
            <a:off x="6092249" y="4837627"/>
            <a:ext cx="939779" cy="324000"/>
          </a:xfrm>
          <a:prstGeom prst="wedgeRoundRectCallout">
            <a:avLst>
              <a:gd name="adj1" fmla="val -47593"/>
              <a:gd name="adj2" fmla="val 137490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dirty="0">
                <a:solidFill>
                  <a:schemeClr val="tx1"/>
                </a:solidFill>
              </a:rPr>
              <a:t>合流</a:t>
            </a:r>
            <a:r>
              <a:rPr lang="ja-JP" altLang="en-US" dirty="0" smtClean="0">
                <a:solidFill>
                  <a:schemeClr val="tx1"/>
                </a:solidFill>
              </a:rPr>
              <a:t>点</a:t>
            </a:r>
            <a:endParaRPr kumimoji="1" lang="ja-JP" altLang="en-US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0109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 smtClean="0"/>
              <a:t>補足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759498" y="1988840"/>
            <a:ext cx="8350696" cy="4760168"/>
          </a:xfrm>
        </p:spPr>
        <p:txBody>
          <a:bodyPr/>
          <a:lstStyle/>
          <a:p>
            <a:r>
              <a:rPr lang="ja-JP" altLang="en-US" dirty="0" smtClean="0"/>
              <a:t>計算量は全体で</a:t>
            </a:r>
            <a:r>
              <a:rPr lang="en-US" altLang="ja-JP" dirty="0" smtClean="0"/>
              <a:t>O(n</a:t>
            </a:r>
            <a:r>
              <a:rPr lang="en-US" altLang="ja-JP" baseline="30000" dirty="0" smtClean="0"/>
              <a:t>3</a:t>
            </a:r>
            <a:r>
              <a:rPr lang="en-US" altLang="ja-JP" dirty="0" smtClean="0"/>
              <a:t>)</a:t>
            </a:r>
          </a:p>
          <a:p>
            <a:pPr lvl="1"/>
            <a:r>
              <a:rPr lang="en-US" altLang="ja-JP" dirty="0" smtClean="0"/>
              <a:t>f</a:t>
            </a:r>
            <a:r>
              <a:rPr lang="ja-JP" altLang="en-US" dirty="0" err="1" smtClean="0"/>
              <a:t>、</a:t>
            </a:r>
            <a:r>
              <a:rPr lang="en-US" altLang="ja-JP" dirty="0" smtClean="0"/>
              <a:t>f-d</a:t>
            </a:r>
            <a:r>
              <a:rPr lang="en-US" altLang="ja-JP" baseline="-25000" dirty="0" smtClean="0"/>
              <a:t>i</a:t>
            </a:r>
            <a:r>
              <a:rPr lang="ja-JP" altLang="en-US" dirty="0" err="1" smtClean="0"/>
              <a:t>、</a:t>
            </a:r>
            <a:r>
              <a:rPr lang="en-US" altLang="ja-JP" dirty="0" smtClean="0"/>
              <a:t>d</a:t>
            </a:r>
            <a:r>
              <a:rPr lang="en-US" altLang="ja-JP" baseline="-25000" dirty="0" smtClean="0"/>
              <a:t>i</a:t>
            </a:r>
            <a:r>
              <a:rPr lang="ja-JP" altLang="en-US" dirty="0" smtClean="0"/>
              <a:t>流したときのそれぞれについて、</a:t>
            </a:r>
            <a:r>
              <a:rPr lang="en-US" altLang="ja-JP" dirty="0" smtClean="0"/>
              <a:t/>
            </a:r>
            <a:br>
              <a:rPr lang="en-US" altLang="ja-JP" dirty="0" smtClean="0"/>
            </a:br>
            <a:r>
              <a:rPr lang="ja-JP" altLang="en-US" dirty="0" smtClean="0"/>
              <a:t>ワーシャルフロイドで全点間最短路を出しておく</a:t>
            </a:r>
            <a:r>
              <a:rPr lang="en-US" altLang="ja-JP" dirty="0" smtClean="0"/>
              <a:t>(O(n</a:t>
            </a:r>
            <a:r>
              <a:rPr lang="en-US" altLang="ja-JP" baseline="30000" dirty="0"/>
              <a:t>3</a:t>
            </a:r>
            <a:r>
              <a:rPr lang="en-US" altLang="ja-JP" dirty="0" smtClean="0"/>
              <a:t>))</a:t>
            </a:r>
          </a:p>
          <a:p>
            <a:pPr lvl="1"/>
            <a:r>
              <a:rPr lang="en-US" altLang="ja-JP" dirty="0" err="1" smtClean="0"/>
              <a:t>a</a:t>
            </a:r>
            <a:r>
              <a:rPr lang="en-US" altLang="ja-JP" baseline="-25000" dirty="0" err="1" smtClean="0"/>
              <a:t>i</a:t>
            </a:r>
            <a:r>
              <a:rPr lang="en-US" altLang="ja-JP" dirty="0" smtClean="0"/>
              <a:t> &lt; b</a:t>
            </a:r>
            <a:r>
              <a:rPr lang="en-US" altLang="ja-JP" baseline="-25000" dirty="0" smtClean="0"/>
              <a:t>i</a:t>
            </a:r>
            <a:r>
              <a:rPr lang="en-US" altLang="ja-JP" dirty="0" smtClean="0"/>
              <a:t> </a:t>
            </a:r>
            <a:r>
              <a:rPr lang="ja-JP" altLang="en-US" dirty="0" smtClean="0"/>
              <a:t>となる枝がある場合は、</a:t>
            </a:r>
            <a:r>
              <a:rPr lang="en-US" altLang="ja-JP" dirty="0" smtClean="0"/>
              <a:t>2</a:t>
            </a:r>
            <a:r>
              <a:rPr lang="ja-JP" altLang="en-US" dirty="0" smtClean="0"/>
              <a:t>本のパスの分岐点・合流点を</a:t>
            </a:r>
            <a:r>
              <a:rPr lang="en-US" altLang="ja-JP" dirty="0" smtClean="0"/>
              <a:t/>
            </a:r>
            <a:br>
              <a:rPr lang="en-US" altLang="ja-JP" dirty="0" smtClean="0"/>
            </a:br>
            <a:r>
              <a:rPr lang="ja-JP" altLang="en-US" dirty="0" smtClean="0"/>
              <a:t>全通り試して、</a:t>
            </a:r>
            <a:r>
              <a:rPr lang="en-US" altLang="ja-JP" dirty="0"/>
              <a:t>1</a:t>
            </a:r>
            <a:r>
              <a:rPr lang="ja-JP" altLang="en-US" dirty="0" smtClean="0"/>
              <a:t>本のパスに全フロー流す場合と比較</a:t>
            </a:r>
            <a:r>
              <a:rPr lang="en-US" altLang="ja-JP" dirty="0" smtClean="0"/>
              <a:t>(O(n</a:t>
            </a:r>
            <a:r>
              <a:rPr lang="en-US" altLang="ja-JP" baseline="30000" dirty="0" smtClean="0"/>
              <a:t>2</a:t>
            </a:r>
            <a:r>
              <a:rPr lang="en-US" altLang="ja-JP" dirty="0" smtClean="0"/>
              <a:t>))</a:t>
            </a:r>
          </a:p>
          <a:p>
            <a:pPr lvl="1"/>
            <a:endParaRPr lang="en-US" altLang="ja-JP" dirty="0"/>
          </a:p>
          <a:p>
            <a:r>
              <a:rPr lang="ja-JP" altLang="en-US" dirty="0" smtClean="0"/>
              <a:t>制約上、</a:t>
            </a:r>
            <a:r>
              <a:rPr lang="en-US" altLang="ja-JP" dirty="0" smtClean="0"/>
              <a:t>2</a:t>
            </a:r>
            <a:r>
              <a:rPr lang="ja-JP" altLang="en-US" dirty="0" smtClean="0"/>
              <a:t>本のパスに流すフロー配分を全通り試しても</a:t>
            </a:r>
            <a:r>
              <a:rPr lang="en-US" altLang="ja-JP" dirty="0" smtClean="0"/>
              <a:t/>
            </a:r>
            <a:br>
              <a:rPr lang="en-US" altLang="ja-JP" dirty="0" smtClean="0"/>
            </a:br>
            <a:r>
              <a:rPr lang="ja-JP" altLang="en-US" dirty="0" smtClean="0"/>
              <a:t>ギリギリ間に合う </a:t>
            </a:r>
            <a:r>
              <a:rPr lang="en-US" altLang="ja-JP" dirty="0" smtClean="0"/>
              <a:t>(O(fn</a:t>
            </a:r>
            <a:r>
              <a:rPr lang="en-US" altLang="ja-JP" baseline="30000" dirty="0"/>
              <a:t>3</a:t>
            </a:r>
            <a:r>
              <a:rPr lang="en-US" altLang="ja-JP" dirty="0" smtClean="0"/>
              <a:t>)</a:t>
            </a:r>
            <a:r>
              <a:rPr lang="ja-JP" altLang="en-US" dirty="0" err="1" smtClean="0"/>
              <a:t>、</a:t>
            </a:r>
            <a:r>
              <a:rPr lang="en-US" altLang="ja-JP" dirty="0" smtClean="0"/>
              <a:t>C++</a:t>
            </a:r>
            <a:r>
              <a:rPr lang="ja-JP" altLang="en-US" dirty="0" smtClean="0"/>
              <a:t>調べ</a:t>
            </a:r>
            <a:r>
              <a:rPr lang="en-US" altLang="ja-JP" dirty="0" smtClean="0"/>
              <a:t>)</a:t>
            </a:r>
          </a:p>
          <a:p>
            <a:endParaRPr lang="en-US" altLang="ja-JP" dirty="0"/>
          </a:p>
          <a:p>
            <a:r>
              <a:rPr lang="ja-JP" altLang="en-US" dirty="0" smtClean="0"/>
              <a:t>こんなタイトルですが実は最短路問題でした</a:t>
            </a:r>
            <a:endParaRPr lang="en-US" altLang="ja-JP" dirty="0" smtClean="0"/>
          </a:p>
          <a:p>
            <a:pPr marL="457200" lvl="1" indent="0">
              <a:buNone/>
            </a:pPr>
            <a:endParaRPr lang="en-US" altLang="ja-JP" dirty="0" smtClean="0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3F358-40B5-4125-A86F-25F67261EFD7}" type="slidenum">
              <a:rPr kumimoji="1" lang="ja-JP" altLang="en-US" smtClean="0"/>
              <a:t>6</a:t>
            </a:fld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 smtClean="0"/>
              <a:t>JAG Spring Contest 2013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695193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 smtClean="0"/>
              <a:t>ジャッジ</a:t>
            </a:r>
            <a:r>
              <a:rPr lang="ja-JP" altLang="en-US" dirty="0"/>
              <a:t>解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685800" y="1981200"/>
            <a:ext cx="8350696" cy="4688160"/>
          </a:xfrm>
        </p:spPr>
        <p:txBody>
          <a:bodyPr/>
          <a:lstStyle/>
          <a:p>
            <a:r>
              <a:rPr lang="ja-JP" altLang="en-US" dirty="0"/>
              <a:t>山添</a:t>
            </a:r>
            <a:r>
              <a:rPr lang="ja-JP" altLang="en-US" dirty="0" smtClean="0"/>
              <a:t>　</a:t>
            </a:r>
            <a:r>
              <a:rPr lang="en-US" altLang="ja-JP" dirty="0" smtClean="0"/>
              <a:t>63</a:t>
            </a:r>
            <a:r>
              <a:rPr lang="ja-JP" altLang="en-US" dirty="0" smtClean="0"/>
              <a:t>行</a:t>
            </a:r>
            <a:r>
              <a:rPr lang="en-US" altLang="ja-JP" dirty="0" smtClean="0"/>
              <a:t>(1,762B), C++</a:t>
            </a:r>
          </a:p>
          <a:p>
            <a:r>
              <a:rPr lang="ja-JP" altLang="en-US" dirty="0" smtClean="0"/>
              <a:t>須藤　</a:t>
            </a:r>
            <a:r>
              <a:rPr lang="en-US" altLang="ja-JP" dirty="0" smtClean="0"/>
              <a:t>84</a:t>
            </a:r>
            <a:r>
              <a:rPr lang="ja-JP" altLang="en-US" dirty="0" smtClean="0"/>
              <a:t>行</a:t>
            </a:r>
            <a:r>
              <a:rPr lang="en-US" altLang="ja-JP" dirty="0" smtClean="0"/>
              <a:t>(2,549B), C++</a:t>
            </a:r>
            <a:endParaRPr lang="en-US" altLang="ja-JP" dirty="0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3F358-40B5-4125-A86F-25F67261EFD7}" type="slidenum">
              <a:rPr kumimoji="1" lang="ja-JP" altLang="en-US" smtClean="0"/>
              <a:t>7</a:t>
            </a:fld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 smtClean="0"/>
              <a:t>JAG Spring Contest 2013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615246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/>
              <a:t>結果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685800" y="1981200"/>
            <a:ext cx="8350696" cy="4688160"/>
          </a:xfrm>
        </p:spPr>
        <p:txBody>
          <a:bodyPr/>
          <a:lstStyle/>
          <a:p>
            <a:r>
              <a:rPr lang="en-US" altLang="ja-JP" dirty="0" smtClean="0"/>
              <a:t>Submit</a:t>
            </a:r>
            <a:r>
              <a:rPr lang="ja-JP" altLang="en-US" dirty="0" smtClean="0"/>
              <a:t>チーム数 </a:t>
            </a:r>
            <a:r>
              <a:rPr lang="en-US" altLang="ja-JP" dirty="0" smtClean="0"/>
              <a:t>:</a:t>
            </a:r>
            <a:r>
              <a:rPr lang="ja-JP" altLang="en-US" dirty="0" smtClean="0"/>
              <a:t> </a:t>
            </a:r>
            <a:r>
              <a:rPr lang="en-US" altLang="ja-JP" dirty="0"/>
              <a:t>3</a:t>
            </a:r>
            <a:endParaRPr lang="en-US" altLang="ja-JP" dirty="0" smtClean="0"/>
          </a:p>
          <a:p>
            <a:r>
              <a:rPr lang="en-US" altLang="ja-JP" dirty="0" smtClean="0"/>
              <a:t>Accept</a:t>
            </a:r>
            <a:r>
              <a:rPr lang="ja-JP" altLang="en-US" dirty="0" smtClean="0"/>
              <a:t>チーム数 </a:t>
            </a:r>
            <a:r>
              <a:rPr lang="en-US" altLang="ja-JP" dirty="0" smtClean="0"/>
              <a:t>: 2</a:t>
            </a:r>
          </a:p>
          <a:p>
            <a:r>
              <a:rPr lang="ja-JP" altLang="en-US" dirty="0" smtClean="0"/>
              <a:t>総</a:t>
            </a:r>
            <a:r>
              <a:rPr lang="en-US" altLang="ja-JP" dirty="0" smtClean="0"/>
              <a:t>Submit : 15</a:t>
            </a:r>
          </a:p>
          <a:p>
            <a:endParaRPr lang="en-US" altLang="ja-JP" dirty="0"/>
          </a:p>
          <a:p>
            <a:r>
              <a:rPr lang="en-US" altLang="ja-JP" dirty="0" smtClean="0"/>
              <a:t>First Accept : </a:t>
            </a:r>
            <a:r>
              <a:rPr lang="en-US" altLang="ja-JP" dirty="0"/>
              <a:t>Komaki </a:t>
            </a:r>
            <a:r>
              <a:rPr lang="en-US" altLang="ja-JP" dirty="0" smtClean="0"/>
              <a:t>(2h52m)</a:t>
            </a:r>
          </a:p>
          <a:p>
            <a:pPr lvl="1"/>
            <a:endParaRPr lang="en-US" altLang="ja-JP" dirty="0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3F358-40B5-4125-A86F-25F67261EFD7}" type="slidenum">
              <a:rPr kumimoji="1" lang="ja-JP" altLang="en-US" smtClean="0"/>
              <a:t>8</a:t>
            </a:fld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 smtClean="0"/>
              <a:t>JAG Spring Contest 2013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036327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sign025-sakura-">
  <a:themeElements>
    <a:clrScheme name="標準デザイン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ユーザー定義 1">
      <a:majorFont>
        <a:latin typeface="メイリオ"/>
        <a:ea typeface="メイリオ"/>
        <a:cs typeface=""/>
      </a:majorFont>
      <a:minorFont>
        <a:latin typeface="メイリオ"/>
        <a:ea typeface="メイリオ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>
          <a:solidFill>
            <a:srgbClr val="0070C0"/>
          </a:solidFill>
        </a:ln>
      </a:spPr>
      <a:bodyPr rtlCol="0" anchor="ctr"/>
      <a:lstStyle>
        <a:defPPr algn="ctr">
          <a:defRPr kumimoji="1" dirty="0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標準デザイン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標準デザイン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標準デザイン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標準デザイン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標準デザイン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標準デザイン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標準デザイン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​​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design025-sakura-</Template>
  <TotalTime>452</TotalTime>
  <Words>371</Words>
  <Application>Microsoft Office PowerPoint</Application>
  <PresentationFormat>画面に合わせる (4:3)</PresentationFormat>
  <Paragraphs>84</Paragraphs>
  <Slides>8</Slides>
  <Notes>0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8</vt:i4>
      </vt:variant>
    </vt:vector>
  </HeadingPairs>
  <TitlesOfParts>
    <vt:vector size="9" baseType="lpstr">
      <vt:lpstr>design025-sakura-</vt:lpstr>
      <vt:lpstr>Problem G: Revenge of Minimum Cost Flow</vt:lpstr>
      <vt:lpstr>問題概要</vt:lpstr>
      <vt:lpstr>解法(1/3)</vt:lpstr>
      <vt:lpstr>解法(2/3)</vt:lpstr>
      <vt:lpstr>解法(3/3)</vt:lpstr>
      <vt:lpstr>補足</vt:lpstr>
      <vt:lpstr>ジャッジ解</vt:lpstr>
      <vt:lpstr>結果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Problem J: Tree Allocation</dc:title>
  <dc:creator>Fumiya Suto</dc:creator>
  <cp:lastModifiedBy>Fumiya Suto</cp:lastModifiedBy>
  <cp:revision>51</cp:revision>
  <cp:lastPrinted>2012-04-16T13:27:51Z</cp:lastPrinted>
  <dcterms:created xsi:type="dcterms:W3CDTF">2012-03-10T06:21:46Z</dcterms:created>
  <dcterms:modified xsi:type="dcterms:W3CDTF">2013-04-23T15:38:11Z</dcterms:modified>
</cp:coreProperties>
</file>