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85" autoAdjust="0"/>
    <p:restoredTop sz="94660"/>
  </p:normalViewPr>
  <p:slideViewPr>
    <p:cSldViewPr>
      <p:cViewPr varScale="1">
        <p:scale>
          <a:sx n="104" d="100"/>
          <a:sy n="104" d="100"/>
        </p:scale>
        <p:origin x="-1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CEC929-770E-42BC-8DFE-F51D0E1C3519}" type="datetimeFigureOut">
              <a:rPr kumimoji="1" lang="ja-JP" altLang="en-US" smtClean="0"/>
              <a:t>2008/9/13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AC8A3E-5C1F-4878-B594-5A7F1A4CC8E3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AC8A3E-5C1F-4878-B594-5A7F1A4CC8E3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AC8A3E-5C1F-4878-B594-5A7F1A4CC8E3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AC8A3E-5C1F-4878-B594-5A7F1A4CC8E3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AC8A3E-5C1F-4878-B594-5A7F1A4CC8E3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AC8A3E-5C1F-4878-B594-5A7F1A4CC8E3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89AE-3B1E-4000-A761-BD95891BAA5F}" type="datetimeFigureOut">
              <a:rPr kumimoji="1" lang="ja-JP" altLang="en-US" smtClean="0"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CFCD-19A4-4A2A-BFD1-AB358FE1D7C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89AE-3B1E-4000-A761-BD95891BAA5F}" type="datetimeFigureOut">
              <a:rPr kumimoji="1" lang="ja-JP" altLang="en-US" smtClean="0"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CFCD-19A4-4A2A-BFD1-AB358FE1D7C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89AE-3B1E-4000-A761-BD95891BAA5F}" type="datetimeFigureOut">
              <a:rPr kumimoji="1" lang="ja-JP" altLang="en-US" smtClean="0"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CFCD-19A4-4A2A-BFD1-AB358FE1D7C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89AE-3B1E-4000-A761-BD95891BAA5F}" type="datetimeFigureOut">
              <a:rPr kumimoji="1" lang="ja-JP" altLang="en-US" smtClean="0"/>
              <a:t>2008/9/13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CFCD-19A4-4A2A-BFD1-AB358FE1D7C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89AE-3B1E-4000-A761-BD95891BAA5F}" type="datetimeFigureOut">
              <a:rPr kumimoji="1" lang="ja-JP" altLang="en-US" smtClean="0"/>
              <a:t>2008/9/13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CFCD-19A4-4A2A-BFD1-AB358FE1D7C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89AE-3B1E-4000-A761-BD95891BAA5F}" type="datetimeFigureOut">
              <a:rPr kumimoji="1" lang="ja-JP" altLang="en-US" smtClean="0"/>
              <a:t>2008/9/13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CFCD-19A4-4A2A-BFD1-AB358FE1D7C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89AE-3B1E-4000-A761-BD95891BAA5F}" type="datetimeFigureOut">
              <a:rPr kumimoji="1" lang="ja-JP" altLang="en-US" smtClean="0"/>
              <a:t>2008/9/13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CFCD-19A4-4A2A-BFD1-AB358FE1D7C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89AE-3B1E-4000-A761-BD95891BAA5F}" type="datetimeFigureOut">
              <a:rPr kumimoji="1" lang="ja-JP" altLang="en-US" smtClean="0"/>
              <a:t>2008/9/13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CFCD-19A4-4A2A-BFD1-AB358FE1D7C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89AE-3B1E-4000-A761-BD95891BAA5F}" type="datetimeFigureOut">
              <a:rPr kumimoji="1" lang="ja-JP" altLang="en-US" smtClean="0"/>
              <a:t>2008/9/13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CFCD-19A4-4A2A-BFD1-AB358FE1D7C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89AE-3B1E-4000-A761-BD95891BAA5F}" type="datetimeFigureOut">
              <a:rPr kumimoji="1" lang="ja-JP" altLang="en-US" smtClean="0"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CFCD-19A4-4A2A-BFD1-AB358FE1D7C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89AE-3B1E-4000-A761-BD95891BAA5F}" type="datetimeFigureOut">
              <a:rPr kumimoji="1" lang="ja-JP" altLang="en-US" smtClean="0"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CFCD-19A4-4A2A-BFD1-AB358FE1D7C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689AE-3B1E-4000-A761-BD95891BAA5F}" type="datetimeFigureOut">
              <a:rPr kumimoji="1" lang="ja-JP" altLang="en-US" smtClean="0"/>
              <a:t>2008/9/13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ACFCD-19A4-4A2A-BFD1-AB358FE1D7C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D Deadly Dice Game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ja-JP" altLang="en-US" dirty="0" smtClean="0"/>
              <a:t>原案：松本</a:t>
            </a:r>
            <a:endParaRPr lang="en-US" altLang="ja-JP" dirty="0" smtClean="0"/>
          </a:p>
          <a:p>
            <a:r>
              <a:rPr kumimoji="1" lang="ja-JP" altLang="en-US" dirty="0" smtClean="0"/>
              <a:t>担当：松本，吉田，北村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設定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黒い</a:t>
            </a:r>
            <a:r>
              <a:rPr kumimoji="1" lang="ja-JP" altLang="en-US" dirty="0" smtClean="0"/>
              <a:t>マス及び赤いマスからなる環の上ですごろくをする（マスの数</a:t>
            </a:r>
            <a:r>
              <a:rPr lang="en-US" altLang="ja-JP" dirty="0"/>
              <a:t>N</a:t>
            </a:r>
            <a:r>
              <a:rPr kumimoji="1" lang="ja-JP" altLang="en-US" dirty="0" smtClean="0"/>
              <a:t>）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好きなところから始めて良い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サイコロを</a:t>
            </a:r>
            <a:r>
              <a:rPr lang="en-US" altLang="ja-JP" dirty="0"/>
              <a:t>T</a:t>
            </a:r>
            <a:r>
              <a:rPr lang="ja-JP" altLang="en-US" dirty="0" smtClean="0"/>
              <a:t>回</a:t>
            </a:r>
            <a:r>
              <a:rPr kumimoji="1" lang="ja-JP" altLang="en-US" dirty="0" smtClean="0"/>
              <a:t>振った時点で終了する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N &lt;= 2000, T &lt;= 2000</a:t>
            </a:r>
            <a:endParaRPr kumimoji="1" lang="en-US" altLang="ja-JP" dirty="0" smtClean="0"/>
          </a:p>
          <a:p>
            <a:r>
              <a:rPr lang="ja-JP" altLang="en-US" dirty="0"/>
              <a:t>出力</a:t>
            </a:r>
            <a:endParaRPr lang="en-US" altLang="ja-JP" dirty="0"/>
          </a:p>
          <a:p>
            <a:pPr lvl="1"/>
            <a:r>
              <a:rPr lang="ja-JP" altLang="en-US" dirty="0" smtClean="0"/>
              <a:t>終了時点に赤いマスに止まる確率を最大化せよ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だめな解法１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開始地点を固定した問題を考える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k</a:t>
            </a:r>
            <a:r>
              <a:rPr lang="ja-JP" altLang="en-US" dirty="0" smtClean="0"/>
              <a:t>ターン目の確率分布から</a:t>
            </a:r>
            <a:r>
              <a:rPr lang="en-US" altLang="ja-JP" dirty="0" smtClean="0"/>
              <a:t>k+1</a:t>
            </a:r>
            <a:r>
              <a:rPr lang="ja-JP" altLang="en-US" dirty="0" smtClean="0"/>
              <a:t>ターン目の確率分布を求めることを</a:t>
            </a:r>
            <a:r>
              <a:rPr lang="en-US" altLang="ja-JP" dirty="0" smtClean="0"/>
              <a:t>0&lt;=k&lt;T</a:t>
            </a:r>
            <a:r>
              <a:rPr lang="ja-JP" altLang="en-US" dirty="0" smtClean="0"/>
              <a:t>で繰り返す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計算量は</a:t>
            </a:r>
            <a:r>
              <a:rPr lang="en-US" altLang="ja-JP" dirty="0" smtClean="0"/>
              <a:t>O(NT)</a:t>
            </a:r>
          </a:p>
          <a:p>
            <a:r>
              <a:rPr kumimoji="1" lang="ja-JP" altLang="en-US" dirty="0" smtClean="0"/>
              <a:t>各開始地点について計算して最大値を取れば良い</a:t>
            </a:r>
            <a:endParaRPr kumimoji="1" lang="en-US" altLang="ja-JP" dirty="0" smtClean="0"/>
          </a:p>
          <a:p>
            <a:r>
              <a:rPr lang="ja-JP" altLang="en-US" dirty="0" smtClean="0"/>
              <a:t>全体の計算量は</a:t>
            </a:r>
            <a:r>
              <a:rPr lang="en-US" altLang="ja-JP" dirty="0" smtClean="0"/>
              <a:t>O(N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T)</a:t>
            </a:r>
          </a:p>
          <a:p>
            <a:pPr lvl="1"/>
            <a:r>
              <a:rPr lang="en-US" altLang="ja-JP" dirty="0"/>
              <a:t>N&lt;=2000</a:t>
            </a:r>
            <a:r>
              <a:rPr lang="ja-JP" altLang="en-US" dirty="0" err="1"/>
              <a:t>，</a:t>
            </a:r>
            <a:r>
              <a:rPr lang="en-US" altLang="ja-JP" dirty="0"/>
              <a:t>T&lt;=2000</a:t>
            </a:r>
            <a:r>
              <a:rPr lang="ja-JP" altLang="en-US" dirty="0" err="1" smtClean="0"/>
              <a:t>なので</a:t>
            </a:r>
            <a:r>
              <a:rPr lang="ja-JP" altLang="en-US" dirty="0"/>
              <a:t>無理</a:t>
            </a:r>
            <a:endParaRPr lang="ja-JP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だめな解法２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確率過程問題の定石：確率遷移行列のべき乗を利用</a:t>
            </a:r>
            <a:endParaRPr kumimoji="1" lang="en-US" altLang="ja-JP" dirty="0" smtClean="0"/>
          </a:p>
          <a:p>
            <a:r>
              <a:rPr lang="ja-JP" altLang="en-US" dirty="0" smtClean="0"/>
              <a:t>遷移行列を </a:t>
            </a:r>
            <a:r>
              <a:rPr lang="en-US" altLang="ja-JP" dirty="0" smtClean="0"/>
              <a:t>A </a:t>
            </a:r>
            <a:r>
              <a:rPr lang="ja-JP" altLang="en-US" dirty="0" smtClean="0"/>
              <a:t>とすると，</a:t>
            </a:r>
            <a:r>
              <a:rPr lang="en-US" altLang="ja-JP" dirty="0" smtClean="0"/>
              <a:t>A</a:t>
            </a:r>
            <a:r>
              <a:rPr lang="en-US" altLang="ja-JP" baseline="30000" dirty="0" smtClean="0"/>
              <a:t>T</a:t>
            </a:r>
            <a:r>
              <a:rPr lang="ja-JP" altLang="en-US" dirty="0" smtClean="0"/>
              <a:t>の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, j)</a:t>
            </a:r>
            <a:r>
              <a:rPr lang="ja-JP" altLang="en-US" dirty="0" smtClean="0"/>
              <a:t>要素は，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番目のマスから始めて</a:t>
            </a:r>
            <a:r>
              <a:rPr lang="ja-JP" altLang="en-US" dirty="0"/>
              <a:t>終了</a:t>
            </a:r>
            <a:r>
              <a:rPr lang="ja-JP" altLang="en-US" dirty="0" smtClean="0"/>
              <a:t>時に</a:t>
            </a:r>
            <a:r>
              <a:rPr lang="en-US" altLang="ja-JP" dirty="0" smtClean="0"/>
              <a:t>j</a:t>
            </a:r>
            <a:r>
              <a:rPr lang="ja-JP" altLang="en-US" dirty="0" smtClean="0"/>
              <a:t>番目のマスにいる確率になる</a:t>
            </a:r>
            <a:endParaRPr lang="en-US" altLang="ja-JP" dirty="0" smtClean="0"/>
          </a:p>
          <a:p>
            <a:r>
              <a:rPr kumimoji="1" lang="ja-JP" altLang="en-US" dirty="0" smtClean="0"/>
              <a:t>計算量は</a:t>
            </a:r>
            <a:r>
              <a:rPr lang="en-US" altLang="ja-JP" dirty="0" smtClean="0"/>
              <a:t>N</a:t>
            </a:r>
            <a:r>
              <a:rPr lang="en-US" altLang="ja-JP" baseline="30000" dirty="0" smtClean="0"/>
              <a:t>3</a:t>
            </a:r>
            <a:r>
              <a:rPr lang="en-US" altLang="ja-JP" dirty="0" smtClean="0"/>
              <a:t>logT</a:t>
            </a:r>
          </a:p>
          <a:p>
            <a:pPr lvl="1"/>
            <a:r>
              <a:rPr kumimoji="1" lang="en-US" altLang="ja-JP" dirty="0" smtClean="0"/>
              <a:t>N&lt;=2000</a:t>
            </a:r>
            <a:r>
              <a:rPr kumimoji="1" lang="ja-JP" altLang="en-US" dirty="0" err="1" smtClean="0"/>
              <a:t>，</a:t>
            </a:r>
            <a:r>
              <a:rPr kumimoji="1" lang="en-US" altLang="ja-JP" dirty="0" smtClean="0"/>
              <a:t>T&lt;=2000</a:t>
            </a:r>
            <a:r>
              <a:rPr lang="ja-JP" altLang="en-US" dirty="0" err="1"/>
              <a:t>なので</a:t>
            </a:r>
            <a:r>
              <a:rPr kumimoji="1" lang="ja-JP" altLang="en-US" dirty="0" smtClean="0"/>
              <a:t>無理</a:t>
            </a:r>
            <a:endParaRPr kumimoji="1" lang="ja-JP" altLang="en-US" dirty="0"/>
          </a:p>
        </p:txBody>
      </p:sp>
      <p:sp>
        <p:nvSpPr>
          <p:cNvPr id="5" name="四角形吹き出し 4"/>
          <p:cNvSpPr/>
          <p:nvPr/>
        </p:nvSpPr>
        <p:spPr>
          <a:xfrm>
            <a:off x="4214810" y="2143116"/>
            <a:ext cx="2500330" cy="357190"/>
          </a:xfrm>
          <a:prstGeom prst="wedgeRectCallout">
            <a:avLst>
              <a:gd name="adj1" fmla="val -20193"/>
              <a:gd name="adj2" fmla="val 1034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T</a:t>
            </a:r>
            <a:r>
              <a:rPr kumimoji="1" lang="ja-JP" altLang="en-US" dirty="0" smtClean="0"/>
              <a:t>乗（転置じゃないよ！）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ja-JP" altLang="en-US" dirty="0" smtClean="0"/>
              <a:t>開始地点によらず，</a:t>
            </a:r>
            <a:r>
              <a:rPr lang="ja-JP" altLang="en-US" dirty="0"/>
              <a:t>終了</a:t>
            </a:r>
            <a:r>
              <a:rPr lang="ja-JP" altLang="en-US" dirty="0" smtClean="0"/>
              <a:t>時の「相対的な位置の確率分布」は同じことに注目する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終了時に</a:t>
            </a:r>
            <a:r>
              <a:rPr kumimoji="1" lang="en-US" altLang="ja-JP" dirty="0" smtClean="0"/>
              <a:t>k</a:t>
            </a:r>
            <a:r>
              <a:rPr kumimoji="1" lang="ja-JP" altLang="en-US" dirty="0" smtClean="0"/>
              <a:t>マス進んだマス（</a:t>
            </a:r>
            <a:r>
              <a:rPr lang="en-US" altLang="ja-JP" dirty="0" smtClean="0"/>
              <a:t>0&lt;=k&lt;N</a:t>
            </a:r>
            <a:r>
              <a:rPr lang="ja-JP" altLang="en-US" dirty="0" smtClean="0"/>
              <a:t>）にいる確率は同じ</a:t>
            </a:r>
            <a:endParaRPr lang="en-US" altLang="ja-JP" dirty="0"/>
          </a:p>
          <a:p>
            <a:pPr lvl="1"/>
            <a:r>
              <a:rPr lang="ja-JP" altLang="en-US" dirty="0" smtClean="0"/>
              <a:t>この確率分布を求める計算量は</a:t>
            </a:r>
            <a:r>
              <a:rPr lang="en-US" altLang="ja-JP" dirty="0" smtClean="0"/>
              <a:t>O(NT)</a:t>
            </a:r>
          </a:p>
          <a:p>
            <a:r>
              <a:rPr lang="ja-JP" altLang="en-US" dirty="0" smtClean="0"/>
              <a:t>この確率分布を使って各開始地点毎の確率分布を求める計算量は</a:t>
            </a:r>
            <a:r>
              <a:rPr lang="en-US" altLang="ja-JP" dirty="0" smtClean="0"/>
              <a:t>O(N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</a:t>
            </a:r>
          </a:p>
          <a:p>
            <a:r>
              <a:rPr lang="ja-JP" altLang="en-US" dirty="0" smtClean="0"/>
              <a:t>全体の計算量は</a:t>
            </a:r>
            <a:r>
              <a:rPr lang="en-US" altLang="ja-JP" dirty="0" smtClean="0"/>
              <a:t>O(N(N+T))</a:t>
            </a:r>
          </a:p>
          <a:p>
            <a:pPr lvl="1"/>
            <a:r>
              <a:rPr lang="en-US" altLang="ja-JP" dirty="0"/>
              <a:t>N&lt;=2000</a:t>
            </a:r>
            <a:r>
              <a:rPr lang="ja-JP" altLang="en-US" dirty="0" err="1"/>
              <a:t>，</a:t>
            </a:r>
            <a:r>
              <a:rPr lang="en-US" altLang="ja-JP" dirty="0"/>
              <a:t>T&lt;=</a:t>
            </a:r>
            <a:r>
              <a:rPr lang="en-US" altLang="ja-JP" dirty="0" smtClean="0"/>
              <a:t>2000</a:t>
            </a:r>
            <a:r>
              <a:rPr lang="ja-JP" altLang="en-US" dirty="0" smtClean="0"/>
              <a:t>で</a:t>
            </a:r>
            <a:r>
              <a:rPr lang="en-US" altLang="ja-JP" smtClean="0"/>
              <a:t>OK</a:t>
            </a:r>
            <a:endParaRPr lang="ja-JP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293</Words>
  <Application>Microsoft Office PowerPoint</Application>
  <PresentationFormat>画面に合わせる (4:3)</PresentationFormat>
  <Paragraphs>36</Paragraphs>
  <Slides>5</Slides>
  <Notes>5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Office テーマ</vt:lpstr>
      <vt:lpstr>Problem D Deadly Dice Game</vt:lpstr>
      <vt:lpstr>問題概要</vt:lpstr>
      <vt:lpstr>だめな解法１</vt:lpstr>
      <vt:lpstr>だめな解法２</vt:lpstr>
      <vt:lpstr>想定解法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D Deadly Dice Game</dc:title>
  <dc:creator> </dc:creator>
  <cp:lastModifiedBy> </cp:lastModifiedBy>
  <cp:revision>35</cp:revision>
  <dcterms:created xsi:type="dcterms:W3CDTF">2008-09-12T17:14:27Z</dcterms:created>
  <dcterms:modified xsi:type="dcterms:W3CDTF">2008-09-12T19:00:25Z</dcterms:modified>
</cp:coreProperties>
</file>