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4" r:id="rId3"/>
    <p:sldId id="266" r:id="rId4"/>
    <p:sldId id="265" r:id="rId5"/>
    <p:sldId id="269" r:id="rId6"/>
    <p:sldId id="267" r:id="rId7"/>
    <p:sldId id="268" r:id="rId8"/>
    <p:sldId id="263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0" d="100"/>
          <a:sy n="50" d="100"/>
        </p:scale>
        <p:origin x="42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82ADF-2149-434E-98C5-624D6A155505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5CC3C-B8F8-A84D-97DA-E8051F3CCC5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51533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4CE43-E6B3-404D-A2C0-C8A7C6109829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46FC0C-99F2-B948-8DA0-547A020000D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4008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5B005-9105-4D45-9FD8-CCF07DA17D95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9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983-2A9D-DD40-B763-CFF871E7D1DB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4542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DBADC-0B2D-F148-84B8-B6810BDC70E5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538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D8B1C-5369-3746-B77E-EF0CCC5C978F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7302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8EBBC-6B75-064C-95C3-60AEA8191183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4122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1FBE9-8102-314D-811F-88757FEBBBF2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65229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340C-2FEA-FB47-BC41-320B9D2E930D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94787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2015/4/19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5593946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DC734-5ACD-4040-92E1-7CFE06FD6138}" type="datetime1">
              <a:rPr lang="ja-JP" altLang="en-US" smtClean="0"/>
              <a:t>2015/4/19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62069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21B1D7E1-AEB4-FD48-B8D3-FDBB22608FF3}" type="datetime1">
              <a:rPr lang="ja-JP" altLang="en-US" smtClean="0"/>
              <a:t>2015/4/19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5450455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21B1D7E1-AEB4-FD48-B8D3-FDBB22608FF3}" type="datetime1">
              <a:rPr lang="ja-JP" altLang="en-US" smtClean="0"/>
              <a:t>2015/4/19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7565232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21B1D7E1-AEB4-FD48-B8D3-FDBB22608FF3}" type="datetime1">
              <a:rPr lang="ja-JP" altLang="en-US" smtClean="0"/>
              <a:t>2015/4/19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872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41719" y="1124125"/>
            <a:ext cx="7406640" cy="1472184"/>
          </a:xfrm>
        </p:spPr>
        <p:txBody>
          <a:bodyPr>
            <a:noAutofit/>
          </a:bodyPr>
          <a:lstStyle/>
          <a:p>
            <a:r>
              <a:rPr lang="en-US" altLang="ja-JP" sz="6000" b="1" dirty="0" smtClean="0"/>
              <a:t>Problem F: </a:t>
            </a:r>
            <a:br>
              <a:rPr lang="en-US" altLang="ja-JP" sz="6000" b="1" dirty="0" smtClean="0"/>
            </a:br>
            <a:r>
              <a:rPr lang="en-US" altLang="ja-JP" sz="6000" b="1" dirty="0" smtClean="0"/>
              <a:t>ICPC Teams</a:t>
            </a:r>
            <a:endParaRPr kumimoji="1" lang="ja-JP" altLang="en-US" sz="6000" b="1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5359791" y="2339275"/>
            <a:ext cx="3629466" cy="2218652"/>
          </a:xfrm>
        </p:spPr>
        <p:txBody>
          <a:bodyPr>
            <a:noAutofit/>
          </a:bodyPr>
          <a:lstStyle/>
          <a:p>
            <a:r>
              <a:rPr lang="ja-JP" altLang="en-US" b="1" dirty="0" smtClean="0"/>
              <a:t>原案</a:t>
            </a:r>
            <a:r>
              <a:rPr lang="en-US" altLang="ja-JP" b="1" dirty="0" smtClean="0"/>
              <a:t>: </a:t>
            </a:r>
            <a:r>
              <a:rPr lang="ja-JP" altLang="en-US" b="1" dirty="0" smtClean="0"/>
              <a:t>保坂</a:t>
            </a:r>
            <a:endParaRPr lang="en-US" altLang="ja-JP" b="1" dirty="0" smtClean="0"/>
          </a:p>
          <a:p>
            <a:r>
              <a:rPr lang="ja-JP" altLang="en-US" b="1" dirty="0" smtClean="0"/>
              <a:t>問題文：</a:t>
            </a:r>
            <a:r>
              <a:rPr lang="ja-JP" altLang="en-US" b="1" dirty="0"/>
              <a:t>大橋</a:t>
            </a:r>
            <a:endParaRPr kumimoji="1" lang="en-US" altLang="ja-JP" b="1" dirty="0" smtClean="0"/>
          </a:p>
          <a:p>
            <a:r>
              <a:rPr lang="ja-JP" altLang="en-US" b="1" dirty="0" smtClean="0"/>
              <a:t>解答：大槻、大橋、保坂</a:t>
            </a:r>
            <a:endParaRPr lang="en-US" altLang="ja-JP" b="1" dirty="0" smtClean="0"/>
          </a:p>
          <a:p>
            <a:r>
              <a:rPr lang="ja-JP" altLang="en-US" b="1" dirty="0" smtClean="0"/>
              <a:t>解説</a:t>
            </a:r>
            <a:r>
              <a:rPr lang="en-US" altLang="ja-JP" b="1" dirty="0" smtClean="0"/>
              <a:t>: </a:t>
            </a:r>
            <a:r>
              <a:rPr lang="ja-JP" altLang="en-US" b="1" dirty="0" smtClean="0"/>
              <a:t>大槻</a:t>
            </a:r>
            <a:endParaRPr lang="en-US" altLang="ja-JP" b="1" dirty="0" smtClean="0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5118291" y="-70342"/>
            <a:ext cx="3941301" cy="8832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1"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ja-JP" sz="2400" b="1" dirty="0" smtClean="0"/>
              <a:t>2015/04/19</a:t>
            </a:r>
          </a:p>
          <a:p>
            <a:pPr algn="r"/>
            <a:r>
              <a:rPr lang="en-US" altLang="ja-JP" sz="2800" b="1" dirty="0" smtClean="0"/>
              <a:t>JAG Spring Contest 2015</a:t>
            </a:r>
          </a:p>
        </p:txBody>
      </p:sp>
    </p:spTree>
    <p:extLst>
      <p:ext uri="{BB962C8B-B14F-4D97-AF65-F5344CB8AC3E}">
        <p14:creationId xmlns:p14="http://schemas.microsoft.com/office/powerpoint/2010/main" val="274145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コンテンツ プレースホルダー 2"/>
              <p:cNvSpPr txBox="1">
                <a:spLocks/>
              </p:cNvSpPr>
              <p:nvPr/>
            </p:nvSpPr>
            <p:spPr>
              <a:xfrm>
                <a:off x="666612" y="2025749"/>
                <a:ext cx="8477388" cy="4164036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365760" indent="-283464" algn="l" rtl="0" eaLnBrk="1" latinLnBrk="0" hangingPunct="1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1"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37744" algn="l" rtl="0" eaLnBrk="1" latinLnBrk="0" hangingPunct="1">
                  <a:lnSpc>
                    <a:spcPct val="100000"/>
                  </a:lnSpc>
                  <a:spcBef>
                    <a:spcPts val="550"/>
                  </a:spcBef>
                  <a:buClr>
                    <a:schemeClr val="accent1"/>
                  </a:buClr>
                  <a:buFont typeface="Verdana"/>
                  <a:buChar char="◦"/>
                  <a:defRPr kumimoji="1"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86968" indent="-22860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2"/>
                  </a:buClr>
                  <a:buFont typeface="Wingdings 2"/>
                  <a:buChar char=""/>
                  <a:defRPr kumimoji="1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97280" indent="-173736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298448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508760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5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719072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920240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130552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  <a:extLst/>
              </a:lstStyle>
              <a:p>
                <a:pPr>
                  <a:buFont typeface="Wingdings" panose="05000000000000000000" pitchFamily="2" charset="2"/>
                  <a:buChar char="l"/>
                </a:pPr>
                <a:r>
                  <a:rPr lang="en-US" altLang="ja-JP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3</a:t>
                </a:r>
                <a:r>
                  <a:rPr lang="en-US" altLang="ja-JP" sz="28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N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人がいて、</a:t>
                </a:r>
                <a:r>
                  <a:rPr lang="en-US" altLang="ja-JP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3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人組チームを</a:t>
                </a:r>
                <a:r>
                  <a:rPr lang="en-US" altLang="ja-JP" sz="28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N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組作りたい</a:t>
                </a:r>
                <a:endParaRPr lang="en-US" altLang="ja-JP" sz="28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82296" indent="0">
                  <a:buNone/>
                </a:pPr>
                <a:r>
                  <a:rPr lang="en-US" altLang="ja-JP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(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以下のような</a:t>
                </a:r>
                <a:r>
                  <a:rPr lang="en-US" altLang="ja-JP" sz="28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M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個の条件下</a:t>
                </a:r>
                <a:r>
                  <a:rPr lang="en-US" altLang="ja-JP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)</a:t>
                </a:r>
                <a:endParaRPr lang="en-US" altLang="ja-JP" sz="28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402336" lvl="1" indent="0">
                  <a:buNone/>
                </a:pPr>
                <a:r>
                  <a:rPr lang="en-US" altLang="ja-JP" sz="24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</a:t>
                </a:r>
                <a:r>
                  <a:rPr lang="en-US" altLang="ja-JP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</a:t>
                </a:r>
                <a:r>
                  <a:rPr lang="ja-JP" altLang="en-US" sz="2400" b="1" dirty="0" smtClean="0">
                    <a:solidFill>
                      <a:srgbClr val="3333CC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条件⓪</a:t>
                </a:r>
                <a:r>
                  <a:rPr lang="en-US" altLang="ja-JP" sz="2400" b="1" dirty="0" smtClean="0">
                    <a:solidFill>
                      <a:srgbClr val="3333CC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: 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人</a:t>
                </a:r>
                <a:r>
                  <a:rPr lang="en-US" altLang="ja-JP" sz="24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A</a:t>
                </a:r>
                <a:r>
                  <a:rPr lang="en-US" altLang="ja-JP" sz="2400" baseline="-250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i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と人</a:t>
                </a:r>
                <a:r>
                  <a:rPr lang="en-US" altLang="ja-JP" sz="24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B</a:t>
                </a:r>
                <a:r>
                  <a:rPr lang="en-US" altLang="ja-JP" sz="2400" baseline="-250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i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は同じチーム</a:t>
                </a:r>
                <a:endParaRPr lang="en-US" altLang="ja-JP" sz="24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402336" lvl="1" indent="0">
                  <a:buNone/>
                </a:pPr>
                <a:r>
                  <a:rPr lang="en-US" altLang="ja-JP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</a:t>
                </a:r>
                <a:r>
                  <a:rPr lang="ja-JP" altLang="en-US" sz="2400" b="1" dirty="0" smtClean="0">
                    <a:solidFill>
                      <a:srgbClr val="3333CC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条件➀</a:t>
                </a:r>
                <a:r>
                  <a:rPr lang="en-US" altLang="ja-JP" sz="2400" b="1" dirty="0" smtClean="0">
                    <a:solidFill>
                      <a:srgbClr val="3333CC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: 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人</a:t>
                </a:r>
                <a:r>
                  <a:rPr lang="en-US" altLang="ja-JP" sz="2400" dirty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A</a:t>
                </a:r>
                <a:r>
                  <a:rPr lang="en-US" altLang="ja-JP" sz="2400" baseline="-25000" dirty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i</a:t>
                </a:r>
                <a:r>
                  <a:rPr lang="ja-JP" altLang="en-US" sz="24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と人</a:t>
                </a:r>
                <a:r>
                  <a:rPr lang="en-US" altLang="ja-JP" sz="2400" dirty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B</a:t>
                </a:r>
                <a:r>
                  <a:rPr lang="en-US" altLang="ja-JP" sz="2400" baseline="-25000" dirty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i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は</a:t>
                </a:r>
                <a:r>
                  <a:rPr lang="ja-JP" altLang="en-US" sz="24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異なる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チーム</a:t>
                </a:r>
                <a:endParaRPr lang="en-US" altLang="ja-JP" sz="24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402336" lvl="1" indent="0">
                  <a:buNone/>
                </a:pPr>
                <a:endParaRPr lang="en-US" altLang="ja-JP" sz="2400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そのようなチーム編成は</a:t>
                </a:r>
                <a:r>
                  <a:rPr lang="ja-JP" altLang="en-US" sz="2800" dirty="0" smtClean="0">
                    <a:solidFill>
                      <a:srgbClr val="FF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何通り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作れるか？</a:t>
                </a:r>
                <a:endParaRPr lang="en-US" altLang="ja-JP" sz="2800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11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82296" indent="0">
                  <a:buNone/>
                </a:pPr>
                <a:r>
                  <a:rPr lang="en-US" altLang="ja-JP" sz="2800" dirty="0" smtClean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(</a:t>
                </a:r>
                <a:r>
                  <a:rPr lang="ja-JP" altLang="en-US" sz="2800" dirty="0" smtClean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制約</a:t>
                </a:r>
                <a:r>
                  <a:rPr lang="en-US" altLang="ja-JP" sz="2800" dirty="0" smtClean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)</a:t>
                </a:r>
              </a:p>
              <a:p>
                <a:pPr marL="82296" lvl="0" indent="0">
                  <a:spcBef>
                    <a:spcPts val="0"/>
                  </a:spcBef>
                  <a:buClrTx/>
                  <a:buSzTx/>
                  <a:buNone/>
                </a:pPr>
                <a:r>
                  <a:rPr lang="en-US" altLang="ja-JP" sz="2400" b="0" dirty="0" smtClean="0">
                    <a:ea typeface="Cambria Math" panose="02040503050406030204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  <a:ea typeface="Cambria Math" panose="02040503050406030204" pitchFamily="18" charset="0"/>
                      </a:rPr>
                      <m:t>1≤</m:t>
                    </m:r>
                    <m:r>
                      <a:rPr lang="en-US" altLang="ja-JP" sz="2400" b="0" i="1" smtClean="0">
                        <a:latin typeface="Cambria Math"/>
                        <a:ea typeface="Cambria Math" panose="02040503050406030204" pitchFamily="18" charset="0"/>
                      </a:rPr>
                      <m:t>𝑁</m:t>
                    </m:r>
                    <m:r>
                      <a:rPr lang="en-US" altLang="ja-JP" sz="2400" b="0" i="1" smtClean="0">
                        <a:latin typeface="Cambria Math"/>
                        <a:ea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2400" b="0" i="1" smtClean="0">
                            <a:latin typeface="Cambria Math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sz="2400" b="0" i="1" smtClean="0">
                            <a:latin typeface="Cambria Math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en-US" altLang="ja-JP" sz="2400" b="0" i="0" smtClean="0">
                        <a:latin typeface="Cambria Math"/>
                        <a:ea typeface="Cambria Math" panose="02040503050406030204" pitchFamily="18" charset="0"/>
                      </a:rPr>
                      <m:t>, </m:t>
                    </m:r>
                    <m:r>
                      <a:rPr kumimoji="0" lang="en-US" altLang="ja-JP" sz="2400">
                        <a:solidFill>
                          <a:srgbClr val="000000"/>
                        </a:solidFill>
                        <a:latin typeface="Cambria Math"/>
                        <a:ea typeface="Cambria Math" panose="02040503050406030204" pitchFamily="18" charset="0"/>
                      </a:rPr>
                      <m:t>1</m:t>
                    </m:r>
                    <m:r>
                      <a:rPr kumimoji="0" lang="en-US" altLang="ja-JP" sz="2400" b="0" i="1" smtClean="0">
                        <a:solidFill>
                          <a:srgbClr val="000000"/>
                        </a:solidFill>
                        <a:latin typeface="Cambria Math"/>
                        <a:ea typeface="Cambria Math" panose="02040503050406030204" pitchFamily="18" charset="0"/>
                      </a:rPr>
                      <m:t>≤</m:t>
                    </m:r>
                    <m:r>
                      <a:rPr kumimoji="0" lang="en-US" altLang="ja-JP" sz="2400" b="0" i="1" smtClean="0">
                        <a:solidFill>
                          <a:srgbClr val="000000"/>
                        </a:solidFill>
                        <a:latin typeface="Cambria Math"/>
                        <a:ea typeface="Cambria Math" panose="02040503050406030204" pitchFamily="18" charset="0"/>
                      </a:rPr>
                      <m:t>𝑀</m:t>
                    </m:r>
                    <m:r>
                      <a:rPr kumimoji="0" lang="en-US" altLang="ja-JP" sz="2400" i="1">
                        <a:solidFill>
                          <a:srgbClr val="000000"/>
                        </a:solidFill>
                        <a:latin typeface="Cambria Math"/>
                        <a:ea typeface="Cambria Math" panose="02040503050406030204" pitchFamily="18" charset="0"/>
                      </a:rPr>
                      <m:t>≤18</m:t>
                    </m:r>
                  </m:oMath>
                </a14:m>
                <a:endParaRPr kumimoji="0" lang="en-US" altLang="ja-JP" sz="2400" dirty="0">
                  <a:solidFill>
                    <a:srgbClr val="00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82296" indent="0">
                  <a:buNone/>
                </a:pPr>
                <a:endParaRPr lang="en-US" altLang="ja-JP" sz="3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コンテンツ プレースホルダー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612" y="2025749"/>
                <a:ext cx="8477388" cy="4164036"/>
              </a:xfrm>
              <a:prstGeom prst="rect">
                <a:avLst/>
              </a:prstGeom>
              <a:blipFill rotWithShape="1">
                <a:blip r:embed="rId2"/>
                <a:stretch>
                  <a:fillRect t="-190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63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66612" y="2025749"/>
            <a:ext cx="8477388" cy="4164036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Font typeface="Wingdings" panose="05000000000000000000" pitchFamily="2" charset="2"/>
              <a:buChar char="l"/>
            </a:pPr>
            <a:r>
              <a:rPr lang="en-US" altLang="ja-JP" sz="28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N</a:t>
            </a:r>
            <a:r>
              <a:rPr lang="ja-JP" altLang="en-US" sz="2800" dirty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= 2(6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人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), 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M</a:t>
            </a:r>
            <a:r>
              <a:rPr kumimoji="0" lang="ja-JP" alt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kumimoji="0" lang="en-US" altLang="ja-JP" sz="28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= 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2(1</a:t>
            </a:r>
            <a:r>
              <a:rPr kumimoji="0" lang="ja-JP" altLang="en-US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と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2</a:t>
            </a:r>
            <a:r>
              <a:rPr kumimoji="0" lang="ja-JP" altLang="en-US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は同じ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, 3</a:t>
            </a:r>
            <a:r>
              <a:rPr kumimoji="0" lang="ja-JP" altLang="en-US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と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4</a:t>
            </a:r>
            <a:r>
              <a:rPr kumimoji="0" lang="ja-JP" altLang="en-US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は異なる</a:t>
            </a:r>
            <a:r>
              <a:rPr kumimoji="0" lang="en-US" altLang="ja-JP" sz="2800" dirty="0" smtClean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 </a:t>
            </a: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402336" lvl="1" indent="0">
              <a:buNone/>
            </a:pPr>
            <a:endParaRPr lang="en-US" altLang="ja-JP" sz="2400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02336" lvl="1" indent="0">
              <a:buNone/>
            </a:pPr>
            <a:r>
              <a:rPr lang="en-US" altLang="ja-JP" sz="2400" u="sng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A. 2</a:t>
            </a:r>
            <a:r>
              <a:rPr lang="ja-JP" altLang="en-US" sz="2400" u="sng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通り</a:t>
            </a:r>
            <a:endParaRPr lang="en-US" altLang="ja-JP" sz="2400" u="sng" dirty="0" smtClean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02336" lvl="1" indent="0">
              <a:buNone/>
            </a:pPr>
            <a:endParaRPr lang="en-US" altLang="ja-JP" sz="2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402336" lvl="1" indent="0">
              <a:buNone/>
            </a:pPr>
            <a:r>
              <a:rPr lang="en-US" altLang="ja-JP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{ (1, 2, 3), (4, 5, 6) }</a:t>
            </a:r>
          </a:p>
          <a:p>
            <a:pPr marL="402336" lvl="1" indent="0">
              <a:buNone/>
            </a:pPr>
            <a:r>
              <a:rPr lang="en-US" altLang="ja-JP" sz="2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{ (1, 2, 4), (3, 5, 6) }</a:t>
            </a:r>
          </a:p>
        </p:txBody>
      </p:sp>
    </p:spTree>
    <p:extLst>
      <p:ext uri="{BB962C8B-B14F-4D97-AF65-F5344CB8AC3E}">
        <p14:creationId xmlns:p14="http://schemas.microsoft.com/office/powerpoint/2010/main" val="113962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考察</a:t>
            </a:r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66612" y="2025749"/>
            <a:ext cx="7492650" cy="443132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5760" lvl="1" indent="-283464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条件⓪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同じチーム条件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</a:t>
            </a:r>
            <a:r>
              <a:rPr lang="ja-JP" altLang="en-US" sz="2800" dirty="0" err="1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だけ</a:t>
            </a: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なら簡単</a:t>
            </a:r>
            <a:endParaRPr lang="en-US" altLang="ja-JP" sz="28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同じチーム条件の人々をグループ化したとき、サイズ</a:t>
            </a:r>
            <a:r>
              <a:rPr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1, 2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の連結成分数を</a:t>
            </a:r>
            <a:r>
              <a:rPr lang="en-US" altLang="ja-JP" sz="24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c</a:t>
            </a:r>
            <a:r>
              <a:rPr lang="en-US" altLang="ja-JP" sz="2400" baseline="-250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1</a:t>
            </a:r>
            <a:r>
              <a:rPr lang="en-US" altLang="ja-JP" sz="24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, c</a:t>
            </a:r>
            <a:r>
              <a:rPr lang="en-US" altLang="ja-JP" sz="2400" baseline="-250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2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とすると、</a:t>
            </a: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altLang="ja-JP" sz="24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402336" lvl="1" indent="0">
              <a:buNone/>
            </a:pPr>
            <a:endParaRPr lang="en-US" altLang="ja-JP" sz="1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402336" lvl="1" indent="0">
              <a:buNone/>
            </a:pPr>
            <a:endParaRPr lang="en-US" altLang="ja-JP" sz="8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注意点</a:t>
            </a:r>
            <a:r>
              <a:rPr lang="en-US" altLang="ja-JP" sz="28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ja-JP" altLang="en-US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サイズ</a:t>
            </a:r>
            <a:r>
              <a:rPr lang="en-US" altLang="ja-JP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4</a:t>
            </a:r>
            <a:r>
              <a:rPr lang="ja-JP" altLang="en-US" sz="2400" dirty="0" smtClean="0">
                <a:solidFill>
                  <a:srgbClr val="FF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以上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の連結成分があったら、</a:t>
            </a:r>
            <a:r>
              <a:rPr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0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通り</a:t>
            </a: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4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en-US" altLang="ja-JP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c</a:t>
            </a:r>
            <a:r>
              <a:rPr lang="en-US" altLang="ja-JP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1</a:t>
            </a:r>
            <a:r>
              <a:rPr lang="ja-JP" altLang="en-US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en-US" altLang="ja-JP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&lt; c</a:t>
            </a:r>
            <a:r>
              <a:rPr lang="en-US" altLang="ja-JP" sz="24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2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だったら、</a:t>
            </a:r>
            <a:r>
              <a:rPr lang="en-US" altLang="ja-JP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0</a:t>
            </a:r>
            <a:r>
              <a:rPr lang="ja-JP" altLang="en-US" sz="24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通り</a:t>
            </a: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Ø"/>
            </a:pPr>
            <a:endParaRPr lang="en-US" altLang="ja-JP" sz="24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l"/>
            </a:pP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テキスト ボックス 5"/>
              <p:cNvSpPr txBox="1"/>
              <p:nvPr/>
            </p:nvSpPr>
            <p:spPr>
              <a:xfrm>
                <a:off x="2283672" y="3443050"/>
                <a:ext cx="6103787" cy="1271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𝑐</m:t>
                                </m:r>
                              </m:e>
                              <m: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r>
                          <a:rPr kumimoji="1" lang="en-US" altLang="ja-JP" sz="3600" b="0" i="1" smtClean="0"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  <m:r>
                          <a:rPr kumimoji="1" lang="en-US" altLang="ja-JP" sz="3600" b="0" i="1" smtClean="0">
                            <a:latin typeface="Cambria Math"/>
                          </a:rPr>
                          <m:t>!</m:t>
                        </m:r>
                        <m:sSup>
                          <m:sSup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kumimoji="1" lang="en-US" altLang="ja-JP" sz="3600" b="0" i="1" smtClean="0">
                                <a:latin typeface="Cambria Math"/>
                              </a:rPr>
                              <m:t>(3!)</m:t>
                            </m:r>
                          </m:e>
                          <m:sup>
                            <m:f>
                              <m:f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sup>
                        </m:sSup>
                      </m:den>
                    </m:f>
                  </m:oMath>
                </a14:m>
                <a:r>
                  <a:rPr kumimoji="1" lang="ja-JP" altLang="en-US" sz="3600" dirty="0" smtClean="0"/>
                  <a:t>　通り </a:t>
                </a:r>
                <a:r>
                  <a:rPr kumimoji="1" lang="en-US" altLang="ja-JP" sz="2400" dirty="0" smtClean="0"/>
                  <a:t>(</a:t>
                </a:r>
                <a:r>
                  <a:rPr kumimoji="1" lang="ja-JP" altLang="en-US" sz="2400" dirty="0" smtClean="0"/>
                  <a:t>次ページ参照</a:t>
                </a:r>
                <a:r>
                  <a:rPr kumimoji="1" lang="en-US" altLang="ja-JP" sz="2400" dirty="0" smtClean="0"/>
                  <a:t>)</a:t>
                </a:r>
                <a:endParaRPr kumimoji="1" lang="ja-JP" altLang="en-US" sz="2400" dirty="0"/>
              </a:p>
            </p:txBody>
          </p:sp>
        </mc:Choice>
        <mc:Fallback xmlns="">
          <p:sp>
            <p:nvSpPr>
              <p:cNvPr id="6" name="テキスト ボックス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3672" y="3443050"/>
                <a:ext cx="6103787" cy="1271887"/>
              </a:xfrm>
              <a:prstGeom prst="rect">
                <a:avLst/>
              </a:prstGeom>
              <a:blipFill rotWithShape="1">
                <a:blip r:embed="rId2"/>
                <a:stretch>
                  <a:fillRect r="-50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824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考察</a:t>
            </a:r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テキスト ボックス 2"/>
              <p:cNvSpPr txBox="1"/>
              <p:nvPr/>
            </p:nvSpPr>
            <p:spPr>
              <a:xfrm>
                <a:off x="1130121" y="1956609"/>
                <a:ext cx="4412618" cy="12718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𝑐</m:t>
                                </m:r>
                              </m:e>
                              <m: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  <m:r>
                          <a:rPr kumimoji="1" lang="en-US" altLang="ja-JP" sz="3600" b="0" i="1" smtClean="0">
                            <a:latin typeface="Cambria Math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  <m:r>
                          <a:rPr kumimoji="1" lang="en-US" altLang="ja-JP" sz="3600" b="0" i="1" smtClean="0">
                            <a:latin typeface="Cambria Math"/>
                          </a:rPr>
                          <m:t>! </m:t>
                        </m:r>
                        <m:sSup>
                          <m:sSupPr>
                            <m:ctrlPr>
                              <a:rPr kumimoji="1" lang="en-US" altLang="ja-JP" sz="36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kumimoji="1" lang="en-US" altLang="ja-JP" sz="3600" b="0" i="1" smtClean="0">
                                <a:latin typeface="Cambria Math"/>
                              </a:rPr>
                              <m:t>× (3!)</m:t>
                            </m:r>
                          </m:e>
                          <m:sup>
                            <m:f>
                              <m:fPr>
                                <m:ctrlPr>
                                  <a:rPr kumimoji="1" lang="en-US" altLang="ja-JP" sz="3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kumimoji="1" lang="en-US" altLang="ja-JP" sz="36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𝑐</m:t>
                                    </m:r>
                                  </m:e>
                                  <m:sub>
                                    <m:r>
                                      <a:rPr kumimoji="1" lang="en-US" altLang="ja-JP" sz="36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kumimoji="1" lang="en-US" altLang="ja-JP" sz="3600" b="0" i="1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sup>
                        </m:sSup>
                      </m:den>
                    </m:f>
                  </m:oMath>
                </a14:m>
                <a:r>
                  <a:rPr kumimoji="1" lang="ja-JP" altLang="en-US" sz="3600" dirty="0" smtClean="0"/>
                  <a:t>　通り</a:t>
                </a:r>
                <a:endParaRPr kumimoji="1" lang="ja-JP" altLang="en-US" sz="2400" dirty="0"/>
              </a:p>
            </p:txBody>
          </p:sp>
        </mc:Choice>
        <mc:Fallback xmlns="">
          <p:sp>
            <p:nvSpPr>
              <p:cNvPr id="3" name="テキスト ボックス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0121" y="1956609"/>
                <a:ext cx="4412618" cy="1271887"/>
              </a:xfrm>
              <a:prstGeom prst="rect">
                <a:avLst/>
              </a:prstGeom>
              <a:blipFill rotWithShape="1">
                <a:blip r:embed="rId2"/>
                <a:stretch>
                  <a:fillRect r="-331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正方形/長方形 3"/>
          <p:cNvSpPr/>
          <p:nvPr/>
        </p:nvSpPr>
        <p:spPr>
          <a:xfrm>
            <a:off x="4727665" y="4789545"/>
            <a:ext cx="262580" cy="46423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5133289" y="4787197"/>
            <a:ext cx="262580" cy="46423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6230593" y="4787197"/>
            <a:ext cx="262580" cy="46423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494372" y="4870379"/>
            <a:ext cx="649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・・・</a:t>
            </a:r>
            <a:endParaRPr kumimoji="1" lang="ja-JP" altLang="en-US" dirty="0"/>
          </a:p>
        </p:txBody>
      </p:sp>
      <p:sp>
        <p:nvSpPr>
          <p:cNvPr id="8" name="左中かっこ 7"/>
          <p:cNvSpPr/>
          <p:nvPr/>
        </p:nvSpPr>
        <p:spPr>
          <a:xfrm rot="16200000">
            <a:off x="5466219" y="4733274"/>
            <a:ext cx="337625" cy="1814733"/>
          </a:xfrm>
          <a:prstGeom prst="leftBrac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203629" y="5796380"/>
            <a:ext cx="1046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c</a:t>
            </a:r>
            <a:r>
              <a:rPr lang="en-US" altLang="ja-JP" sz="2400" baseline="-25000" dirty="0" smtClean="0"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2</a:t>
            </a:r>
            <a:r>
              <a:rPr kumimoji="1" lang="ja-JP" altLang="en-US" sz="2400" dirty="0" smtClean="0"/>
              <a:t>個</a:t>
            </a:r>
            <a:endParaRPr kumimoji="1" lang="ja-JP" altLang="en-US" sz="2400" dirty="0"/>
          </a:p>
        </p:txBody>
      </p:sp>
      <p:sp>
        <p:nvSpPr>
          <p:cNvPr id="11" name="正方形/長方形 10"/>
          <p:cNvSpPr/>
          <p:nvPr/>
        </p:nvSpPr>
        <p:spPr>
          <a:xfrm>
            <a:off x="7058245" y="4775477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7055897" y="504042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7492005" y="4773129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7489657" y="5038073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8476765" y="475906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8474417" y="5024005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7055897" y="4463633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7492005" y="447770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8476765" y="447300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838993" y="4839339"/>
            <a:ext cx="649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・・・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/>
        </p:nvSpPr>
        <p:spPr>
          <a:xfrm>
            <a:off x="4755801" y="4463633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5191909" y="447770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6247009" y="4473001"/>
            <a:ext cx="262580" cy="21101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フリーフォーム 24"/>
          <p:cNvSpPr/>
          <p:nvPr/>
        </p:nvSpPr>
        <p:spPr>
          <a:xfrm>
            <a:off x="4170450" y="4072922"/>
            <a:ext cx="4817301" cy="1462723"/>
          </a:xfrm>
          <a:custGeom>
            <a:avLst/>
            <a:gdLst>
              <a:gd name="connsiteX0" fmla="*/ 17932 w 4817301"/>
              <a:gd name="connsiteY0" fmla="*/ 449337 h 1462723"/>
              <a:gd name="connsiteX1" fmla="*/ 257083 w 4817301"/>
              <a:gd name="connsiteY1" fmla="*/ 646284 h 1462723"/>
              <a:gd name="connsiteX2" fmla="*/ 1410634 w 4817301"/>
              <a:gd name="connsiteY2" fmla="*/ 660352 h 1462723"/>
              <a:gd name="connsiteX3" fmla="*/ 2282831 w 4817301"/>
              <a:gd name="connsiteY3" fmla="*/ 660352 h 1462723"/>
              <a:gd name="connsiteX4" fmla="*/ 2521981 w 4817301"/>
              <a:gd name="connsiteY4" fmla="*/ 1012044 h 1462723"/>
              <a:gd name="connsiteX5" fmla="*/ 2662658 w 4817301"/>
              <a:gd name="connsiteY5" fmla="*/ 1377804 h 1462723"/>
              <a:gd name="connsiteX6" fmla="*/ 3309772 w 4817301"/>
              <a:gd name="connsiteY6" fmla="*/ 1462210 h 1462723"/>
              <a:gd name="connsiteX7" fmla="*/ 3886548 w 4817301"/>
              <a:gd name="connsiteY7" fmla="*/ 1405940 h 1462723"/>
              <a:gd name="connsiteX8" fmla="*/ 4519594 w 4817301"/>
              <a:gd name="connsiteY8" fmla="*/ 1265263 h 1462723"/>
              <a:gd name="connsiteX9" fmla="*/ 4800948 w 4817301"/>
              <a:gd name="connsiteY9" fmla="*/ 941706 h 1462723"/>
              <a:gd name="connsiteX10" fmla="*/ 4744677 w 4817301"/>
              <a:gd name="connsiteY10" fmla="*/ 407134 h 1462723"/>
              <a:gd name="connsiteX11" fmla="*/ 4421120 w 4817301"/>
              <a:gd name="connsiteY11" fmla="*/ 41374 h 1462723"/>
              <a:gd name="connsiteX12" fmla="*/ 3506720 w 4817301"/>
              <a:gd name="connsiteY12" fmla="*/ 27306 h 1462723"/>
              <a:gd name="connsiteX13" fmla="*/ 1537243 w 4817301"/>
              <a:gd name="connsiteY13" fmla="*/ 210186 h 1462723"/>
              <a:gd name="connsiteX14" fmla="*/ 186744 w 4817301"/>
              <a:gd name="connsiteY14" fmla="*/ 238321 h 1462723"/>
              <a:gd name="connsiteX15" fmla="*/ 17932 w 4817301"/>
              <a:gd name="connsiteY15" fmla="*/ 449337 h 146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817301" h="1462723">
                <a:moveTo>
                  <a:pt x="17932" y="449337"/>
                </a:moveTo>
                <a:cubicBezTo>
                  <a:pt x="29655" y="517331"/>
                  <a:pt x="24966" y="611115"/>
                  <a:pt x="257083" y="646284"/>
                </a:cubicBezTo>
                <a:cubicBezTo>
                  <a:pt x="489200" y="681453"/>
                  <a:pt x="1410634" y="660352"/>
                  <a:pt x="1410634" y="660352"/>
                </a:cubicBezTo>
                <a:cubicBezTo>
                  <a:pt x="1748259" y="662697"/>
                  <a:pt x="2097607" y="601737"/>
                  <a:pt x="2282831" y="660352"/>
                </a:cubicBezTo>
                <a:cubicBezTo>
                  <a:pt x="2468055" y="718967"/>
                  <a:pt x="2458677" y="892469"/>
                  <a:pt x="2521981" y="1012044"/>
                </a:cubicBezTo>
                <a:cubicBezTo>
                  <a:pt x="2585286" y="1131619"/>
                  <a:pt x="2531360" y="1302776"/>
                  <a:pt x="2662658" y="1377804"/>
                </a:cubicBezTo>
                <a:cubicBezTo>
                  <a:pt x="2793956" y="1452832"/>
                  <a:pt x="3105790" y="1457521"/>
                  <a:pt x="3309772" y="1462210"/>
                </a:cubicBezTo>
                <a:cubicBezTo>
                  <a:pt x="3513754" y="1466899"/>
                  <a:pt x="3684911" y="1438765"/>
                  <a:pt x="3886548" y="1405940"/>
                </a:cubicBezTo>
                <a:cubicBezTo>
                  <a:pt x="4088185" y="1373115"/>
                  <a:pt x="4367194" y="1342635"/>
                  <a:pt x="4519594" y="1265263"/>
                </a:cubicBezTo>
                <a:cubicBezTo>
                  <a:pt x="4671994" y="1187891"/>
                  <a:pt x="4763434" y="1084727"/>
                  <a:pt x="4800948" y="941706"/>
                </a:cubicBezTo>
                <a:cubicBezTo>
                  <a:pt x="4838462" y="798685"/>
                  <a:pt x="4807982" y="557189"/>
                  <a:pt x="4744677" y="407134"/>
                </a:cubicBezTo>
                <a:cubicBezTo>
                  <a:pt x="4681372" y="257079"/>
                  <a:pt x="4627446" y="104679"/>
                  <a:pt x="4421120" y="41374"/>
                </a:cubicBezTo>
                <a:cubicBezTo>
                  <a:pt x="4214794" y="-21931"/>
                  <a:pt x="3987366" y="-829"/>
                  <a:pt x="3506720" y="27306"/>
                </a:cubicBezTo>
                <a:cubicBezTo>
                  <a:pt x="3026074" y="55441"/>
                  <a:pt x="2090572" y="175017"/>
                  <a:pt x="1537243" y="210186"/>
                </a:cubicBezTo>
                <a:cubicBezTo>
                  <a:pt x="983914" y="245355"/>
                  <a:pt x="437618" y="191429"/>
                  <a:pt x="186744" y="238321"/>
                </a:cubicBezTo>
                <a:cubicBezTo>
                  <a:pt x="-64130" y="285213"/>
                  <a:pt x="6209" y="381343"/>
                  <a:pt x="17932" y="449337"/>
                </a:cubicBezTo>
                <a:close/>
              </a:path>
            </a:pathLst>
          </a:cu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左中かっこ 26"/>
          <p:cNvSpPr/>
          <p:nvPr/>
        </p:nvSpPr>
        <p:spPr>
          <a:xfrm rot="16200000">
            <a:off x="7771017" y="4733274"/>
            <a:ext cx="337625" cy="1814733"/>
          </a:xfrm>
          <a:prstGeom prst="leftBrac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テキスト ボックス 27"/>
              <p:cNvSpPr txBox="1"/>
              <p:nvPr/>
            </p:nvSpPr>
            <p:spPr>
              <a:xfrm>
                <a:off x="7459293" y="5796380"/>
                <a:ext cx="1183872" cy="504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1" lang="en-US" altLang="ja-JP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2000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kumimoji="1" lang="en-US" altLang="ja-JP" sz="20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kumimoji="1" lang="en-US" altLang="ja-JP" sz="20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kumimoji="1" lang="en-US" altLang="ja-JP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2000" i="1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kumimoji="1" lang="en-US" altLang="ja-JP" sz="20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kumimoji="1" lang="en-US" altLang="ja-JP" sz="2000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kumimoji="1" lang="ja-JP" altLang="en-US" sz="2000" dirty="0" smtClean="0"/>
                  <a:t> 個</a:t>
                </a:r>
                <a:endParaRPr kumimoji="1" lang="ja-JP" altLang="en-US" sz="2000" dirty="0"/>
              </a:p>
            </p:txBody>
          </p:sp>
        </mc:Choice>
        <mc:Fallback xmlns="">
          <p:sp>
            <p:nvSpPr>
              <p:cNvPr id="28" name="テキスト ボックス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9293" y="5796380"/>
                <a:ext cx="1183872" cy="504177"/>
              </a:xfrm>
              <a:prstGeom prst="rect">
                <a:avLst/>
              </a:prstGeom>
              <a:blipFill rotWithShape="1">
                <a:blip r:embed="rId3"/>
                <a:stretch>
                  <a:fillRect t="-2410" b="-361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四角形吹き出し 28"/>
          <p:cNvSpPr/>
          <p:nvPr/>
        </p:nvSpPr>
        <p:spPr>
          <a:xfrm>
            <a:off x="3319983" y="1055080"/>
            <a:ext cx="5092505" cy="801853"/>
          </a:xfrm>
          <a:prstGeom prst="wedgeRectCallout">
            <a:avLst>
              <a:gd name="adj1" fmla="val -50939"/>
              <a:gd name="adj2" fmla="val 92454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ja-JP" altLang="en-US" sz="2000" dirty="0" smtClean="0">
                <a:solidFill>
                  <a:srgbClr val="000000"/>
                </a:solidFill>
              </a:rPr>
              <a:t>サイズ</a:t>
            </a:r>
            <a:r>
              <a:rPr kumimoji="1" lang="en-US" altLang="ja-JP" sz="2000" dirty="0" smtClean="0">
                <a:solidFill>
                  <a:srgbClr val="000000"/>
                </a:solidFill>
              </a:rPr>
              <a:t>2</a:t>
            </a:r>
            <a:r>
              <a:rPr kumimoji="1" lang="ja-JP" altLang="en-US" sz="2000" dirty="0" smtClean="0">
                <a:solidFill>
                  <a:srgbClr val="000000"/>
                </a:solidFill>
              </a:rPr>
              <a:t>の連結成分を並べておいて、</a:t>
            </a:r>
            <a:endParaRPr kumimoji="1" lang="en-US" altLang="ja-JP" sz="2000" dirty="0" smtClean="0">
              <a:solidFill>
                <a:srgbClr val="000000"/>
              </a:solidFill>
            </a:endParaRPr>
          </a:p>
          <a:p>
            <a:pPr lvl="0"/>
            <a:r>
              <a:rPr kumimoji="1" lang="ja-JP" altLang="en-US" sz="2000" dirty="0" smtClean="0">
                <a:solidFill>
                  <a:srgbClr val="000000"/>
                </a:solidFill>
              </a:rPr>
              <a:t>隙間を埋めつつサイズ</a:t>
            </a:r>
            <a:r>
              <a:rPr kumimoji="1" lang="en-US" altLang="ja-JP" sz="2000" dirty="0" smtClean="0">
                <a:solidFill>
                  <a:srgbClr val="000000"/>
                </a:solidFill>
              </a:rPr>
              <a:t>1</a:t>
            </a:r>
            <a:r>
              <a:rPr kumimoji="1" lang="ja-JP" altLang="en-US" sz="2000" dirty="0" smtClean="0">
                <a:solidFill>
                  <a:srgbClr val="000000"/>
                </a:solidFill>
              </a:rPr>
              <a:t>の連結成分を並べる</a:t>
            </a:r>
            <a:endParaRPr kumimoji="1" lang="en-US" altLang="ja-JP" sz="2000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四角形吹き出し 29"/>
              <p:cNvSpPr/>
              <p:nvPr/>
            </p:nvSpPr>
            <p:spPr>
              <a:xfrm>
                <a:off x="145381" y="3480906"/>
                <a:ext cx="3040966" cy="981561"/>
              </a:xfrm>
              <a:prstGeom prst="wedgeRectCallout">
                <a:avLst>
                  <a:gd name="adj1" fmla="val 12091"/>
                  <a:gd name="adj2" fmla="val -71929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kumimoji="1" lang="ja-JP" altLang="en-US" sz="2000" dirty="0">
                    <a:solidFill>
                      <a:srgbClr val="000000"/>
                    </a:solidFill>
                  </a:rPr>
                  <a:t>サイズ</a:t>
                </a:r>
                <a:r>
                  <a:rPr kumimoji="1" lang="en-US" altLang="ja-JP" sz="2000" dirty="0">
                    <a:solidFill>
                      <a:srgbClr val="000000"/>
                    </a:solidFill>
                  </a:rPr>
                  <a:t>1</a:t>
                </a:r>
                <a:r>
                  <a:rPr kumimoji="1" lang="ja-JP" altLang="en-US" sz="2000" dirty="0">
                    <a:solidFill>
                      <a:srgbClr val="000000"/>
                    </a:solidFill>
                  </a:rPr>
                  <a:t>で結成した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kumimoji="1" lang="en-US" altLang="ja-JP" sz="200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kumimoji="1" lang="en-US" altLang="ja-JP" sz="2000" i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kumimoji="1" lang="en-US" altLang="ja-JP" sz="200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kumimoji="1" lang="ja-JP" altLang="en-US" sz="2000" dirty="0">
                    <a:solidFill>
                      <a:srgbClr val="000000"/>
                    </a:solidFill>
                  </a:rPr>
                  <a:t> </a:t>
                </a:r>
                <a:r>
                  <a:rPr kumimoji="1" lang="ja-JP" altLang="en-US" sz="2000" dirty="0" smtClean="0">
                    <a:solidFill>
                      <a:srgbClr val="000000"/>
                    </a:solidFill>
                  </a:rPr>
                  <a:t>個</a:t>
                </a:r>
                <a:endParaRPr kumimoji="1" lang="en-US" altLang="ja-JP" sz="2000" dirty="0" smtClean="0">
                  <a:solidFill>
                    <a:srgbClr val="000000"/>
                  </a:solidFill>
                </a:endParaRPr>
              </a:p>
              <a:p>
                <a:pPr lvl="0"/>
                <a:r>
                  <a:rPr kumimoji="1" lang="ja-JP" altLang="en-US" sz="2000" dirty="0" smtClean="0">
                    <a:solidFill>
                      <a:srgbClr val="000000"/>
                    </a:solidFill>
                  </a:rPr>
                  <a:t>の</a:t>
                </a:r>
                <a:r>
                  <a:rPr kumimoji="1" lang="ja-JP" altLang="en-US" sz="2000" dirty="0">
                    <a:solidFill>
                      <a:srgbClr val="000000"/>
                    </a:solidFill>
                  </a:rPr>
                  <a:t>グループに区別なし</a:t>
                </a:r>
                <a:endParaRPr kumimoji="1" lang="en-US" altLang="ja-JP" sz="20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30" name="四角形吹き出し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81" y="3480906"/>
                <a:ext cx="3040966" cy="981561"/>
              </a:xfrm>
              <a:prstGeom prst="wedgeRectCallout">
                <a:avLst>
                  <a:gd name="adj1" fmla="val 12091"/>
                  <a:gd name="adj2" fmla="val -71929"/>
                </a:avLst>
              </a:prstGeom>
              <a:blipFill rotWithShape="1">
                <a:blip r:embed="rId4"/>
                <a:stretch>
                  <a:fillRect l="-1992" r="-598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四角形吹き出し 30"/>
          <p:cNvSpPr/>
          <p:nvPr/>
        </p:nvSpPr>
        <p:spPr>
          <a:xfrm>
            <a:off x="4445314" y="3038618"/>
            <a:ext cx="3986830" cy="749581"/>
          </a:xfrm>
          <a:prstGeom prst="wedgeRectCallout">
            <a:avLst>
              <a:gd name="adj1" fmla="val -61051"/>
              <a:gd name="adj2" fmla="val -40465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kumimoji="1" lang="ja-JP" altLang="en-US" sz="2000" dirty="0">
                <a:solidFill>
                  <a:srgbClr val="000000"/>
                </a:solidFill>
              </a:rPr>
              <a:t>サイズ</a:t>
            </a:r>
            <a:r>
              <a:rPr kumimoji="1" lang="en-US" altLang="ja-JP" sz="2000" dirty="0">
                <a:solidFill>
                  <a:srgbClr val="000000"/>
                </a:solidFill>
              </a:rPr>
              <a:t>1</a:t>
            </a:r>
            <a:r>
              <a:rPr kumimoji="1" lang="ja-JP" altLang="en-US" sz="2000" dirty="0">
                <a:solidFill>
                  <a:srgbClr val="000000"/>
                </a:solidFill>
              </a:rPr>
              <a:t>で結成した</a:t>
            </a:r>
            <a:r>
              <a:rPr kumimoji="1" lang="ja-JP" altLang="en-US" sz="2000" dirty="0" smtClean="0">
                <a:solidFill>
                  <a:srgbClr val="000000"/>
                </a:solidFill>
              </a:rPr>
              <a:t>各グループ内の</a:t>
            </a:r>
            <a:endParaRPr kumimoji="1" lang="en-US" altLang="ja-JP" sz="2000" dirty="0" smtClean="0">
              <a:solidFill>
                <a:srgbClr val="000000"/>
              </a:solidFill>
            </a:endParaRPr>
          </a:p>
          <a:p>
            <a:pPr lvl="0"/>
            <a:r>
              <a:rPr kumimoji="1" lang="en-US" altLang="ja-JP" sz="2000" dirty="0" smtClean="0">
                <a:solidFill>
                  <a:srgbClr val="000000"/>
                </a:solidFill>
              </a:rPr>
              <a:t>3</a:t>
            </a:r>
            <a:r>
              <a:rPr kumimoji="1" lang="ja-JP" altLang="en-US" sz="2000" dirty="0">
                <a:solidFill>
                  <a:srgbClr val="000000"/>
                </a:solidFill>
              </a:rPr>
              <a:t>人の並びに区別なし</a:t>
            </a: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42204" y="5379066"/>
            <a:ext cx="3527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※</a:t>
            </a:r>
            <a:r>
              <a:rPr kumimoji="1" lang="ja-JP" altLang="en-US" dirty="0" smtClean="0"/>
              <a:t>サイズ</a:t>
            </a:r>
            <a:r>
              <a:rPr kumimoji="1" lang="en-US" altLang="ja-JP" dirty="0" smtClean="0"/>
              <a:t>3</a:t>
            </a:r>
            <a:r>
              <a:rPr kumimoji="1" lang="ja-JP" altLang="en-US" dirty="0" smtClean="0"/>
              <a:t>の連結成分は</a:t>
            </a:r>
            <a:endParaRPr kumimoji="1" lang="en-US" altLang="ja-JP" dirty="0" smtClean="0"/>
          </a:p>
          <a:p>
            <a:r>
              <a:rPr kumimoji="1" lang="ja-JP" altLang="en-US" dirty="0" smtClean="0"/>
              <a:t>既にグループ結成しているので</a:t>
            </a:r>
            <a:endParaRPr kumimoji="1" lang="en-US" altLang="ja-JP" dirty="0" smtClean="0"/>
          </a:p>
          <a:p>
            <a:r>
              <a:rPr kumimoji="1" lang="ja-JP" altLang="en-US" dirty="0" smtClean="0"/>
              <a:t>考慮しなくてよい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827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</a:t>
            </a:r>
            <a:r>
              <a:rPr kumimoji="1" lang="en-US" altLang="ja-JP" dirty="0" smtClean="0"/>
              <a:t>: </a:t>
            </a:r>
            <a:r>
              <a:rPr lang="ja-JP" altLang="en-US" dirty="0" smtClean="0">
                <a:solidFill>
                  <a:srgbClr val="FF0000"/>
                </a:solidFill>
              </a:rPr>
              <a:t>包除原理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3" name="コンテンツ プレースホルダー 2"/>
          <p:cNvSpPr txBox="1">
            <a:spLocks/>
          </p:cNvSpPr>
          <p:nvPr/>
        </p:nvSpPr>
        <p:spPr>
          <a:xfrm>
            <a:off x="666612" y="2025749"/>
            <a:ext cx="8378914" cy="443132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365760" lvl="1" indent="-283464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r>
              <a:rPr lang="en-US" altLang="ja-JP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ja-JP" altLang="en-US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異なるチーム条件は、包除原理によって消せる</a:t>
            </a:r>
            <a:r>
              <a:rPr lang="en-US" altLang="ja-JP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.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" panose="05000000000000000000" pitchFamily="2" charset="2"/>
              <a:buChar char="l"/>
            </a:pPr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82296" lvl="1" indent="0">
              <a:spcBef>
                <a:spcPts val="600"/>
              </a:spcBef>
              <a:buSzPct val="80000"/>
              <a:buNone/>
            </a:pPr>
            <a:r>
              <a:rPr lang="ja-JP" altLang="en-US" u="sng" dirty="0" smtClean="0">
                <a:solidFill>
                  <a:srgbClr val="3333CC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例</a:t>
            </a:r>
            <a:r>
              <a:rPr lang="en-US" altLang="ja-JP" u="sng" dirty="0" smtClean="0">
                <a:solidFill>
                  <a:srgbClr val="3333CC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: </a:t>
            </a:r>
          </a:p>
          <a:p>
            <a:pPr marL="82296" lvl="1" indent="0">
              <a:spcBef>
                <a:spcPts val="600"/>
              </a:spcBef>
              <a:buSzPct val="80000"/>
              <a:buNone/>
            </a:pPr>
            <a:r>
              <a:rPr lang="en-US" altLang="ja-JP" sz="2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(1, 2)</a:t>
            </a:r>
            <a:r>
              <a:rPr lang="ja-JP" altLang="en-US" sz="2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が同じチーム</a:t>
            </a:r>
            <a:r>
              <a:rPr lang="en-US" altLang="ja-JP" sz="2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, (3, 4), (5, 6)</a:t>
            </a:r>
            <a:r>
              <a:rPr lang="ja-JP" altLang="en-US" sz="26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が異なるチームなら、</a:t>
            </a:r>
            <a:endParaRPr lang="en-US" altLang="ja-JP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marL="329184" lvl="2" indent="0">
              <a:spcBef>
                <a:spcPts val="600"/>
              </a:spcBef>
              <a:buSzPct val="80000"/>
              <a:buNone/>
            </a:pP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((1, 2)</a:t>
            </a:r>
            <a:r>
              <a:rPr lang="ja-JP" altLang="en-US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が同じチームとなる場合の数</a:t>
            </a: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 </a:t>
            </a:r>
          </a:p>
          <a:p>
            <a:pPr marL="329184" lvl="2" indent="0">
              <a:spcBef>
                <a:spcPts val="600"/>
              </a:spcBef>
              <a:buSzPct val="80000"/>
              <a:buNone/>
            </a:pP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- ((1, 2), (3, 4)</a:t>
            </a:r>
            <a:r>
              <a:rPr lang="ja-JP" altLang="en-US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が同じチームとなる場合の数</a:t>
            </a: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</a:t>
            </a:r>
          </a:p>
          <a:p>
            <a:pPr marL="329184" lvl="2" indent="0">
              <a:spcBef>
                <a:spcPts val="600"/>
              </a:spcBef>
              <a:buSzPct val="80000"/>
              <a:buNone/>
            </a:pP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- ((1, 2), (5, 6)</a:t>
            </a:r>
            <a:r>
              <a:rPr lang="ja-JP" altLang="en-US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が同じチームとなる場合の数</a:t>
            </a: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</a:t>
            </a:r>
          </a:p>
          <a:p>
            <a:pPr marL="329184" lvl="2" indent="0">
              <a:spcBef>
                <a:spcPts val="600"/>
              </a:spcBef>
              <a:buSzPct val="80000"/>
              <a:buNone/>
            </a:pP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+ ((1, 2), (3, 4), (5, 6)</a:t>
            </a:r>
            <a:r>
              <a:rPr lang="ja-JP" altLang="en-US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が同じチームとなる場合の数</a:t>
            </a:r>
            <a:r>
              <a:rPr lang="en-US" altLang="ja-JP" sz="22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</a:t>
            </a:r>
            <a:endParaRPr lang="en-US" altLang="ja-JP" sz="22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pPr lvl="1">
              <a:buFont typeface="Wingdings" panose="05000000000000000000" pitchFamily="2" charset="2"/>
              <a:buChar char="l"/>
            </a:pPr>
            <a:endParaRPr lang="en-US" altLang="ja-JP" sz="2400" dirty="0" smtClean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411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計算量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 txBox="1">
                <a:spLocks/>
              </p:cNvSpPr>
              <p:nvPr/>
            </p:nvSpPr>
            <p:spPr>
              <a:xfrm>
                <a:off x="666612" y="2025749"/>
                <a:ext cx="8378914" cy="4431322"/>
              </a:xfrm>
              <a:prstGeom prst="rect">
                <a:avLst/>
              </a:prstGeom>
            </p:spPr>
            <p:txBody>
              <a:bodyPr>
                <a:noAutofit/>
              </a:bodyPr>
              <a:lstStyle>
                <a:lvl1pPr marL="365760" indent="-283464" algn="l" rtl="0" eaLnBrk="1" latinLnBrk="0" hangingPunct="1">
                  <a:lnSpc>
                    <a:spcPct val="100000"/>
                  </a:lnSpc>
                  <a:spcBef>
                    <a:spcPts val="6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1"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37744" algn="l" rtl="0" eaLnBrk="1" latinLnBrk="0" hangingPunct="1">
                  <a:lnSpc>
                    <a:spcPct val="100000"/>
                  </a:lnSpc>
                  <a:spcBef>
                    <a:spcPts val="550"/>
                  </a:spcBef>
                  <a:buClr>
                    <a:schemeClr val="accent1"/>
                  </a:buClr>
                  <a:buFont typeface="Verdana"/>
                  <a:buChar char="◦"/>
                  <a:defRPr kumimoji="1"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86968" indent="-22860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2"/>
                  </a:buClr>
                  <a:buFont typeface="Wingdings 2"/>
                  <a:buChar char=""/>
                  <a:defRPr kumimoji="1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97280" indent="-173736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3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298448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4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508760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5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719072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920240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130552" indent="-182880" algn="l" rtl="0" eaLnBrk="1" latinLnBrk="0" hangingPunct="1">
                  <a:lnSpc>
                    <a:spcPct val="100000"/>
                  </a:lnSpc>
                  <a:spcBef>
                    <a:spcPct val="20000"/>
                  </a:spcBef>
                  <a:buClr>
                    <a:schemeClr val="accent6"/>
                  </a:buClr>
                  <a:buFont typeface="Wingdings 2"/>
                  <a:buChar char=""/>
                  <a:defRPr kumimoji="1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  <a:extLst/>
              </a:lstStyle>
              <a:p>
                <a:pPr marL="365760" lvl="1" indent="-283464">
                  <a:spcBef>
                    <a:spcPts val="600"/>
                  </a:spcBef>
                  <a:buSzPct val="80000"/>
                  <a:buFont typeface="Wingdings" panose="05000000000000000000" pitchFamily="2" charset="2"/>
                  <a:buChar char="l"/>
                </a:pPr>
                <a:r>
                  <a:rPr lang="en-US" altLang="ja-JP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</a:t>
                </a:r>
                <a:r>
                  <a:rPr lang="ja-JP" altLang="en-US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最悪ケース</a:t>
                </a:r>
                <a:r>
                  <a:rPr lang="ja-JP" altLang="en-US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は</a:t>
                </a:r>
                <a:r>
                  <a:rPr lang="ja-JP" altLang="en-US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、</a:t>
                </a:r>
                <a:endParaRPr lang="en-US" altLang="ja-JP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786384" lvl="2" indent="-457200">
                  <a:spcBef>
                    <a:spcPts val="600"/>
                  </a:spcBef>
                  <a:buSzPct val="80000"/>
                  <a:buFont typeface="Wingdings" panose="05000000000000000000" pitchFamily="2" charset="2"/>
                  <a:buChar char="Ø"/>
                </a:pPr>
                <a:r>
                  <a:rPr lang="en-US" altLang="ja-JP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M = 18 (</a:t>
                </a:r>
                <a:r>
                  <a:rPr lang="ja-JP" altLang="en-US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条件が</a:t>
                </a:r>
                <a:r>
                  <a:rPr lang="en-US" altLang="ja-JP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18</a:t>
                </a:r>
                <a:r>
                  <a:rPr lang="ja-JP" altLang="en-US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個</a:t>
                </a:r>
                <a:r>
                  <a:rPr lang="en-US" altLang="ja-JP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)</a:t>
                </a:r>
              </a:p>
              <a:p>
                <a:pPr marL="786384" lvl="2" indent="-457200">
                  <a:buFont typeface="Wingdings" panose="05000000000000000000" pitchFamily="2" charset="2"/>
                  <a:buChar char="Ø"/>
                </a:pPr>
                <a:r>
                  <a:rPr lang="ja-JP" altLang="en-US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そのすべてが異なるチーム条件</a:t>
                </a:r>
                <a:endParaRPr lang="en-US" altLang="ja-JP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786384" lvl="2" indent="-457200">
                  <a:buFont typeface="Wingdings" panose="05000000000000000000" pitchFamily="2" charset="2"/>
                  <a:buChar char="Ø"/>
                </a:pPr>
                <a:endParaRPr lang="en-US" altLang="ja-JP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265176" indent="-457200">
                  <a:buFont typeface="Wingdings" panose="05000000000000000000" pitchFamily="2" charset="2"/>
                  <a:buChar char="l"/>
                </a:pPr>
                <a:r>
                  <a:rPr lang="ja-JP" altLang="en-US" sz="28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そのとき</a:t>
                </a:r>
                <a:r>
                  <a:rPr lang="ja-JP" altLang="en-US" sz="28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の計算量は、</a:t>
                </a:r>
                <a:endParaRPr lang="en-US" altLang="ja-JP" sz="2800" i="1" dirty="0">
                  <a:latin typeface="Cambria Math"/>
                  <a:ea typeface="ＭＳ ゴシック" panose="020B0609070205080204" pitchFamily="49" charset="-128"/>
                </a:endParaRPr>
              </a:p>
              <a:p>
                <a:pPr marL="0" indent="0">
                  <a:buNone/>
                </a:pPr>
                <a:r>
                  <a:rPr lang="en-US" altLang="ja-JP" sz="2800" b="0" i="1" dirty="0" smtClean="0">
                    <a:latin typeface="Cambria Math"/>
                    <a:ea typeface="ＭＳ ゴシック" panose="020B0609070205080204" pitchFamily="49" charset="-128"/>
                  </a:rPr>
                  <a:t>	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/>
                        <a:ea typeface="ＭＳ ゴシック" panose="020B0609070205080204" pitchFamily="49" charset="-128"/>
                      </a:rPr>
                      <m:t>𝑂</m:t>
                    </m:r>
                    <m:r>
                      <a:rPr lang="en-US" altLang="ja-JP" sz="2400" b="0" i="1" smtClean="0">
                        <a:latin typeface="Cambria Math"/>
                        <a:ea typeface="ＭＳ ゴシック" panose="020B0609070205080204" pitchFamily="49" charset="-128"/>
                      </a:rPr>
                      <m:t>(</m:t>
                    </m:r>
                    <m:sSup>
                      <m:sSup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  <a:ea typeface="ＭＳ ゴシック" panose="020B0609070205080204" pitchFamily="49" charset="-128"/>
                          </a:rPr>
                        </m:ctrlPr>
                      </m:sSupPr>
                      <m:e>
                        <m:r>
                          <a:rPr lang="en-US" altLang="ja-JP" sz="2400" b="0" i="1" smtClean="0">
                            <a:latin typeface="Cambria Math"/>
                            <a:ea typeface="ＭＳ ゴシック" panose="020B0609070205080204" pitchFamily="49" charset="-128"/>
                          </a:rPr>
                          <m:t>2</m:t>
                        </m:r>
                      </m:e>
                      <m:sup>
                        <m:r>
                          <a:rPr lang="en-US" altLang="ja-JP" sz="2400" b="0" i="1" smtClean="0">
                            <a:latin typeface="Cambria Math"/>
                            <a:ea typeface="ＭＳ ゴシック" panose="020B0609070205080204" pitchFamily="49" charset="-128"/>
                          </a:rPr>
                          <m:t>𝑀</m:t>
                        </m:r>
                      </m:sup>
                    </m:sSup>
                    <m:r>
                      <a:rPr lang="en-US" altLang="ja-JP" sz="2400" b="0" i="1" smtClean="0">
                        <a:latin typeface="Cambria Math"/>
                        <a:ea typeface="ＭＳ ゴシック" panose="020B0609070205080204" pitchFamily="49" charset="-128"/>
                      </a:rPr>
                      <m:t>×</m:t>
                    </m:r>
                  </m:oMath>
                </a14:m>
                <a:r>
                  <a:rPr lang="en-US" altLang="ja-JP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(</a:t>
                </a:r>
                <a:r>
                  <a:rPr lang="en-US" altLang="ja-JP" sz="24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c</a:t>
                </a:r>
                <a:r>
                  <a:rPr lang="en-US" altLang="ja-JP" sz="2400" baseline="-250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1</a:t>
                </a:r>
                <a:r>
                  <a:rPr lang="en-US" altLang="ja-JP" sz="2400" dirty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, </a:t>
                </a:r>
                <a:r>
                  <a:rPr lang="en-US" altLang="ja-JP" sz="24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c</a:t>
                </a:r>
                <a:r>
                  <a:rPr lang="en-US" altLang="ja-JP" sz="2400" baseline="-25000" dirty="0" smtClean="0">
                    <a:latin typeface="Times New Roman" panose="02020603050405020304" pitchFamily="18" charset="0"/>
                    <a:ea typeface="ＭＳ ゴシック" panose="020B0609070205080204" pitchFamily="49" charset="-128"/>
                    <a:cs typeface="Times New Roman" panose="02020603050405020304" pitchFamily="18" charset="0"/>
                  </a:rPr>
                  <a:t>2</a:t>
                </a:r>
                <a:r>
                  <a:rPr lang="ja-JP" altLang="en-US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を求める時間</a:t>
                </a:r>
                <a:r>
                  <a:rPr lang="en-US" altLang="ja-JP" sz="24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))</a:t>
                </a:r>
                <a:endParaRPr lang="en-US" altLang="ja-JP" sz="24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786384" lvl="2" indent="-457200">
                  <a:buFont typeface="Wingdings" panose="05000000000000000000" pitchFamily="2" charset="2"/>
                  <a:buChar char="Ø"/>
                </a:pPr>
                <a:endParaRPr lang="en-US" altLang="ja-JP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marL="329184" lvl="2" indent="0">
                  <a:spcBef>
                    <a:spcPts val="600"/>
                  </a:spcBef>
                  <a:buSzPct val="80000"/>
                  <a:buNone/>
                </a:pPr>
                <a:endParaRPr lang="en-US" altLang="ja-JP" sz="2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</p:txBody>
          </p:sp>
        </mc:Choice>
        <mc:Fallback xmlns="">
          <p:sp>
            <p:nvSpPr>
              <p:cNvPr id="3" name="コンテンツ プレースホルダー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612" y="2025749"/>
                <a:ext cx="8378914" cy="4431322"/>
              </a:xfrm>
              <a:prstGeom prst="rect">
                <a:avLst/>
              </a:prstGeom>
              <a:blipFill rotWithShape="1">
                <a:blip r:embed="rId2"/>
                <a:stretch>
                  <a:fillRect l="-800" t="-137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94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29993"/>
            <a:ext cx="7543800" cy="865164"/>
          </a:xfrm>
        </p:spPr>
        <p:txBody>
          <a:bodyPr/>
          <a:lstStyle/>
          <a:p>
            <a:r>
              <a:rPr kumimoji="1" lang="ja-JP" altLang="en-US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ジャッジ解</a:t>
            </a:r>
            <a:endParaRPr kumimoji="1" lang="ja-JP" altLang="en-US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66612" y="2025749"/>
            <a:ext cx="7591125" cy="3165228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/>
              <a:t>大槻</a:t>
            </a:r>
            <a:r>
              <a:rPr lang="en-US" altLang="ja-JP" sz="2800" dirty="0" smtClean="0"/>
              <a:t> : 154</a:t>
            </a:r>
            <a:r>
              <a:rPr lang="ja-JP" altLang="en-US" sz="2800" dirty="0" smtClean="0"/>
              <a:t>行</a:t>
            </a:r>
            <a:r>
              <a:rPr lang="en-US" altLang="ja-JP" sz="2800" dirty="0" smtClean="0"/>
              <a:t>, C++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/>
              <a:t>大橋</a:t>
            </a:r>
            <a:r>
              <a:rPr lang="en-US" altLang="ja-JP" sz="2800" dirty="0" smtClean="0"/>
              <a:t> : 211</a:t>
            </a:r>
            <a:r>
              <a:rPr lang="ja-JP" altLang="en-US" sz="2800" dirty="0" smtClean="0"/>
              <a:t>行</a:t>
            </a:r>
            <a:r>
              <a:rPr lang="en-US" altLang="ja-JP" sz="2800" dirty="0" smtClean="0"/>
              <a:t>, C++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2800" dirty="0" smtClean="0"/>
              <a:t>保坂</a:t>
            </a:r>
            <a:r>
              <a:rPr lang="en-US" altLang="ja-JP" sz="2800" dirty="0" smtClean="0"/>
              <a:t> : 110</a:t>
            </a:r>
            <a:r>
              <a:rPr lang="ja-JP" altLang="en-US" sz="2800" dirty="0" smtClean="0"/>
              <a:t>行</a:t>
            </a:r>
            <a:r>
              <a:rPr lang="en-US" altLang="ja-JP" sz="2800" dirty="0" smtClean="0"/>
              <a:t>, Java</a:t>
            </a:r>
            <a:endParaRPr lang="en-US" altLang="ja-JP" sz="2800" dirty="0"/>
          </a:p>
        </p:txBody>
      </p:sp>
    </p:spTree>
    <p:extLst>
      <p:ext uri="{BB962C8B-B14F-4D97-AF65-F5344CB8AC3E}">
        <p14:creationId xmlns:p14="http://schemas.microsoft.com/office/powerpoint/2010/main" val="229091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22960" y="801858"/>
            <a:ext cx="7543800" cy="893299"/>
          </a:xfrm>
        </p:spPr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22959" y="2031480"/>
            <a:ext cx="7543801" cy="318763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ja-JP" altLang="en-US" sz="3000" dirty="0"/>
              <a:t> </a:t>
            </a:r>
            <a:r>
              <a:rPr kumimoji="1" lang="en-US" altLang="ja-JP" sz="3000" dirty="0" smtClean="0"/>
              <a:t>First AC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800" dirty="0"/>
              <a:t> </a:t>
            </a:r>
            <a:r>
              <a:rPr lang="en-US" altLang="ja-JP" sz="2800" dirty="0" err="1" smtClean="0"/>
              <a:t>evima</a:t>
            </a:r>
            <a:r>
              <a:rPr lang="en-US" altLang="ja-JP" sz="2800" dirty="0" smtClean="0"/>
              <a:t> (00:34:32)</a:t>
            </a:r>
          </a:p>
          <a:p>
            <a:pPr lvl="1"/>
            <a:endParaRPr lang="en-US" altLang="ja-JP" sz="3000" dirty="0"/>
          </a:p>
          <a:p>
            <a:pPr>
              <a:buFont typeface="Wingdings" panose="05000000000000000000" pitchFamily="2" charset="2"/>
              <a:buChar char="l"/>
            </a:pPr>
            <a:r>
              <a:rPr lang="ja-JP" altLang="en-US" sz="3000" dirty="0"/>
              <a:t> </a:t>
            </a:r>
            <a:r>
              <a:rPr kumimoji="1" lang="en-US" altLang="ja-JP" sz="3000" dirty="0" smtClean="0"/>
              <a:t>Accepted / Submissions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800" smtClean="0"/>
              <a:t> </a:t>
            </a:r>
            <a:r>
              <a:rPr lang="en-US" altLang="ja-JP" sz="2800" smtClean="0"/>
              <a:t>13/33 </a:t>
            </a:r>
            <a:r>
              <a:rPr lang="en-US" altLang="ja-JP" sz="2800"/>
              <a:t>(39 %)</a:t>
            </a:r>
            <a:endParaRPr kumimoji="1" lang="en-US" altLang="ja-JP" sz="2800" dirty="0" smtClean="0"/>
          </a:p>
        </p:txBody>
      </p:sp>
    </p:spTree>
    <p:extLst>
      <p:ext uri="{BB962C8B-B14F-4D97-AF65-F5344CB8AC3E}">
        <p14:creationId xmlns:p14="http://schemas.microsoft.com/office/powerpoint/2010/main" val="87838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レトロスペク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612</TotalTime>
  <Words>464</Words>
  <Application>Microsoft Office PowerPoint</Application>
  <PresentationFormat>画面に合わせる 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9" baseType="lpstr">
      <vt:lpstr>ＭＳ Ｐゴシック</vt:lpstr>
      <vt:lpstr>ＭＳ ゴシック</vt:lpstr>
      <vt:lpstr>Calibri</vt:lpstr>
      <vt:lpstr>Calibri Light</vt:lpstr>
      <vt:lpstr>Cambria Math</vt:lpstr>
      <vt:lpstr>Times New Roman</vt:lpstr>
      <vt:lpstr>Verdana</vt:lpstr>
      <vt:lpstr>Wingdings</vt:lpstr>
      <vt:lpstr>Wingdings 2</vt:lpstr>
      <vt:lpstr>レトロスペクト</vt:lpstr>
      <vt:lpstr>Problem F:  ICPC Teams</vt:lpstr>
      <vt:lpstr>問題概要</vt:lpstr>
      <vt:lpstr>サンプル</vt:lpstr>
      <vt:lpstr>考察1</vt:lpstr>
      <vt:lpstr>考察2</vt:lpstr>
      <vt:lpstr>想定解法: 包除原理</vt:lpstr>
      <vt:lpstr>計算量</vt:lpstr>
      <vt:lpstr>ジャッジ解</vt:lpstr>
      <vt:lpstr>結果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C Densest Rectangle</dc:title>
  <dc:creator>Yohei Ito</dc:creator>
  <cp:lastModifiedBy>Seiya Kamiya</cp:lastModifiedBy>
  <cp:revision>108</cp:revision>
  <dcterms:created xsi:type="dcterms:W3CDTF">2013-09-22T12:10:18Z</dcterms:created>
  <dcterms:modified xsi:type="dcterms:W3CDTF">2015-04-19T09:30:37Z</dcterms:modified>
</cp:coreProperties>
</file>