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中間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46" autoAdjust="0"/>
    <p:restoredTop sz="94660"/>
  </p:normalViewPr>
  <p:slideViewPr>
    <p:cSldViewPr snapToGrid="0" snapToObjects="1">
      <p:cViewPr varScale="1">
        <p:scale>
          <a:sx n="82" d="100"/>
          <a:sy n="82" d="100"/>
        </p:scale>
        <p:origin x="-1912" y="-1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34D8DEE8-7A87-4E01-8ADE-4C49CDD43F74}" type="datetime1">
              <a:rPr lang="en-US" smtClean="0"/>
              <a:pPr/>
              <a:t>2013/09/25</a:t>
            </a:fld>
            <a:endParaRPr lang="en-US" dirty="0"/>
          </a:p>
        </p:txBody>
      </p:sp>
      <p:sp>
        <p:nvSpPr>
          <p:cNvPr id="11" name="Slide Number Placeholder 10"/>
          <p:cNvSpPr>
            <a:spLocks noGrp="1"/>
          </p:cNvSpPr>
          <p:nvPr>
            <p:ph type="sldNum" sz="quarter" idx="11"/>
          </p:nvPr>
        </p:nvSpPr>
        <p:spPr/>
        <p:txBody>
          <a:bodyPr/>
          <a:lstStyle>
            <a:lvl1pPr>
              <a:defRPr>
                <a:solidFill>
                  <a:srgbClr val="FFFFFF"/>
                </a:solidFill>
              </a:defRPr>
            </a:lvl1pPr>
          </a:lstStyle>
          <a:p>
            <a:pPr algn="r"/>
            <a:fld id="{F7886C9C-DC18-4195-8FD5-A50AA931D419}" type="slidenum">
              <a:rPr lang="en-US" smtClean="0"/>
              <a:pPr algn="r"/>
              <a:t>‹#›</a:t>
            </a:fld>
            <a:endParaRPr lang="en-US" dirty="0"/>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US" dirty="0"/>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ja-JP" altLang="en-US" smtClean="0"/>
              <a:t>マスター タイトルの書式設定</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A2EFF424-F111-43CB-9C75-D52325012943}" type="datetime1">
              <a:rPr lang="en-US" smtClean="0"/>
              <a:pPr/>
              <a:t>2013/09/25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886C9C-DC18-4195-8FD5-A50AA931D419}" type="slidenum">
              <a:rPr lang="en-US" smtClean="0"/>
              <a:pPr/>
              <a:t>‹#›</a:t>
            </a:fld>
            <a:endParaRPr lang="en-US"/>
          </a:p>
        </p:txBody>
      </p:sp>
      <p:sp>
        <p:nvSpPr>
          <p:cNvPr id="7" name="Title 6"/>
          <p:cNvSpPr>
            <a:spLocks noGrp="1"/>
          </p:cNvSpPr>
          <p:nvPr>
            <p:ph type="title"/>
          </p:nvPr>
        </p:nvSpPr>
        <p:spPr/>
        <p:txBody>
          <a:bodyPr/>
          <a:lstStyle/>
          <a:p>
            <a:r>
              <a:rPr lang="ja-JP" altLang="en-US" smtClean="0"/>
              <a:t>マスター タイトルの書式設定</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9" name="Date Placeholder 8"/>
          <p:cNvSpPr>
            <a:spLocks noGrp="1"/>
          </p:cNvSpPr>
          <p:nvPr>
            <p:ph type="dt" sz="half" idx="10"/>
          </p:nvPr>
        </p:nvSpPr>
        <p:spPr/>
        <p:txBody>
          <a:bodyPr/>
          <a:lstStyle>
            <a:lvl1pPr>
              <a:defRPr>
                <a:solidFill>
                  <a:srgbClr val="FFFFFF"/>
                </a:solidFill>
              </a:defRPr>
            </a:lvl1pPr>
          </a:lstStyle>
          <a:p>
            <a:fld id="{74A8BBF0-342D-409A-9C0A-B1B451E92883}" type="datetime1">
              <a:rPr lang="en-US" smtClean="0"/>
              <a:pPr/>
              <a:t>2013/09/25</a:t>
            </a:fld>
            <a:endParaRPr lang="en-US" dirty="0"/>
          </a:p>
        </p:txBody>
      </p:sp>
      <p:sp>
        <p:nvSpPr>
          <p:cNvPr id="10" name="Slide Number Placeholder 9"/>
          <p:cNvSpPr>
            <a:spLocks noGrp="1"/>
          </p:cNvSpPr>
          <p:nvPr>
            <p:ph type="sldNum" sz="quarter" idx="11"/>
          </p:nvPr>
        </p:nvSpPr>
        <p:spPr/>
        <p:txBody>
          <a:bodyPr/>
          <a:lstStyle>
            <a:lvl1pPr>
              <a:defRPr>
                <a:solidFill>
                  <a:schemeClr val="bg2"/>
                </a:solidFill>
              </a:defRPr>
            </a:lvl1pPr>
          </a:lstStyle>
          <a:p>
            <a:pPr algn="r"/>
            <a:fld id="{F7886C9C-DC18-4195-8FD5-A50AA931D419}" type="slidenum">
              <a:rPr lang="en-US" smtClean="0"/>
              <a:pPr algn="r"/>
              <a:t>‹#›</a:t>
            </a:fld>
            <a:endParaRPr lang="en-US" dirty="0"/>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US" dirty="0"/>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ja-JP" altLang="en-US" smtClean="0"/>
              <a:t>マスター タイトルの書式設定</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345DA190-4BDC-4D39-B5BB-A14B3E8B1B3D}" type="datetime1">
              <a:rPr lang="en-US" smtClean="0"/>
              <a:pPr/>
              <a:t>2013/09/25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886C9C-DC18-4195-8FD5-A50AA931D419}" type="slidenum">
              <a:rPr lang="en-US" smtClean="0"/>
              <a:pPr/>
              <a:t>‹#›</a:t>
            </a:fld>
            <a:endParaRPr lang="en-US"/>
          </a:p>
        </p:txBody>
      </p:sp>
      <p:sp>
        <p:nvSpPr>
          <p:cNvPr id="8" name="Title 7"/>
          <p:cNvSpPr>
            <a:spLocks noGrp="1"/>
          </p:cNvSpPr>
          <p:nvPr>
            <p:ph type="title"/>
          </p:nvPr>
        </p:nvSpPr>
        <p:spPr/>
        <p:txBody>
          <a:bodyPr/>
          <a:lstStyle/>
          <a:p>
            <a:r>
              <a:rPr lang="ja-JP" altLang="en-US" smtClean="0"/>
              <a:t>マスター タイトルの書式設定</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581D52F2-9B11-4FC0-9217-7D20B3AC9849}" type="datetime1">
              <a:rPr lang="en-US" smtClean="0"/>
              <a:pPr/>
              <a:t>2013/09/25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886C9C-DC18-4195-8FD5-A50AA931D419}" type="slidenum">
              <a:rPr lang="en-US" smtClean="0"/>
              <a:pPr/>
              <a:t>‹#›</a:t>
            </a:fld>
            <a:endParaRPr lang="en-US"/>
          </a:p>
        </p:txBody>
      </p:sp>
      <p:sp>
        <p:nvSpPr>
          <p:cNvPr id="10" name="Title 9"/>
          <p:cNvSpPr>
            <a:spLocks noGrp="1"/>
          </p:cNvSpPr>
          <p:nvPr>
            <p:ph type="title"/>
          </p:nvPr>
        </p:nvSpPr>
        <p:spPr/>
        <p:txBody>
          <a:bodyPr/>
          <a:lstStyle/>
          <a:p>
            <a:r>
              <a:rPr lang="ja-JP" altLang="en-US" smtClean="0"/>
              <a:t>マスター タイトルの書式設定</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CF13737-8506-438E-ABC0-0BE7E06DCCA6}" type="datetime1">
              <a:rPr lang="en-US" smtClean="0"/>
              <a:pPr/>
              <a:t>2013/09/25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886C9C-DC18-4195-8FD5-A50AA931D419}" type="slidenum">
              <a:rPr lang="en-US" smtClean="0"/>
              <a:pPr/>
              <a:t>‹#›</a:t>
            </a:fld>
            <a:endParaRPr lang="en-US"/>
          </a:p>
        </p:txBody>
      </p:sp>
      <p:sp>
        <p:nvSpPr>
          <p:cNvPr id="6" name="Title 5"/>
          <p:cNvSpPr>
            <a:spLocks noGrp="1"/>
          </p:cNvSpPr>
          <p:nvPr>
            <p:ph type="title"/>
          </p:nvPr>
        </p:nvSpPr>
        <p:spPr/>
        <p:txBody>
          <a:bodyPr/>
          <a:lstStyle/>
          <a:p>
            <a:r>
              <a:rPr lang="ja-JP" altLang="en-US" smtClean="0"/>
              <a:t>マスター タイトルの書式設定</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941D58AA-1C84-40C9-BFEE-631CCB17636C}" type="datetime1">
              <a:rPr lang="en-US" smtClean="0"/>
              <a:pPr/>
              <a:t>2013/09/25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886C9C-DC18-4195-8FD5-A50AA931D41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936542C1-4E96-413B-B72E-6C4B39D85C9D}" type="datetime1">
              <a:rPr lang="en-US" smtClean="0"/>
              <a:pPr/>
              <a:t>2013/09/25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F7886C9C-DC18-4195-8FD5-A50AA931D419}" type="slidenum">
              <a:rPr lang="en-US" smtClean="0"/>
              <a:pPr/>
              <a:t>‹#›</a:t>
            </a:fld>
            <a:endParaRPr lang="en-US" dirty="0"/>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ja-JP" altLang="en-US" smtClean="0"/>
              <a:t>マスター タイトルの書式設定</a:t>
            </a: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F0542AA2-D442-471A-9D69-80392E1E581D}" type="datetime1">
              <a:rPr lang="en-US" smtClean="0"/>
              <a:pPr/>
              <a:t>2013/09/25</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886C9C-DC18-4195-8FD5-A50AA931D419}" type="slidenum">
              <a:rPr lang="en-US" smtClean="0"/>
              <a:pPr/>
              <a:t>‹#›</a:t>
            </a:fld>
            <a:endParaRPr lang="en-US"/>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ja-JP" altLang="en-US" smtClean="0"/>
              <a:t>マスター タイトルの書式設定</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fld id="{7F8F9461-E3EB-40CD-B93F-E5CBBBD8E0BA}" type="datetimeFigureOut">
              <a:rPr lang="en-US" smtClean="0"/>
              <a:pPr/>
              <a:t>2013/09/25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EA7543-9AAE-4E9F-B28C-4FCCFD07D4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縦書きテキスト">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60578FA3-38AD-400D-A4D2-18E8EF129E5F}" type="datetime1">
              <a:rPr lang="en-US" smtClean="0"/>
              <a:pPr/>
              <a:t>2013/09/25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F7886C9C-DC18-4195-8FD5-A50AA931D41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399" y="152400"/>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EC43563C-D9B3-4432-B336-144C997D6215}" type="datetime1">
              <a:rPr lang="en-US" smtClean="0"/>
              <a:pPr/>
              <a:t>2013/09/25</a:t>
            </a:fld>
            <a:endParaRPr lang="en-US" dirty="0"/>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en-US" dirty="0"/>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pPr algn="r"/>
            <a:fld id="{F7886C9C-DC18-4195-8FD5-A50AA931D419}" type="slidenum">
              <a:rPr lang="en-US" smtClean="0"/>
              <a:pPr algn="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kumimoji="1"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kumimoji="1"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kumimoji="1"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kumimoji="1"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kumimoji="1"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kumimoji="1"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kumimoji="1"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kumimoji="1"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kumimoji="1"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kumimoji="1" sz="1200" kern="1200">
          <a:solidFill>
            <a:schemeClr val="tx2"/>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サブタイトル 1"/>
          <p:cNvSpPr>
            <a:spLocks noGrp="1"/>
          </p:cNvSpPr>
          <p:nvPr>
            <p:ph type="subTitle" idx="1"/>
          </p:nvPr>
        </p:nvSpPr>
        <p:spPr/>
        <p:txBody>
          <a:bodyPr>
            <a:normAutofit fontScale="85000" lnSpcReduction="10000"/>
          </a:bodyPr>
          <a:lstStyle/>
          <a:p>
            <a:r>
              <a:rPr lang="en-US" altLang="ja-JP" dirty="0" smtClean="0"/>
              <a:t>JAG Summer Camp 2013 Day4</a:t>
            </a:r>
          </a:p>
          <a:p>
            <a:endParaRPr lang="en-US" altLang="ja-JP" dirty="0" smtClean="0"/>
          </a:p>
          <a:p>
            <a:r>
              <a:rPr lang="ja-JP" altLang="en-US" dirty="0" smtClean="0"/>
              <a:t>原案：野田</a:t>
            </a:r>
            <a:endParaRPr lang="en-US" altLang="ja-JP" dirty="0" smtClean="0"/>
          </a:p>
          <a:p>
            <a:r>
              <a:rPr kumimoji="1" lang="ja-JP" altLang="en-US" dirty="0" smtClean="0"/>
              <a:t>解答１：山口</a:t>
            </a:r>
            <a:endParaRPr kumimoji="1" lang="en-US" altLang="ja-JP" dirty="0" smtClean="0"/>
          </a:p>
          <a:p>
            <a:r>
              <a:rPr lang="ja-JP" altLang="en-US" dirty="0" smtClean="0"/>
              <a:t>解答２：</a:t>
            </a:r>
            <a:r>
              <a:rPr kumimoji="1" lang="ja-JP" altLang="en-US" dirty="0" smtClean="0"/>
              <a:t>田山</a:t>
            </a:r>
            <a:endParaRPr kumimoji="1" lang="en-US" altLang="ja-JP" dirty="0" smtClean="0"/>
          </a:p>
        </p:txBody>
      </p:sp>
      <p:sp>
        <p:nvSpPr>
          <p:cNvPr id="3" name="タイトル 2"/>
          <p:cNvSpPr>
            <a:spLocks noGrp="1"/>
          </p:cNvSpPr>
          <p:nvPr>
            <p:ph type="title"/>
          </p:nvPr>
        </p:nvSpPr>
        <p:spPr/>
        <p:txBody>
          <a:bodyPr/>
          <a:lstStyle/>
          <a:p>
            <a:r>
              <a:rPr lang="en-US" altLang="ja-JP" dirty="0" smtClean="0"/>
              <a:t>Trodden Cable</a:t>
            </a:r>
            <a:endParaRPr kumimoji="1" lang="ja-JP" altLang="en-US" dirty="0"/>
          </a:p>
        </p:txBody>
      </p:sp>
    </p:spTree>
    <p:extLst>
      <p:ext uri="{BB962C8B-B14F-4D97-AF65-F5344CB8AC3E}">
        <p14:creationId xmlns:p14="http://schemas.microsoft.com/office/powerpoint/2010/main" val="2858146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lang="ja-JP" altLang="en-US" dirty="0" smtClean="0"/>
              <a:t>グリッド上の</a:t>
            </a:r>
            <a:r>
              <a:rPr lang="en-US" altLang="ja-JP" dirty="0" smtClean="0"/>
              <a:t>2</a:t>
            </a:r>
            <a:r>
              <a:rPr lang="ja-JP" altLang="en-US" dirty="0" smtClean="0"/>
              <a:t>点をケーブルで繋ごう</a:t>
            </a:r>
            <a:endParaRPr lang="en-US" altLang="ja-JP" dirty="0" smtClean="0"/>
          </a:p>
          <a:p>
            <a:pPr lvl="1"/>
            <a:r>
              <a:rPr lang="ja-JP" altLang="en-US" dirty="0" smtClean="0"/>
              <a:t>従業員がケーブルをまたぐ回数を最小化しましょう</a:t>
            </a:r>
            <a:endParaRPr lang="en-US" altLang="ja-JP" dirty="0" smtClean="0"/>
          </a:p>
          <a:p>
            <a:pPr lvl="2"/>
            <a:r>
              <a:rPr kumimoji="1" lang="en-US" altLang="ja-JP" dirty="0" smtClean="0"/>
              <a:t>Sample 1: 1</a:t>
            </a:r>
            <a:endParaRPr kumimoji="1" lang="ja-JP" altLang="en-US" dirty="0"/>
          </a:p>
        </p:txBody>
      </p:sp>
      <p:sp>
        <p:nvSpPr>
          <p:cNvPr id="3" name="タイトル 2"/>
          <p:cNvSpPr>
            <a:spLocks noGrp="1"/>
          </p:cNvSpPr>
          <p:nvPr>
            <p:ph type="title"/>
          </p:nvPr>
        </p:nvSpPr>
        <p:spPr/>
        <p:txBody>
          <a:bodyPr/>
          <a:lstStyle/>
          <a:p>
            <a:r>
              <a:rPr kumimoji="1" lang="en-US" altLang="ja-JP" dirty="0" smtClean="0"/>
              <a:t>Problem Description</a:t>
            </a:r>
            <a:endParaRPr kumimoji="1" lang="ja-JP" altLang="en-US" dirty="0"/>
          </a:p>
        </p:txBody>
      </p:sp>
      <p:cxnSp>
        <p:nvCxnSpPr>
          <p:cNvPr id="6" name="直線コネクタ 5"/>
          <p:cNvCxnSpPr/>
          <p:nvPr/>
        </p:nvCxnSpPr>
        <p:spPr>
          <a:xfrm>
            <a:off x="1989073" y="2998107"/>
            <a:ext cx="0" cy="3228193"/>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直線コネクタ 11"/>
          <p:cNvCxnSpPr/>
          <p:nvPr/>
        </p:nvCxnSpPr>
        <p:spPr>
          <a:xfrm flipV="1">
            <a:off x="1989073" y="3013406"/>
            <a:ext cx="3228419" cy="1"/>
          </a:xfrm>
          <a:prstGeom prst="line">
            <a:avLst/>
          </a:prstGeom>
        </p:spPr>
        <p:style>
          <a:lnRef idx="2">
            <a:schemeClr val="accent1"/>
          </a:lnRef>
          <a:fillRef idx="0">
            <a:schemeClr val="accent1"/>
          </a:fillRef>
          <a:effectRef idx="1">
            <a:schemeClr val="accent1"/>
          </a:effectRef>
          <a:fontRef idx="minor">
            <a:schemeClr val="tx1"/>
          </a:fontRef>
        </p:style>
      </p:cxnSp>
      <p:cxnSp>
        <p:nvCxnSpPr>
          <p:cNvPr id="22" name="直線コネクタ 21"/>
          <p:cNvCxnSpPr/>
          <p:nvPr/>
        </p:nvCxnSpPr>
        <p:spPr>
          <a:xfrm>
            <a:off x="1989073" y="6226300"/>
            <a:ext cx="3228419"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3" name="直線コネクタ 22"/>
          <p:cNvCxnSpPr/>
          <p:nvPr/>
        </p:nvCxnSpPr>
        <p:spPr>
          <a:xfrm>
            <a:off x="5217492" y="3013406"/>
            <a:ext cx="0" cy="32281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直線コネクタ 23"/>
          <p:cNvCxnSpPr/>
          <p:nvPr/>
        </p:nvCxnSpPr>
        <p:spPr>
          <a:xfrm>
            <a:off x="3044205" y="2998107"/>
            <a:ext cx="0" cy="3228193"/>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直線コネクタ 24"/>
          <p:cNvCxnSpPr/>
          <p:nvPr/>
        </p:nvCxnSpPr>
        <p:spPr>
          <a:xfrm>
            <a:off x="4131152" y="2998107"/>
            <a:ext cx="0" cy="3228193"/>
          </a:xfrm>
          <a:prstGeom prst="line">
            <a:avLst/>
          </a:prstGeom>
        </p:spPr>
        <p:style>
          <a:lnRef idx="2">
            <a:schemeClr val="accent1"/>
          </a:lnRef>
          <a:fillRef idx="0">
            <a:schemeClr val="accent1"/>
          </a:fillRef>
          <a:effectRef idx="1">
            <a:schemeClr val="accent1"/>
          </a:effectRef>
          <a:fontRef idx="minor">
            <a:schemeClr val="tx1"/>
          </a:fontRef>
        </p:style>
      </p:cxnSp>
      <p:cxnSp>
        <p:nvCxnSpPr>
          <p:cNvPr id="32" name="直線コネクタ 31"/>
          <p:cNvCxnSpPr/>
          <p:nvPr/>
        </p:nvCxnSpPr>
        <p:spPr>
          <a:xfrm>
            <a:off x="1989073" y="4069666"/>
            <a:ext cx="3228419"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6" name="直線コネクタ 35"/>
          <p:cNvCxnSpPr/>
          <p:nvPr/>
        </p:nvCxnSpPr>
        <p:spPr>
          <a:xfrm>
            <a:off x="1989073" y="5140631"/>
            <a:ext cx="3228419"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直線矢印コネクタ 38"/>
          <p:cNvCxnSpPr/>
          <p:nvPr/>
        </p:nvCxnSpPr>
        <p:spPr>
          <a:xfrm>
            <a:off x="2478691" y="3595382"/>
            <a:ext cx="2172681" cy="153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1" name="直線矢印コネクタ 40"/>
          <p:cNvCxnSpPr/>
          <p:nvPr/>
        </p:nvCxnSpPr>
        <p:spPr>
          <a:xfrm>
            <a:off x="4651372" y="3610682"/>
            <a:ext cx="0" cy="217252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5" name="直線矢印コネクタ 44"/>
          <p:cNvCxnSpPr/>
          <p:nvPr/>
        </p:nvCxnSpPr>
        <p:spPr>
          <a:xfrm flipH="1">
            <a:off x="2478691" y="5783210"/>
            <a:ext cx="2172681"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7" name="直線矢印コネクタ 46"/>
          <p:cNvCxnSpPr/>
          <p:nvPr/>
        </p:nvCxnSpPr>
        <p:spPr>
          <a:xfrm flipV="1">
            <a:off x="2478691" y="3610682"/>
            <a:ext cx="0" cy="217252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9" name="スマイル 48"/>
          <p:cNvSpPr/>
          <p:nvPr/>
        </p:nvSpPr>
        <p:spPr>
          <a:xfrm>
            <a:off x="2187703" y="3304394"/>
            <a:ext cx="581975" cy="581975"/>
          </a:xfrm>
          <a:prstGeom prst="smileyFac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cxnSp>
        <p:nvCxnSpPr>
          <p:cNvPr id="55" name="直線矢印コネクタ 54"/>
          <p:cNvCxnSpPr/>
          <p:nvPr/>
        </p:nvCxnSpPr>
        <p:spPr>
          <a:xfrm>
            <a:off x="5217492" y="4069666"/>
            <a:ext cx="0" cy="2171933"/>
          </a:xfrm>
          <a:prstGeom prst="straightConnector1">
            <a:avLst/>
          </a:prstGeom>
          <a:ln>
            <a:tailEnd type="arrow"/>
          </a:ln>
        </p:spPr>
        <p:style>
          <a:lnRef idx="3">
            <a:schemeClr val="accent6"/>
          </a:lnRef>
          <a:fillRef idx="0">
            <a:schemeClr val="accent6"/>
          </a:fillRef>
          <a:effectRef idx="2">
            <a:schemeClr val="accent6"/>
          </a:effectRef>
          <a:fontRef idx="minor">
            <a:schemeClr val="tx1"/>
          </a:fontRef>
        </p:style>
      </p:cxnSp>
      <p:cxnSp>
        <p:nvCxnSpPr>
          <p:cNvPr id="57" name="直線矢印コネクタ 56"/>
          <p:cNvCxnSpPr/>
          <p:nvPr/>
        </p:nvCxnSpPr>
        <p:spPr>
          <a:xfrm flipH="1">
            <a:off x="3044205" y="4069666"/>
            <a:ext cx="2173287"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330115425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lang="ja-JP" altLang="en-US" dirty="0" smtClean="0"/>
              <a:t>グリッドをグラフで表現する</a:t>
            </a:r>
            <a:endParaRPr lang="en-US" altLang="ja-JP" dirty="0" smtClean="0"/>
          </a:p>
          <a:p>
            <a:pPr lvl="1"/>
            <a:r>
              <a:rPr kumimoji="1" lang="ja-JP" altLang="en-US" dirty="0" smtClean="0"/>
              <a:t>座標を縦横それぞれ倍加し、グリッドの内部・辺・角に対応するノードを作ると便利</a:t>
            </a:r>
            <a:endParaRPr kumimoji="1" lang="en-US" altLang="ja-JP" dirty="0" smtClean="0"/>
          </a:p>
          <a:p>
            <a:r>
              <a:rPr kumimoji="1" lang="ja-JP" altLang="en-US" dirty="0" smtClean="0"/>
              <a:t>従業員の移動をシミュレート</a:t>
            </a:r>
            <a:endParaRPr kumimoji="1" lang="en-US" altLang="ja-JP" dirty="0" smtClean="0"/>
          </a:p>
          <a:p>
            <a:pPr lvl="1"/>
            <a:r>
              <a:rPr lang="ja-JP" altLang="en-US" dirty="0" smtClean="0"/>
              <a:t>従業員が</a:t>
            </a:r>
            <a:r>
              <a:rPr lang="en-US" altLang="ja-JP" dirty="0" smtClean="0"/>
              <a:t>1</a:t>
            </a:r>
            <a:r>
              <a:rPr lang="ja-JP" altLang="en-US" dirty="0" smtClean="0"/>
              <a:t>回グリッドの辺をまたぐ</a:t>
            </a:r>
            <a:r>
              <a:rPr lang="en-US" altLang="ja-JP" dirty="0" smtClean="0"/>
              <a:t> -&gt; </a:t>
            </a:r>
            <a:r>
              <a:rPr lang="ja-JP" altLang="en-US" dirty="0" smtClean="0"/>
              <a:t>その辺の重みを</a:t>
            </a:r>
            <a:r>
              <a:rPr lang="en-US" altLang="ja-JP" dirty="0" smtClean="0"/>
              <a:t>+1</a:t>
            </a:r>
          </a:p>
          <a:p>
            <a:pPr lvl="1"/>
            <a:r>
              <a:rPr lang="ja-JP" altLang="en-US" dirty="0" smtClean="0"/>
              <a:t>愚直に実装してよい</a:t>
            </a:r>
            <a:endParaRPr lang="en-US" altLang="ja-JP" dirty="0"/>
          </a:p>
          <a:p>
            <a:r>
              <a:rPr lang="ja-JP" altLang="en-US" dirty="0" smtClean="0"/>
              <a:t>ダイクストラ法で最短経路を求める</a:t>
            </a:r>
            <a:endParaRPr lang="en-US" altLang="ja-JP" dirty="0" smtClean="0"/>
          </a:p>
          <a:p>
            <a:pPr lvl="1"/>
            <a:r>
              <a:rPr lang="en-US" altLang="ja-JP" dirty="0" smtClean="0"/>
              <a:t>O(HW * log(HW)</a:t>
            </a:r>
            <a:r>
              <a:rPr lang="en-US" altLang="ja-JP" dirty="0" smtClean="0"/>
              <a:t>)</a:t>
            </a:r>
          </a:p>
          <a:p>
            <a:pPr lvl="1"/>
            <a:endParaRPr lang="en-US" altLang="ja-JP" dirty="0"/>
          </a:p>
          <a:p>
            <a:r>
              <a:rPr lang="ja-JP" altLang="en-US" dirty="0" smtClean="0"/>
              <a:t>難易度</a:t>
            </a:r>
            <a:r>
              <a:rPr lang="en-US" altLang="ja-JP" dirty="0" smtClean="0"/>
              <a:t>: </a:t>
            </a:r>
            <a:r>
              <a:rPr lang="ja-JP" altLang="en-US" dirty="0" smtClean="0"/>
              <a:t>やや易</a:t>
            </a:r>
            <a:endParaRPr lang="en-US" altLang="ja-JP" dirty="0" smtClean="0"/>
          </a:p>
          <a:p>
            <a:pPr lvl="1"/>
            <a:r>
              <a:rPr lang="ja-JP" altLang="en-US" dirty="0" smtClean="0"/>
              <a:t>ダイクストラ法や座標倍加などの典型テクニックはしっかり押さえて、スムーズに</a:t>
            </a:r>
            <a:r>
              <a:rPr lang="en-US" altLang="ja-JP" dirty="0" smtClean="0"/>
              <a:t> Accept </a:t>
            </a:r>
            <a:r>
              <a:rPr lang="ja-JP" altLang="en-US" dirty="0" smtClean="0"/>
              <a:t>を</a:t>
            </a:r>
            <a:r>
              <a:rPr lang="ja-JP" altLang="en-US" dirty="0" smtClean="0"/>
              <a:t>もぎ取りましょう</a:t>
            </a:r>
            <a:endParaRPr lang="en-US" altLang="ja-JP" dirty="0" smtClean="0"/>
          </a:p>
          <a:p>
            <a:pPr lvl="1"/>
            <a:r>
              <a:rPr lang="ja-JP" altLang="en-US" dirty="0" smtClean="0"/>
              <a:t>英語が若干難しかったようですが頑張って読みましょう</a:t>
            </a:r>
            <a:endParaRPr lang="en-US" altLang="ja-JP" dirty="0" smtClean="0"/>
          </a:p>
        </p:txBody>
      </p:sp>
      <p:sp>
        <p:nvSpPr>
          <p:cNvPr id="3" name="タイトル 2"/>
          <p:cNvSpPr>
            <a:spLocks noGrp="1"/>
          </p:cNvSpPr>
          <p:nvPr>
            <p:ph type="title"/>
          </p:nvPr>
        </p:nvSpPr>
        <p:spPr/>
        <p:txBody>
          <a:bodyPr/>
          <a:lstStyle/>
          <a:p>
            <a:r>
              <a:rPr kumimoji="1" lang="en-US" altLang="ja-JP" dirty="0" smtClean="0"/>
              <a:t>SOLUTION</a:t>
            </a:r>
            <a:endParaRPr kumimoji="1" lang="ja-JP" altLang="en-US" dirty="0"/>
          </a:p>
        </p:txBody>
      </p:sp>
    </p:spTree>
    <p:extLst>
      <p:ext uri="{BB962C8B-B14F-4D97-AF65-F5344CB8AC3E}">
        <p14:creationId xmlns:p14="http://schemas.microsoft.com/office/powerpoint/2010/main" val="196918656"/>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kumimoji="1" lang="ja-JP" altLang="en-US" dirty="0" smtClean="0"/>
              <a:t>ジャッジ解</a:t>
            </a:r>
            <a:endParaRPr kumimoji="1" lang="en-US" altLang="ja-JP" dirty="0" smtClean="0"/>
          </a:p>
          <a:p>
            <a:pPr lvl="1"/>
            <a:r>
              <a:rPr kumimoji="1" lang="ja-JP" altLang="en-US" dirty="0" smtClean="0"/>
              <a:t>山口</a:t>
            </a:r>
            <a:r>
              <a:rPr lang="en-US" altLang="ja-JP" dirty="0" smtClean="0"/>
              <a:t>: 92 lines (Java)</a:t>
            </a:r>
          </a:p>
          <a:p>
            <a:pPr lvl="1"/>
            <a:r>
              <a:rPr kumimoji="1" lang="ja-JP" altLang="en-US" dirty="0" smtClean="0"/>
              <a:t>田山</a:t>
            </a:r>
            <a:r>
              <a:rPr kumimoji="1" lang="en-US" altLang="ja-JP" dirty="0" smtClean="0"/>
              <a:t>: 68 lines (C++)</a:t>
            </a:r>
          </a:p>
          <a:p>
            <a:endParaRPr kumimoji="1" lang="en-US" altLang="ja-JP" dirty="0" smtClean="0"/>
          </a:p>
          <a:p>
            <a:r>
              <a:rPr kumimoji="1" lang="en-US" altLang="ja-JP" dirty="0" smtClean="0"/>
              <a:t>Total Submissions: </a:t>
            </a:r>
            <a:r>
              <a:rPr kumimoji="1" lang="en-US" altLang="ja-JP" dirty="0" smtClean="0"/>
              <a:t>62</a:t>
            </a:r>
            <a:endParaRPr kumimoji="1" lang="en-US" altLang="ja-JP" dirty="0" smtClean="0"/>
          </a:p>
          <a:p>
            <a:r>
              <a:rPr lang="en-US" altLang="ja-JP" dirty="0" smtClean="0"/>
              <a:t>Total Accept</a:t>
            </a:r>
            <a:r>
              <a:rPr lang="en-US" altLang="ja-JP" dirty="0" smtClean="0"/>
              <a:t>: 30</a:t>
            </a:r>
            <a:endParaRPr lang="en-US" altLang="ja-JP" dirty="0" smtClean="0"/>
          </a:p>
          <a:p>
            <a:r>
              <a:rPr kumimoji="1" lang="en-US" altLang="ja-JP" dirty="0" smtClean="0"/>
              <a:t>First </a:t>
            </a:r>
            <a:r>
              <a:rPr kumimoji="1" lang="en-US" altLang="ja-JP" dirty="0" smtClean="0"/>
              <a:t>Accept (Online): </a:t>
            </a:r>
            <a:r>
              <a:rPr lang="ja-JP" altLang="en-US" dirty="0" smtClean="0"/>
              <a:t>￣￣</a:t>
            </a:r>
            <a:r>
              <a:rPr lang="en-US" altLang="ja-JP" dirty="0" smtClean="0"/>
              <a:t> (</a:t>
            </a:r>
            <a:r>
              <a:rPr lang="en-US" altLang="ja-JP" dirty="0" err="1" smtClean="0"/>
              <a:t>hos_lyric</a:t>
            </a:r>
            <a:r>
              <a:rPr lang="en-US" altLang="ja-JP" dirty="0" smtClean="0"/>
              <a:t>) 22:48</a:t>
            </a:r>
          </a:p>
          <a:p>
            <a:r>
              <a:rPr kumimoji="1" lang="en-US" altLang="ja-JP" dirty="0" smtClean="0"/>
              <a:t>First Accept (Onsite): </a:t>
            </a:r>
            <a:r>
              <a:rPr kumimoji="1" lang="en-US" altLang="ja-JP" dirty="0" err="1" smtClean="0"/>
              <a:t>tanondaZukky</a:t>
            </a:r>
            <a:r>
              <a:rPr kumimoji="1" lang="en-US" altLang="ja-JP" dirty="0" smtClean="0"/>
              <a:t> 64:53</a:t>
            </a:r>
            <a:endParaRPr kumimoji="1" lang="ja-JP" altLang="en-US" dirty="0"/>
          </a:p>
        </p:txBody>
      </p:sp>
      <p:sp>
        <p:nvSpPr>
          <p:cNvPr id="3" name="タイトル 2"/>
          <p:cNvSpPr>
            <a:spLocks noGrp="1"/>
          </p:cNvSpPr>
          <p:nvPr>
            <p:ph type="title"/>
          </p:nvPr>
        </p:nvSpPr>
        <p:spPr/>
        <p:txBody>
          <a:bodyPr/>
          <a:lstStyle/>
          <a:p>
            <a:r>
              <a:rPr kumimoji="1" lang="en-US" altLang="ja-JP" dirty="0" smtClean="0"/>
              <a:t>Statistics</a:t>
            </a:r>
            <a:endParaRPr kumimoji="1" lang="ja-JP" altLang="en-US" dirty="0"/>
          </a:p>
        </p:txBody>
      </p:sp>
      <p:sp>
        <p:nvSpPr>
          <p:cNvPr id="4" name="テキスト ボックス 3"/>
          <p:cNvSpPr txBox="1"/>
          <p:nvPr/>
        </p:nvSpPr>
        <p:spPr>
          <a:xfrm>
            <a:off x="3779184" y="3392212"/>
            <a:ext cx="184666" cy="369332"/>
          </a:xfrm>
          <a:prstGeom prst="rect">
            <a:avLst/>
          </a:prstGeom>
          <a:noFill/>
        </p:spPr>
        <p:txBody>
          <a:bodyPr wrap="none" rtlCol="0">
            <a:spAutoFit/>
          </a:bodyPr>
          <a:lstStyle/>
          <a:p>
            <a:r>
              <a:rPr kumimoji="1" lang="en-US" altLang="ja-JP" dirty="0" smtClean="0"/>
              <a:t/>
            </a:r>
            <a:endParaRPr kumimoji="1" lang="ja-JP" altLang="en-US" dirty="0"/>
          </a:p>
        </p:txBody>
      </p:sp>
    </p:spTree>
    <p:extLst>
      <p:ext uri="{BB962C8B-B14F-4D97-AF65-F5344CB8AC3E}">
        <p14:creationId xmlns:p14="http://schemas.microsoft.com/office/powerpoint/2010/main" val="1710723987"/>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グリッド">
  <a:themeElements>
    <a:clrScheme name="Grid">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グリッド.thmx</Template>
  <TotalTime>1006</TotalTime>
  <Words>194</Words>
  <Application>Microsoft Macintosh PowerPoint</Application>
  <PresentationFormat>画面に合わせる (4:3)</PresentationFormat>
  <Paragraphs>32</Paragraphs>
  <Slides>4</Slides>
  <Notes>0</Notes>
  <HiddenSlides>0</HiddenSlides>
  <MMClips>0</MMClips>
  <ScaleCrop>false</ScaleCrop>
  <HeadingPairs>
    <vt:vector size="4" baseType="variant">
      <vt:variant>
        <vt:lpstr>テーマ</vt:lpstr>
      </vt:variant>
      <vt:variant>
        <vt:i4>1</vt:i4>
      </vt:variant>
      <vt:variant>
        <vt:lpstr>スライド タイトル</vt:lpstr>
      </vt:variant>
      <vt:variant>
        <vt:i4>4</vt:i4>
      </vt:variant>
    </vt:vector>
  </HeadingPairs>
  <TitlesOfParts>
    <vt:vector size="5" baseType="lpstr">
      <vt:lpstr>グリッド</vt:lpstr>
      <vt:lpstr>Trodden Cable</vt:lpstr>
      <vt:lpstr>Problem Description</vt:lpstr>
      <vt:lpstr>SOLUTION</vt:lpstr>
      <vt:lpstr>Statistics</vt:lpstr>
    </vt:vector>
  </TitlesOfParts>
  <Company>Dwango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Trodden Cable</dc:title>
  <dc:creator>tayama takashi</dc:creator>
  <cp:lastModifiedBy>tayama takashi</cp:lastModifiedBy>
  <cp:revision>12</cp:revision>
  <dcterms:created xsi:type="dcterms:W3CDTF">2013-09-22T11:27:21Z</dcterms:created>
  <dcterms:modified xsi:type="dcterms:W3CDTF">2013-09-25T08:48:55Z</dcterms:modified>
</cp:coreProperties>
</file>