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60" r:id="rId4"/>
    <p:sldId id="261" r:id="rId5"/>
    <p:sldId id="258" r:id="rId6"/>
    <p:sldId id="263" r:id="rId7"/>
    <p:sldId id="264" r:id="rId8"/>
    <p:sldId id="265" r:id="rId9"/>
    <p:sldId id="266" r:id="rId10"/>
    <p:sldId id="267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96" y="-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82ADF-2149-434E-98C5-624D6A155505}" type="datetimeFigureOut">
              <a:rPr kumimoji="1" lang="ja-JP" altLang="en-US" smtClean="0"/>
              <a:t>2013/09/25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5CC3C-B8F8-A84D-97DA-E8051F3CCC5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51533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4CE43-E6B3-404D-A2C0-C8A7C6109829}" type="datetimeFigureOut">
              <a:rPr kumimoji="1" lang="ja-JP" altLang="en-US" smtClean="0"/>
              <a:t>2013/09/25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6FC0C-99F2-B948-8DA0-547A020000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4008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05B005-9105-4D45-9FD8-CCF07DA17D95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20" name="フッター プレースホルダー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CC9983-2A9D-DD40-B763-CFF871E7D1DB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CDBADC-0B2D-F148-84B8-B6810BDC70E5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D8B1C-5369-3746-B77E-EF0CCC5C978F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A8EBBC-6B75-064C-95C3-60AEA8191183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D1FBE9-8102-314D-811F-88757FEBBBF2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5B340C-2FEA-FB47-BC41-320B9D2E930D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911418-586E-A84E-8059-54AB0A496CB2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9DC734-5ACD-4040-92E1-7CFE06FD6138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プレースホルダーまでドラッグするかアイコンをクリックして図を追加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CD347-C7C9-FC4B-A5E6-19EDF9142DE5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9FE2AE-1669-6246-BB23-5DBE9FD411E2}" type="datetime1">
              <a:rPr lang="ja-JP" altLang="en-US" smtClean="0"/>
              <a:t>2013/09/25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ー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2013/09/25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1095990"/>
            <a:ext cx="7406640" cy="1472184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Problem G</a:t>
            </a:r>
            <a:br>
              <a:rPr lang="en-US" altLang="ja-JP" dirty="0" smtClean="0"/>
            </a:br>
            <a:r>
              <a:rPr lang="en-US" altLang="ja-JP" dirty="0" smtClean="0"/>
              <a:t>Spotlight Movement</a:t>
            </a:r>
            <a:endParaRPr kumimoji="1"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3886725"/>
            <a:ext cx="7406640" cy="2121083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原案：</a:t>
            </a:r>
            <a:r>
              <a:rPr lang="en-US" altLang="en-US" dirty="0" smtClean="0"/>
              <a:t>森</a:t>
            </a:r>
            <a:endParaRPr kumimoji="1" lang="en-US" altLang="ja-JP" dirty="0" smtClean="0"/>
          </a:p>
          <a:p>
            <a:r>
              <a:rPr lang="ja-JP" altLang="en-US" dirty="0"/>
              <a:t>問題</a:t>
            </a:r>
            <a:r>
              <a:rPr lang="ja-JP" altLang="en-US" dirty="0" smtClean="0"/>
              <a:t>文：</a:t>
            </a:r>
            <a:r>
              <a:rPr lang="en-US" altLang="en-US" dirty="0" smtClean="0"/>
              <a:t>伊藤</a:t>
            </a:r>
            <a:endParaRPr kumimoji="1" lang="en-US" altLang="ja-JP" dirty="0" smtClean="0"/>
          </a:p>
          <a:p>
            <a:r>
              <a:rPr lang="ja-JP" altLang="en-US" dirty="0" smtClean="0"/>
              <a:t>解答：伊藤、楠本、森</a:t>
            </a:r>
            <a:endParaRPr lang="en-US" altLang="ja-JP" dirty="0" smtClean="0"/>
          </a:p>
          <a:p>
            <a:r>
              <a:rPr lang="ja-JP" altLang="en-US" dirty="0" smtClean="0"/>
              <a:t>解説：伊藤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741452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7" y="1447800"/>
            <a:ext cx="7591125" cy="480060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自己交差ありの多角形が</a:t>
            </a:r>
            <a:r>
              <a:rPr kumimoji="1" lang="en-US" altLang="ja-JP" dirty="0" smtClean="0"/>
              <a:t>N</a:t>
            </a:r>
            <a:r>
              <a:rPr kumimoji="1" lang="ja-JP" altLang="en-US" dirty="0" smtClean="0"/>
              <a:t>個ある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各多角形上を半径</a:t>
            </a:r>
            <a:r>
              <a:rPr lang="en-US" altLang="ja-JP" dirty="0" err="1" smtClean="0"/>
              <a:t>ri</a:t>
            </a:r>
            <a:r>
              <a:rPr lang="ja-JP" altLang="en-US" dirty="0" smtClean="0"/>
              <a:t>の円のスポット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ライトが周期</a:t>
            </a:r>
            <a:r>
              <a:rPr lang="en-US" altLang="ja-JP" dirty="0" smtClean="0"/>
              <a:t>T</a:t>
            </a:r>
            <a:r>
              <a:rPr lang="ja-JP" altLang="en-US" dirty="0" smtClean="0"/>
              <a:t>で等速に動く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始点から終点へ移動できるか判定せよ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移動中</a:t>
            </a:r>
            <a:r>
              <a:rPr lang="ja-JP" altLang="en-US" dirty="0" smtClean="0"/>
              <a:t>は</a:t>
            </a:r>
            <a:r>
              <a:rPr kumimoji="1" lang="ja-JP" altLang="en-US" dirty="0" smtClean="0"/>
              <a:t>常に円に包含される必要がある</a:t>
            </a:r>
            <a:endParaRPr lang="en-US" altLang="ja-JP" dirty="0"/>
          </a:p>
          <a:p>
            <a:pPr lvl="1"/>
            <a:r>
              <a:rPr lang="ja-JP" altLang="en-US" dirty="0" smtClean="0"/>
              <a:t>始点では包含されなくてもよい</a:t>
            </a:r>
            <a:r>
              <a:rPr lang="en-US" altLang="ja-JP" dirty="0" smtClean="0"/>
              <a:t>(Sample 4</a:t>
            </a:r>
            <a:r>
              <a:rPr lang="en-US" altLang="ja-JP" dirty="0"/>
              <a:t>)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798921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 Input 3 (1/2)</a:t>
            </a:r>
            <a:endParaRPr kumimoji="1" lang="ja-JP" altLang="en-US" dirty="0"/>
          </a:p>
        </p:txBody>
      </p:sp>
      <p:pic>
        <p:nvPicPr>
          <p:cNvPr id="4" name="図 3" descr="スクリーンショット 2013-09-23 0.06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1" y="2237468"/>
            <a:ext cx="6884330" cy="3803864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6944520" y="315637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/>
              <a:t>始点</a:t>
            </a:r>
            <a:endParaRPr kumimoji="1" lang="ja-JP" altLang="en-US" sz="16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14418" y="4254799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/>
              <a:t>終点</a:t>
            </a:r>
            <a:endParaRPr kumimoji="1" lang="ja-JP" altLang="en-US" sz="1600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789668"/>
          </a:xfrm>
        </p:spPr>
        <p:txBody>
          <a:bodyPr>
            <a:normAutofit/>
          </a:bodyPr>
          <a:lstStyle/>
          <a:p>
            <a:r>
              <a:rPr kumimoji="1" lang="ja-JP" altLang="en-US" sz="2800" dirty="0" smtClean="0"/>
              <a:t>時間</a:t>
            </a:r>
            <a:r>
              <a:rPr kumimoji="1" lang="en-US" altLang="ja-JP" sz="2800" dirty="0" smtClean="0"/>
              <a:t>0</a:t>
            </a:r>
            <a:r>
              <a:rPr kumimoji="1" lang="ja-JP" altLang="en-US" sz="2800" dirty="0" smtClean="0"/>
              <a:t>の時点では、移動できない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07857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 descr="スクリーンショット 2013-09-23 0.39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282" y="2435702"/>
            <a:ext cx="5114004" cy="332228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 Input 3 (2/2)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944520" y="3156375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/>
              <a:t>始点</a:t>
            </a:r>
            <a:endParaRPr kumimoji="1" lang="ja-JP" altLang="en-US" sz="16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814418" y="4254799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/>
              <a:t>終点</a:t>
            </a:r>
            <a:endParaRPr kumimoji="1" lang="ja-JP" altLang="en-US" sz="1600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798"/>
            <a:ext cx="7498080" cy="1531685"/>
          </a:xfrm>
        </p:spPr>
        <p:txBody>
          <a:bodyPr>
            <a:normAutofit/>
          </a:bodyPr>
          <a:lstStyle/>
          <a:p>
            <a:r>
              <a:rPr lang="ja-JP" altLang="en-US" sz="2800" dirty="0" smtClean="0"/>
              <a:t>下図のようにライトが移動したとき</a:t>
            </a:r>
            <a:r>
              <a:rPr lang="ja-JP" altLang="en-US" sz="2800" dirty="0" smtClean="0"/>
              <a:t>、円が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交差している</a:t>
            </a:r>
            <a:r>
              <a:rPr lang="ja-JP" altLang="en-US" sz="2800" dirty="0" smtClean="0"/>
              <a:t>ため、左側の軌道へ移動可能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そのまま終点へ移動可能</a:t>
            </a:r>
            <a:endParaRPr kumimoji="1" lang="ja-JP" altLang="en-US" sz="2800" dirty="0"/>
          </a:p>
        </p:txBody>
      </p:sp>
      <p:sp>
        <p:nvSpPr>
          <p:cNvPr id="7" name="左矢印 6"/>
          <p:cNvSpPr/>
          <p:nvPr/>
        </p:nvSpPr>
        <p:spPr>
          <a:xfrm>
            <a:off x="4358916" y="3976823"/>
            <a:ext cx="880936" cy="555951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806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579684" cy="2831543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kumimoji="1" lang="ja-JP" altLang="en-US" sz="2800" b="1" dirty="0" smtClean="0">
                <a:solidFill>
                  <a:srgbClr val="FF0000"/>
                </a:solidFill>
              </a:rPr>
              <a:t>グラフ作成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pPr lvl="1"/>
            <a:r>
              <a:rPr lang="ja-JP" altLang="en-US" sz="2400" dirty="0" smtClean="0"/>
              <a:t>ノード：始点、終点、スポットライト</a:t>
            </a:r>
            <a:endParaRPr lang="en-US" altLang="ja-JP" sz="2400" dirty="0" smtClean="0"/>
          </a:p>
          <a:p>
            <a:pPr lvl="1"/>
            <a:r>
              <a:rPr kumimoji="1" lang="ja-JP" altLang="en-US" sz="2400" dirty="0" smtClean="0"/>
              <a:t>エッジ：ノード間を移動可能ならつなげる</a:t>
            </a:r>
            <a:endParaRPr kumimoji="1" lang="en-US" altLang="ja-JP" sz="2400" dirty="0" smtClean="0"/>
          </a:p>
          <a:p>
            <a:pPr lvl="2"/>
            <a:r>
              <a:rPr lang="ja-JP" altLang="en-US" sz="2000" dirty="0" smtClean="0"/>
              <a:t>移動判定については、次のスライドから</a:t>
            </a:r>
            <a:endParaRPr kumimoji="1" lang="en-US" altLang="ja-JP" sz="2000" dirty="0" smtClean="0"/>
          </a:p>
          <a:p>
            <a:pPr marL="596646" indent="-514350">
              <a:buFont typeface="+mj-lt"/>
              <a:buAutoNum type="arabicPeriod"/>
            </a:pPr>
            <a:r>
              <a:rPr kumimoji="1" lang="ja-JP" altLang="en-US" sz="2800" dirty="0" smtClean="0"/>
              <a:t>始点</a:t>
            </a:r>
            <a:r>
              <a:rPr kumimoji="1" lang="ja-JP" altLang="en-US" sz="2800" dirty="0" smtClean="0"/>
              <a:t>ノードから終点ノードへの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到達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判定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</p:txBody>
      </p:sp>
      <p:sp>
        <p:nvSpPr>
          <p:cNvPr id="4" name="円/楕円 3"/>
          <p:cNvSpPr/>
          <p:nvPr/>
        </p:nvSpPr>
        <p:spPr>
          <a:xfrm>
            <a:off x="1332844" y="5503561"/>
            <a:ext cx="514833" cy="514885"/>
          </a:xfrm>
          <a:prstGeom prst="ellips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終</a:t>
            </a:r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2391112" y="5108815"/>
            <a:ext cx="514833" cy="514885"/>
          </a:xfrm>
          <a:prstGeom prst="ellips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3580947" y="5108815"/>
            <a:ext cx="514833" cy="514885"/>
          </a:xfrm>
          <a:prstGeom prst="ellips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4547688" y="4593930"/>
            <a:ext cx="514833" cy="514885"/>
          </a:xfrm>
          <a:prstGeom prst="ellips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始</a:t>
            </a:r>
            <a:endParaRPr kumimoji="1" lang="ja-JP" altLang="en-US" dirty="0"/>
          </a:p>
        </p:txBody>
      </p:sp>
      <p:cxnSp>
        <p:nvCxnSpPr>
          <p:cNvPr id="9" name="直線コネクタ 8"/>
          <p:cNvCxnSpPr>
            <a:stCxn id="4" idx="6"/>
            <a:endCxn id="5" idx="2"/>
          </p:cNvCxnSpPr>
          <p:nvPr/>
        </p:nvCxnSpPr>
        <p:spPr>
          <a:xfrm flipV="1">
            <a:off x="1847677" y="5366258"/>
            <a:ext cx="543435" cy="394746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>
            <a:stCxn id="5" idx="6"/>
            <a:endCxn id="6" idx="2"/>
          </p:cNvCxnSpPr>
          <p:nvPr/>
        </p:nvCxnSpPr>
        <p:spPr>
          <a:xfrm>
            <a:off x="2905945" y="5366258"/>
            <a:ext cx="675002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6" idx="6"/>
            <a:endCxn id="7" idx="2"/>
          </p:cNvCxnSpPr>
          <p:nvPr/>
        </p:nvCxnSpPr>
        <p:spPr>
          <a:xfrm flipV="1">
            <a:off x="4095780" y="4851373"/>
            <a:ext cx="451908" cy="514885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図 16" descr="スクリーンショット 2013-09-23 0.06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900" y="4279343"/>
            <a:ext cx="3499392" cy="1933552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1386163" y="4204170"/>
            <a:ext cx="2113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Sample3</a:t>
            </a:r>
            <a:r>
              <a:rPr kumimoji="1" lang="ja-JP" altLang="en-US" dirty="0" smtClean="0"/>
              <a:t>のグラフ例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89275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幾何パート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sz="3100" dirty="0" smtClean="0"/>
              <a:t>　</a:t>
            </a:r>
            <a:r>
              <a:rPr kumimoji="1" lang="ja-JP" altLang="en-US" sz="3600" b="1" dirty="0" smtClean="0"/>
              <a:t>始点・終点</a:t>
            </a:r>
            <a:r>
              <a:rPr kumimoji="1" lang="ja-JP" altLang="en-US" sz="3100" dirty="0" smtClean="0"/>
              <a:t>と</a:t>
            </a:r>
            <a:r>
              <a:rPr kumimoji="1" lang="ja-JP" altLang="en-US" sz="3600" b="1" dirty="0" smtClean="0"/>
              <a:t>ライト</a:t>
            </a:r>
            <a:r>
              <a:rPr kumimoji="1" lang="ja-JP" altLang="en-US" sz="3100" dirty="0" smtClean="0"/>
              <a:t>の移動判定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801920"/>
            <a:ext cx="7601534" cy="2007910"/>
          </a:xfrm>
        </p:spPr>
        <p:txBody>
          <a:bodyPr>
            <a:normAutofit/>
          </a:bodyPr>
          <a:lstStyle/>
          <a:p>
            <a:r>
              <a:rPr lang="ja-JP" altLang="en-US" sz="2800" b="1" dirty="0" smtClean="0">
                <a:solidFill>
                  <a:srgbClr val="FF0000"/>
                </a:solidFill>
              </a:rPr>
              <a:t>ライトの軌道から点への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最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小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距離</a:t>
            </a:r>
            <a:r>
              <a:rPr lang="ja-JP" altLang="en-US" sz="2800" dirty="0" smtClean="0"/>
              <a:t>を計算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軌道</a:t>
            </a:r>
            <a:r>
              <a:rPr lang="ja-JP" altLang="en-US" sz="2400" dirty="0"/>
              <a:t>を構成する線分と点の距離を見る</a:t>
            </a:r>
            <a:r>
              <a:rPr lang="ja-JP" altLang="en-US" sz="2400" dirty="0" smtClean="0"/>
              <a:t>だけ</a:t>
            </a:r>
            <a:endParaRPr lang="en-US" altLang="ja-JP" sz="2400" dirty="0" smtClean="0"/>
          </a:p>
          <a:p>
            <a:pPr lvl="1"/>
            <a:endParaRPr lang="en-US" altLang="ja-JP" sz="1000" dirty="0" smtClean="0"/>
          </a:p>
          <a:p>
            <a:r>
              <a:rPr lang="ja-JP" altLang="en-US" sz="2800" dirty="0" smtClean="0"/>
              <a:t>この距離がライトの半径</a:t>
            </a:r>
            <a:r>
              <a:rPr lang="en-US" altLang="ja-JP" sz="2800" dirty="0" smtClean="0"/>
              <a:t>r</a:t>
            </a:r>
            <a:r>
              <a:rPr lang="ja-JP" altLang="en-US" sz="2800" dirty="0" smtClean="0"/>
              <a:t>以下なら移動可能</a:t>
            </a:r>
            <a:endParaRPr lang="en-US" altLang="ja-JP" sz="2800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4023970" y="4884398"/>
            <a:ext cx="1111325" cy="1111200"/>
          </a:xfrm>
          <a:prstGeom prst="rect">
            <a:avLst/>
          </a:prstGeom>
          <a:noFill/>
          <a:ln w="25400">
            <a:solidFill>
              <a:schemeClr val="tx1"/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contourClr>
              <a:schemeClr val="tx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5135295" y="3937985"/>
            <a:ext cx="164866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/>
              <a:t>始点</a:t>
            </a:r>
            <a:r>
              <a:rPr kumimoji="1" lang="en-US" altLang="ja-JP" dirty="0" smtClean="0"/>
              <a:t>or</a:t>
            </a:r>
            <a:r>
              <a:rPr kumimoji="1" lang="ja-JP" altLang="en-US" dirty="0" smtClean="0"/>
              <a:t>終点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en-US" altLang="ja-JP" sz="900" dirty="0" smtClean="0"/>
          </a:p>
          <a:p>
            <a:pPr algn="ctr"/>
            <a:r>
              <a:rPr kumimoji="1" lang="en-US" altLang="ja-JP" sz="700" dirty="0" smtClean="0"/>
              <a:t>●</a:t>
            </a:r>
          </a:p>
        </p:txBody>
      </p:sp>
      <p:sp>
        <p:nvSpPr>
          <p:cNvPr id="6" name="円/楕円 5"/>
          <p:cNvSpPr/>
          <p:nvPr/>
        </p:nvSpPr>
        <p:spPr>
          <a:xfrm>
            <a:off x="3608750" y="5574319"/>
            <a:ext cx="830440" cy="842558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8" name="直線矢印コネクタ 7"/>
          <p:cNvCxnSpPr/>
          <p:nvPr/>
        </p:nvCxnSpPr>
        <p:spPr>
          <a:xfrm flipV="1">
            <a:off x="5135295" y="4469225"/>
            <a:ext cx="824334" cy="41517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テキスト ボックス 13"/>
          <p:cNvSpPr txBox="1"/>
          <p:nvPr/>
        </p:nvSpPr>
        <p:spPr>
          <a:xfrm>
            <a:off x="5434497" y="4725655"/>
            <a:ext cx="203132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>
                <a:solidFill>
                  <a:schemeClr val="accent1"/>
                </a:solidFill>
              </a:rPr>
              <a:t>軌道との</a:t>
            </a:r>
            <a:r>
              <a:rPr kumimoji="1" lang="ja-JP" altLang="en-US" sz="1600" dirty="0" smtClean="0">
                <a:solidFill>
                  <a:schemeClr val="accent1"/>
                </a:solidFill>
              </a:rPr>
              <a:t>最</a:t>
            </a:r>
            <a:r>
              <a:rPr kumimoji="1" lang="ja-JP" altLang="en-US" sz="1600" dirty="0" smtClean="0">
                <a:solidFill>
                  <a:schemeClr val="accent1"/>
                </a:solidFill>
              </a:rPr>
              <a:t>小</a:t>
            </a:r>
            <a:r>
              <a:rPr kumimoji="1" lang="ja-JP" altLang="en-US" sz="1600" dirty="0" smtClean="0">
                <a:solidFill>
                  <a:schemeClr val="accent1"/>
                </a:solidFill>
              </a:rPr>
              <a:t>距離が</a:t>
            </a:r>
            <a:r>
              <a:rPr kumimoji="1" lang="en-US" altLang="ja-JP" sz="1600" dirty="0" smtClean="0">
                <a:solidFill>
                  <a:schemeClr val="accent1"/>
                </a:solidFill>
              </a:rPr>
              <a:t/>
            </a:r>
            <a:br>
              <a:rPr kumimoji="1" lang="en-US" altLang="ja-JP" sz="1600" dirty="0" smtClean="0">
                <a:solidFill>
                  <a:schemeClr val="accent1"/>
                </a:solidFill>
              </a:rPr>
            </a:br>
            <a:r>
              <a:rPr kumimoji="1" lang="en-US" altLang="ja-JP" sz="1600" dirty="0" smtClean="0">
                <a:solidFill>
                  <a:schemeClr val="accent1"/>
                </a:solidFill>
              </a:rPr>
              <a:t>r</a:t>
            </a:r>
            <a:r>
              <a:rPr kumimoji="1" lang="ja-JP" altLang="en-US" sz="1600" dirty="0" smtClean="0">
                <a:solidFill>
                  <a:schemeClr val="accent1"/>
                </a:solidFill>
              </a:rPr>
              <a:t>以下なら移動可能</a:t>
            </a:r>
            <a:endParaRPr kumimoji="1" lang="ja-JP" altLang="en-US" sz="1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202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</a:t>
            </a:r>
            <a:r>
              <a:rPr lang="ja-JP" altLang="en-US" sz="3600" b="1" dirty="0" smtClean="0"/>
              <a:t>ライト</a:t>
            </a:r>
            <a:r>
              <a:rPr lang="ja-JP" altLang="en-US" sz="3100" dirty="0" smtClean="0"/>
              <a:t>と</a:t>
            </a:r>
            <a:r>
              <a:rPr lang="ja-JP" altLang="en-US" sz="3600" b="1" dirty="0" smtClean="0"/>
              <a:t>ライト</a:t>
            </a:r>
            <a:r>
              <a:rPr lang="ja-JP" altLang="en-US" sz="3100" dirty="0" smtClean="0"/>
              <a:t>の移動判定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ライト</a:t>
            </a:r>
            <a:r>
              <a:rPr lang="en-US" altLang="ja-JP" dirty="0"/>
              <a:t>A</a:t>
            </a:r>
            <a:r>
              <a:rPr kumimoji="1" lang="ja-JP" altLang="en-US" dirty="0" smtClean="0"/>
              <a:t>と</a:t>
            </a:r>
            <a:r>
              <a:rPr lang="ja-JP" altLang="en-US" dirty="0" smtClean="0"/>
              <a:t>ライト</a:t>
            </a:r>
            <a:r>
              <a:rPr lang="en-US" altLang="ja-JP" dirty="0"/>
              <a:t>B</a:t>
            </a:r>
            <a:r>
              <a:rPr lang="ja-JP" altLang="en-US" dirty="0" smtClean="0"/>
              <a:t>の判定について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移動判定をするには？</a:t>
            </a:r>
            <a:endParaRPr lang="en-US" altLang="ja-JP" dirty="0" smtClean="0"/>
          </a:p>
          <a:p>
            <a:pPr lvl="1"/>
            <a:r>
              <a:rPr lang="en-US" altLang="ja-JP" dirty="0"/>
              <a:t>A</a:t>
            </a:r>
            <a:r>
              <a:rPr lang="ja-JP" altLang="en-US" dirty="0" smtClean="0"/>
              <a:t>と</a:t>
            </a:r>
            <a:r>
              <a:rPr lang="en-US" altLang="ja-JP" dirty="0"/>
              <a:t>B</a:t>
            </a:r>
            <a:r>
              <a:rPr lang="ja-JP" altLang="en-US" dirty="0" smtClean="0"/>
              <a:t>のライトの</a:t>
            </a:r>
            <a:r>
              <a:rPr lang="ja-JP" altLang="en-US" b="1" dirty="0" smtClean="0">
                <a:solidFill>
                  <a:srgbClr val="FF0000"/>
                </a:solidFill>
              </a:rPr>
              <a:t>中心点が最も近づく時点</a:t>
            </a:r>
            <a:r>
              <a:rPr lang="ja-JP" altLang="en-US" dirty="0" smtClean="0"/>
              <a:t>の距離を求める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この距離が</a:t>
            </a:r>
            <a:r>
              <a:rPr kumimoji="1" lang="en-US" altLang="ja-JP" dirty="0" smtClean="0"/>
              <a:t> </a:t>
            </a:r>
            <a:r>
              <a:rPr lang="en-US" altLang="ja-JP" dirty="0" err="1" smtClean="0"/>
              <a:t>r</a:t>
            </a:r>
            <a:r>
              <a:rPr lang="en-US" altLang="ja-JP" dirty="0" err="1"/>
              <a:t>A</a:t>
            </a:r>
            <a:r>
              <a:rPr kumimoji="1" lang="en-US" altLang="ja-JP" dirty="0" smtClean="0"/>
              <a:t> + </a:t>
            </a:r>
            <a:r>
              <a:rPr kumimoji="1" lang="en-US" altLang="ja-JP" dirty="0" err="1" smtClean="0"/>
              <a:t>rB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以下なら移動可能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82654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ライト</a:t>
            </a:r>
            <a:r>
              <a:rPr lang="en-US" altLang="ja-JP" sz="3100" dirty="0"/>
              <a:t>A</a:t>
            </a:r>
            <a:r>
              <a:rPr lang="ja-JP" altLang="en-US" sz="3100" dirty="0" smtClean="0"/>
              <a:t>と</a:t>
            </a:r>
            <a:r>
              <a:rPr lang="en-US" altLang="ja-JP" sz="3100" dirty="0"/>
              <a:t>B</a:t>
            </a:r>
            <a:r>
              <a:rPr lang="ja-JP" altLang="en-US" sz="3100" dirty="0" smtClean="0"/>
              <a:t>の最小距離の求め方</a:t>
            </a:r>
            <a:r>
              <a:rPr lang="en-US" altLang="ja-JP" sz="3100" dirty="0" smtClean="0"/>
              <a:t> (1/3)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601534" cy="2520773"/>
          </a:xfrm>
        </p:spPr>
        <p:txBody>
          <a:bodyPr/>
          <a:lstStyle/>
          <a:p>
            <a:r>
              <a:rPr kumimoji="1" lang="ja-JP" altLang="en-US" dirty="0" smtClean="0"/>
              <a:t>軌道</a:t>
            </a:r>
            <a:r>
              <a:rPr lang="en-US" altLang="ja-JP" dirty="0" err="1"/>
              <a:t>A</a:t>
            </a:r>
            <a:r>
              <a:rPr lang="ja-JP" altLang="en-US" dirty="0" smtClean="0"/>
              <a:t>と軌道</a:t>
            </a:r>
            <a:r>
              <a:rPr lang="en-US" altLang="ja-JP" dirty="0"/>
              <a:t>B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1</a:t>
            </a:r>
            <a:r>
              <a:rPr lang="ja-JP" altLang="en-US" dirty="0" smtClean="0"/>
              <a:t>本ずつ線分を取る</a:t>
            </a:r>
            <a:endParaRPr kumimoji="1" lang="en-US" altLang="ja-JP" dirty="0"/>
          </a:p>
          <a:p>
            <a:pPr lvl="1"/>
            <a:r>
              <a:rPr lang="ja-JP" altLang="en-US" dirty="0" smtClean="0"/>
              <a:t>ライト</a:t>
            </a:r>
            <a:r>
              <a:rPr lang="en-US" altLang="ja-JP" dirty="0" smtClean="0"/>
              <a:t>A</a:t>
            </a:r>
            <a:r>
              <a:rPr lang="ja-JP" altLang="en-US" dirty="0" smtClean="0"/>
              <a:t>は、</a:t>
            </a:r>
            <a:r>
              <a:rPr kumimoji="1" lang="en-US" altLang="ja-JP" dirty="0" smtClean="0"/>
              <a:t>A</a:t>
            </a:r>
            <a:r>
              <a:rPr kumimoji="1" lang="ja-JP" altLang="en-US" dirty="0" smtClean="0"/>
              <a:t>の線分上を</a:t>
            </a:r>
            <a:r>
              <a:rPr kumimoji="1" lang="en-US" altLang="ja-JP" b="1" dirty="0" smtClean="0">
                <a:solidFill>
                  <a:srgbClr val="FF0000"/>
                </a:solidFill>
              </a:rPr>
              <a:t>[a1, a2]</a:t>
            </a:r>
            <a:r>
              <a:rPr kumimoji="1" lang="ja-JP" altLang="en-US" dirty="0" smtClean="0"/>
              <a:t>の時間中に等速で通過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ライト</a:t>
            </a:r>
            <a:r>
              <a:rPr lang="en-US" altLang="ja-JP" dirty="0" smtClean="0"/>
              <a:t>B</a:t>
            </a:r>
            <a:r>
              <a:rPr lang="ja-JP" altLang="en-US" dirty="0" smtClean="0"/>
              <a:t>は、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の線分上を</a:t>
            </a:r>
            <a:r>
              <a:rPr lang="en-US" altLang="ja-JP" b="1" dirty="0" smtClean="0">
                <a:solidFill>
                  <a:srgbClr val="FF0000"/>
                </a:solidFill>
              </a:rPr>
              <a:t>[b1, b2]</a:t>
            </a:r>
            <a:r>
              <a:rPr lang="ja-JP" altLang="en-US" dirty="0" smtClean="0"/>
              <a:t>の時間中に等速で通過</a:t>
            </a:r>
            <a:endParaRPr kumimoji="1" lang="ja-JP" altLang="en-US" dirty="0"/>
          </a:p>
        </p:txBody>
      </p:sp>
      <p:cxnSp>
        <p:nvCxnSpPr>
          <p:cNvPr id="7" name="直線矢印コネクタ 6"/>
          <p:cNvCxnSpPr/>
          <p:nvPr/>
        </p:nvCxnSpPr>
        <p:spPr>
          <a:xfrm flipV="1">
            <a:off x="4388625" y="4957663"/>
            <a:ext cx="378583" cy="101351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>
            <a:off x="5683888" y="5037173"/>
            <a:ext cx="607188" cy="93400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フリーフォーム 16"/>
          <p:cNvSpPr/>
          <p:nvPr/>
        </p:nvSpPr>
        <p:spPr>
          <a:xfrm>
            <a:off x="2107287" y="4859975"/>
            <a:ext cx="1428845" cy="1208888"/>
          </a:xfrm>
          <a:custGeom>
            <a:avLst/>
            <a:gdLst>
              <a:gd name="connsiteX0" fmla="*/ 0 w 1428845"/>
              <a:gd name="connsiteY0" fmla="*/ 0 h 1208888"/>
              <a:gd name="connsiteX1" fmla="*/ 415220 w 1428845"/>
              <a:gd name="connsiteY1" fmla="*/ 1208888 h 1208888"/>
              <a:gd name="connsiteX2" fmla="*/ 1050262 w 1428845"/>
              <a:gd name="connsiteY2" fmla="*/ 1111201 h 1208888"/>
              <a:gd name="connsiteX3" fmla="*/ 1428845 w 1428845"/>
              <a:gd name="connsiteY3" fmla="*/ 97688 h 1208888"/>
              <a:gd name="connsiteX4" fmla="*/ 0 w 1428845"/>
              <a:gd name="connsiteY4" fmla="*/ 0 h 1208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8845" h="1208888">
                <a:moveTo>
                  <a:pt x="0" y="0"/>
                </a:moveTo>
                <a:lnTo>
                  <a:pt x="415220" y="1208888"/>
                </a:lnTo>
                <a:lnTo>
                  <a:pt x="1050262" y="1111201"/>
                </a:lnTo>
                <a:lnTo>
                  <a:pt x="1428845" y="97688"/>
                </a:lnTo>
                <a:lnTo>
                  <a:pt x="0" y="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3" name="フリーフォーム 22"/>
          <p:cNvSpPr/>
          <p:nvPr/>
        </p:nvSpPr>
        <p:spPr>
          <a:xfrm rot="18072553">
            <a:off x="6642311" y="4677080"/>
            <a:ext cx="1245660" cy="1147833"/>
          </a:xfrm>
          <a:custGeom>
            <a:avLst/>
            <a:gdLst>
              <a:gd name="connsiteX0" fmla="*/ 525131 w 1245660"/>
              <a:gd name="connsiteY0" fmla="*/ 0 h 1147833"/>
              <a:gd name="connsiteX1" fmla="*/ 0 w 1245660"/>
              <a:gd name="connsiteY1" fmla="*/ 1037935 h 1147833"/>
              <a:gd name="connsiteX2" fmla="*/ 1245660 w 1245660"/>
              <a:gd name="connsiteY2" fmla="*/ 1147833 h 1147833"/>
              <a:gd name="connsiteX3" fmla="*/ 525131 w 1245660"/>
              <a:gd name="connsiteY3" fmla="*/ 0 h 114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5660" h="1147833">
                <a:moveTo>
                  <a:pt x="525131" y="0"/>
                </a:moveTo>
                <a:lnTo>
                  <a:pt x="0" y="1037935"/>
                </a:lnTo>
                <a:lnTo>
                  <a:pt x="1245660" y="1147833"/>
                </a:lnTo>
                <a:lnTo>
                  <a:pt x="525131" y="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2596375" y="5113531"/>
            <a:ext cx="45837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A</a:t>
            </a:r>
            <a:endParaRPr kumimoji="1" lang="ja-JP" altLang="en-US" sz="3200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7171631" y="5113531"/>
            <a:ext cx="41569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/>
              <a:t>B</a:t>
            </a:r>
            <a:endParaRPr kumimoji="1" lang="ja-JP" altLang="en-US" sz="3200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202367" y="5896409"/>
            <a:ext cx="398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FF0000"/>
                </a:solidFill>
              </a:rPr>
              <a:t>a1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4565871" y="460558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FF0000"/>
                </a:solidFill>
              </a:rPr>
              <a:t>a2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6100545" y="592233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FF0000"/>
                </a:solidFill>
              </a:rPr>
              <a:t>b2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5476139" y="467530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rgbClr val="FF0000"/>
                </a:solidFill>
              </a:rPr>
              <a:t>b1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cxnSp>
        <p:nvCxnSpPr>
          <p:cNvPr id="45" name="直線コネクタ 44"/>
          <p:cNvCxnSpPr>
            <a:stCxn id="23" idx="0"/>
          </p:cNvCxnSpPr>
          <p:nvPr/>
        </p:nvCxnSpPr>
        <p:spPr>
          <a:xfrm flipH="1">
            <a:off x="5683888" y="5037173"/>
            <a:ext cx="1039769" cy="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 flipH="1" flipV="1">
            <a:off x="6291076" y="5971176"/>
            <a:ext cx="1060761" cy="9331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>
            <a:endCxn id="17" idx="2"/>
          </p:cNvCxnSpPr>
          <p:nvPr/>
        </p:nvCxnSpPr>
        <p:spPr>
          <a:xfrm flipH="1">
            <a:off x="3157549" y="5971176"/>
            <a:ext cx="1231076" cy="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>
            <a:endCxn id="17" idx="3"/>
          </p:cNvCxnSpPr>
          <p:nvPr/>
        </p:nvCxnSpPr>
        <p:spPr>
          <a:xfrm flipH="1">
            <a:off x="3536132" y="4957663"/>
            <a:ext cx="1231076" cy="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035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ライト</a:t>
            </a:r>
            <a:r>
              <a:rPr lang="en-US" altLang="ja-JP" sz="3100" dirty="0"/>
              <a:t>A</a:t>
            </a:r>
            <a:r>
              <a:rPr lang="ja-JP" altLang="en-US" sz="3100" dirty="0" smtClean="0"/>
              <a:t>と</a:t>
            </a:r>
            <a:r>
              <a:rPr lang="en-US" altLang="ja-JP" sz="3100" dirty="0"/>
              <a:t>B</a:t>
            </a:r>
            <a:r>
              <a:rPr lang="ja-JP" altLang="en-US" sz="3100" dirty="0" smtClean="0"/>
              <a:t>の最小距離の求め方</a:t>
            </a:r>
            <a:r>
              <a:rPr lang="en-US" altLang="ja-JP" sz="3100" dirty="0" smtClean="0"/>
              <a:t> (2/3)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601534" cy="2520773"/>
          </a:xfrm>
        </p:spPr>
        <p:txBody>
          <a:bodyPr/>
          <a:lstStyle/>
          <a:p>
            <a:r>
              <a:rPr lang="en-US" altLang="ja-JP" dirty="0" smtClean="0"/>
              <a:t>2</a:t>
            </a:r>
            <a:r>
              <a:rPr lang="ja-JP" altLang="en-US" dirty="0" smtClean="0"/>
              <a:t>つの線分の</a:t>
            </a:r>
            <a:r>
              <a:rPr lang="en-US" altLang="en-US" dirty="0" smtClean="0"/>
              <a:t>共通の時間は</a:t>
            </a:r>
            <a:br>
              <a:rPr lang="en-US" altLang="en-US" dirty="0" smtClean="0"/>
            </a:br>
            <a:r>
              <a:rPr lang="en-US" altLang="en-US" dirty="0" smtClean="0"/>
              <a:t>       </a:t>
            </a:r>
            <a:r>
              <a:rPr lang="en-US" altLang="en-US" b="1" dirty="0" smtClean="0">
                <a:solidFill>
                  <a:srgbClr val="FF0000"/>
                </a:solidFill>
              </a:rPr>
              <a:t>[max(a1, b1), min(a2, b2)]</a:t>
            </a:r>
          </a:p>
          <a:p>
            <a:r>
              <a:rPr kumimoji="1" lang="ja-JP" altLang="en-US" dirty="0" smtClean="0"/>
              <a:t>この時間に対応する線分を取り出す</a:t>
            </a:r>
            <a:endParaRPr kumimoji="1" lang="ja-JP" altLang="en-US" dirty="0"/>
          </a:p>
        </p:txBody>
      </p:sp>
      <p:cxnSp>
        <p:nvCxnSpPr>
          <p:cNvPr id="7" name="直線矢印コネクタ 6"/>
          <p:cNvCxnSpPr/>
          <p:nvPr/>
        </p:nvCxnSpPr>
        <p:spPr>
          <a:xfrm flipV="1">
            <a:off x="2645676" y="4881542"/>
            <a:ext cx="378583" cy="10135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テキスト ボックス 39"/>
          <p:cNvSpPr txBox="1"/>
          <p:nvPr/>
        </p:nvSpPr>
        <p:spPr>
          <a:xfrm>
            <a:off x="2459418" y="5820288"/>
            <a:ext cx="398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a1</a:t>
            </a:r>
            <a:endParaRPr kumimoji="1" lang="ja-JP" altLang="en-US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2822922" y="4529463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a2</a:t>
            </a:r>
            <a:endParaRPr kumimoji="1" lang="ja-JP" altLang="en-US" dirty="0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7134062" y="58187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b2</a:t>
            </a:r>
            <a:endParaRPr kumimoji="1" lang="ja-JP" altLang="en-US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6504820" y="45976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b1</a:t>
            </a:r>
            <a:endParaRPr kumimoji="1" lang="ja-JP" altLang="en-US" dirty="0"/>
          </a:p>
        </p:txBody>
      </p:sp>
      <p:cxnSp>
        <p:nvCxnSpPr>
          <p:cNvPr id="45" name="直線コネクタ 44"/>
          <p:cNvCxnSpPr/>
          <p:nvPr/>
        </p:nvCxnSpPr>
        <p:spPr>
          <a:xfrm flipH="1" flipV="1">
            <a:off x="5458456" y="4959662"/>
            <a:ext cx="1247518" cy="1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 flipV="1">
            <a:off x="5885893" y="5606845"/>
            <a:ext cx="1219520" cy="1221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/>
          <p:nvPr/>
        </p:nvCxnSpPr>
        <p:spPr>
          <a:xfrm flipH="1">
            <a:off x="2822922" y="5504305"/>
            <a:ext cx="1086078" cy="0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/>
          <p:nvPr/>
        </p:nvCxnSpPr>
        <p:spPr>
          <a:xfrm flipV="1">
            <a:off x="3024259" y="4881541"/>
            <a:ext cx="1147303" cy="1"/>
          </a:xfrm>
          <a:prstGeom prst="line">
            <a:avLst/>
          </a:prstGeom>
          <a:ln w="19050"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/>
          <p:nvPr/>
        </p:nvCxnSpPr>
        <p:spPr>
          <a:xfrm flipV="1">
            <a:off x="3908999" y="4881541"/>
            <a:ext cx="262563" cy="6227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H="1" flipV="1">
            <a:off x="5460175" y="4946077"/>
            <a:ext cx="425718" cy="697399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 flipH="1" flipV="1">
            <a:off x="6712569" y="4950433"/>
            <a:ext cx="607188" cy="955333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3363396" y="5455461"/>
            <a:ext cx="11424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solidFill>
                  <a:srgbClr val="FF0000"/>
                </a:solidFill>
              </a:rPr>
              <a:t>max(a1, b1)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3600332" y="4562556"/>
            <a:ext cx="1099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solidFill>
                  <a:srgbClr val="FF0000"/>
                </a:solidFill>
              </a:rPr>
              <a:t>min(a2, b2)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888945" y="4628592"/>
            <a:ext cx="11424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solidFill>
                  <a:srgbClr val="FF0000"/>
                </a:solidFill>
              </a:rPr>
              <a:t>max(a1, b1)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5330168" y="5616153"/>
            <a:ext cx="1099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solidFill>
                  <a:srgbClr val="FF0000"/>
                </a:solidFill>
              </a:rPr>
              <a:t>min(a2, b2)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747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ライト</a:t>
            </a:r>
            <a:r>
              <a:rPr lang="en-US" altLang="ja-JP" sz="3100" dirty="0"/>
              <a:t>A</a:t>
            </a:r>
            <a:r>
              <a:rPr lang="ja-JP" altLang="en-US" sz="3100" dirty="0" smtClean="0"/>
              <a:t>と</a:t>
            </a:r>
            <a:r>
              <a:rPr lang="en-US" altLang="ja-JP" sz="3100" dirty="0"/>
              <a:t>B</a:t>
            </a:r>
            <a:r>
              <a:rPr lang="ja-JP" altLang="en-US" sz="3100" dirty="0" smtClean="0"/>
              <a:t>の最小距離の求め方</a:t>
            </a:r>
            <a:r>
              <a:rPr lang="en-US" altLang="ja-JP" sz="3100" dirty="0" smtClean="0"/>
              <a:t> (3/3)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601534" cy="4962972"/>
          </a:xfrm>
        </p:spPr>
        <p:txBody>
          <a:bodyPr>
            <a:normAutofit/>
          </a:bodyPr>
          <a:lstStyle/>
          <a:p>
            <a:r>
              <a:rPr lang="ja-JP" altLang="en-US" sz="2400" dirty="0" smtClean="0"/>
              <a:t>最も距離が近づく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時間を三分探索</a:t>
            </a:r>
            <a:r>
              <a:rPr lang="ja-JP" altLang="en-US" sz="2400" dirty="0" smtClean="0"/>
              <a:t>で探す</a:t>
            </a:r>
            <a:endParaRPr lang="en-US" altLang="ja-JP" sz="2400" dirty="0" smtClean="0"/>
          </a:p>
          <a:p>
            <a:r>
              <a:rPr lang="ja-JP" altLang="en-US" sz="2400" dirty="0" smtClean="0"/>
              <a:t>今回取り出した線分ペアの最小距離はこれで求まる</a:t>
            </a:r>
            <a:endParaRPr lang="en-US" altLang="ja-JP" sz="2400" dirty="0" smtClean="0"/>
          </a:p>
          <a:p>
            <a:endParaRPr kumimoji="1" lang="en-US" altLang="ja-JP" sz="2400" dirty="0"/>
          </a:p>
          <a:p>
            <a:endParaRPr lang="en-US" altLang="ja-JP" sz="2400" dirty="0" smtClean="0"/>
          </a:p>
          <a:p>
            <a:endParaRPr lang="en-US" altLang="ja-JP" sz="2400" dirty="0"/>
          </a:p>
          <a:p>
            <a:endParaRPr lang="en-US" altLang="ja-JP" sz="2400" dirty="0" smtClean="0"/>
          </a:p>
          <a:p>
            <a:endParaRPr lang="en-US" altLang="ja-JP" sz="2400" dirty="0"/>
          </a:p>
          <a:p>
            <a:endParaRPr lang="en-US" altLang="ja-JP" sz="2400" dirty="0" smtClean="0"/>
          </a:p>
          <a:p>
            <a:r>
              <a:rPr lang="ja-JP" altLang="en-US" sz="2400" dirty="0" smtClean="0"/>
              <a:t>続けて、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他の線分のペアに対しても同様の処理</a:t>
            </a:r>
            <a:r>
              <a:rPr lang="ja-JP" altLang="en-US" sz="2400" dirty="0" smtClean="0"/>
              <a:t>を</a:t>
            </a: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r>
              <a:rPr lang="ja-JP" altLang="en-US" sz="2400" dirty="0" smtClean="0"/>
              <a:t>行い、最も小さかった距離を採用する</a:t>
            </a:r>
            <a:endParaRPr lang="en-US" altLang="ja-JP" sz="2400" dirty="0" smtClean="0"/>
          </a:p>
          <a:p>
            <a:pPr lvl="1"/>
            <a:r>
              <a:rPr kumimoji="1" lang="ja-JP" altLang="en-US" sz="2000" dirty="0" smtClean="0"/>
              <a:t>共通時間のない線分のペアは除いて処理</a:t>
            </a:r>
            <a:endParaRPr kumimoji="1" lang="ja-JP" altLang="en-US" sz="2000" dirty="0"/>
          </a:p>
        </p:txBody>
      </p:sp>
      <p:cxnSp>
        <p:nvCxnSpPr>
          <p:cNvPr id="27" name="直線矢印コネクタ 26"/>
          <p:cNvCxnSpPr/>
          <p:nvPr/>
        </p:nvCxnSpPr>
        <p:spPr>
          <a:xfrm flipV="1">
            <a:off x="3907535" y="3172470"/>
            <a:ext cx="262563" cy="6227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H="1" flipV="1">
            <a:off x="5673056" y="3523717"/>
            <a:ext cx="425718" cy="697399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2790702" y="3795234"/>
            <a:ext cx="11424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max(a1, b1)</a:t>
            </a:r>
            <a:endParaRPr kumimoji="1" lang="ja-JP" altLang="en-US" sz="1600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3072466" y="2853485"/>
            <a:ext cx="1099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min(a2, b2)</a:t>
            </a:r>
            <a:endParaRPr kumimoji="1" lang="ja-JP" altLang="en-US" sz="1600" dirty="0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5673056" y="3201711"/>
            <a:ext cx="11424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max(a1, b1)</a:t>
            </a:r>
            <a:endParaRPr kumimoji="1" lang="ja-JP" altLang="en-US" sz="1600" dirty="0"/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6074350" y="4148815"/>
            <a:ext cx="1099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min(a2, b2)</a:t>
            </a:r>
            <a:endParaRPr kumimoji="1" lang="ja-JP" altLang="en-US" sz="1600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3870016" y="3424849"/>
            <a:ext cx="3000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900" dirty="0" smtClean="0">
                <a:solidFill>
                  <a:srgbClr val="FF0000"/>
                </a:solidFill>
              </a:rPr>
              <a:t>●</a:t>
            </a:r>
            <a:endParaRPr kumimoji="1" lang="ja-JP" altLang="en-US" sz="900" dirty="0">
              <a:solidFill>
                <a:srgbClr val="FF000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672324" y="3633404"/>
            <a:ext cx="3000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900" dirty="0" smtClean="0">
                <a:solidFill>
                  <a:srgbClr val="FF0000"/>
                </a:solidFill>
              </a:rPr>
              <a:t>●</a:t>
            </a:r>
            <a:endParaRPr kumimoji="1" lang="ja-JP" altLang="en-US" sz="900" dirty="0">
              <a:solidFill>
                <a:srgbClr val="FF0000"/>
              </a:solidFill>
            </a:endParaRPr>
          </a:p>
        </p:txBody>
      </p:sp>
      <p:cxnSp>
        <p:nvCxnSpPr>
          <p:cNvPr id="23" name="直線矢印コネクタ 22"/>
          <p:cNvCxnSpPr>
            <a:stCxn id="4" idx="3"/>
            <a:endCxn id="22" idx="1"/>
          </p:cNvCxnSpPr>
          <p:nvPr/>
        </p:nvCxnSpPr>
        <p:spPr>
          <a:xfrm>
            <a:off x="4170098" y="3540265"/>
            <a:ext cx="1502226" cy="20855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 rot="373403">
            <a:off x="4170098" y="371972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>
                <a:solidFill>
                  <a:schemeClr val="accent1"/>
                </a:solidFill>
              </a:rPr>
              <a:t>三分探索で最小</a:t>
            </a:r>
            <a:r>
              <a:rPr kumimoji="1" lang="en-US" altLang="ja-JP" sz="1400" dirty="0" smtClean="0">
                <a:solidFill>
                  <a:schemeClr val="accent1"/>
                </a:solidFill>
              </a:rPr>
              <a:t/>
            </a:r>
            <a:br>
              <a:rPr kumimoji="1" lang="en-US" altLang="ja-JP" sz="1400" dirty="0" smtClean="0">
                <a:solidFill>
                  <a:schemeClr val="accent1"/>
                </a:solidFill>
              </a:rPr>
            </a:br>
            <a:r>
              <a:rPr kumimoji="1" lang="ja-JP" altLang="en-US" sz="1400" dirty="0" smtClean="0">
                <a:solidFill>
                  <a:schemeClr val="accent1"/>
                </a:solidFill>
              </a:rPr>
              <a:t>距離の時間を探す</a:t>
            </a:r>
            <a:endParaRPr kumimoji="1" lang="ja-JP" altLang="en-US" sz="1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18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</a:t>
            </a:r>
          </a:p>
          <a:p>
            <a:pPr lvl="1"/>
            <a:r>
              <a:rPr lang="en-US" altLang="ja-JP" dirty="0" err="1" smtClean="0"/>
              <a:t>Navi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01:22:54</a:t>
            </a:r>
          </a:p>
          <a:p>
            <a:pPr lvl="1"/>
            <a:endParaRPr lang="en-US" altLang="ja-JP" dirty="0"/>
          </a:p>
          <a:p>
            <a:r>
              <a:rPr kumimoji="1" lang="en-US" altLang="ja-JP" dirty="0" smtClean="0"/>
              <a:t>Accepted (Accepted / Total Submit)</a:t>
            </a:r>
          </a:p>
          <a:p>
            <a:pPr lvl="1"/>
            <a:r>
              <a:rPr lang="en-US" altLang="ja-JP" dirty="0"/>
              <a:t>6</a:t>
            </a:r>
            <a:r>
              <a:rPr lang="en-US" altLang="ja-JP" dirty="0" smtClean="0"/>
              <a:t> (32%)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878388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フレッシュ.thmx</Template>
  <TotalTime>679</TotalTime>
  <Words>401</Words>
  <Application>Microsoft Macintosh PowerPoint</Application>
  <PresentationFormat>画面に合わせる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フレッシュ</vt:lpstr>
      <vt:lpstr>Problem G Spotlight Movement</vt:lpstr>
      <vt:lpstr>問題概要</vt:lpstr>
      <vt:lpstr>Sample Input 3 (1/2)</vt:lpstr>
      <vt:lpstr>Sample Input 3 (2/2)</vt:lpstr>
      <vt:lpstr>想定解法</vt:lpstr>
      <vt:lpstr>幾何パート 　始点・終点とライトの移動判定</vt:lpstr>
      <vt:lpstr>幾何パート 　ライトとライトの移動判定</vt:lpstr>
      <vt:lpstr>幾何パート 　ライトAとBの最小距離の求め方 (1/3)</vt:lpstr>
      <vt:lpstr>幾何パート 　ライトAとBの最小距離の求め方 (2/3)</vt:lpstr>
      <vt:lpstr>幾何パート 　ライトAとBの最小距離の求め方 (3/3)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C Densest Rectangle</dc:title>
  <dc:creator>Yohei Ito</dc:creator>
  <cp:lastModifiedBy>Yohei Ito</cp:lastModifiedBy>
  <cp:revision>35</cp:revision>
  <dcterms:created xsi:type="dcterms:W3CDTF">2013-09-22T12:10:18Z</dcterms:created>
  <dcterms:modified xsi:type="dcterms:W3CDTF">2013-09-25T14:34:48Z</dcterms:modified>
</cp:coreProperties>
</file>