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12"/>
  </p:notesMasterIdLst>
  <p:sldIdLst>
    <p:sldId id="256" r:id="rId2"/>
    <p:sldId id="257" r:id="rId3"/>
    <p:sldId id="261" r:id="rId4"/>
    <p:sldId id="260" r:id="rId5"/>
    <p:sldId id="262" r:id="rId6"/>
    <p:sldId id="266" r:id="rId7"/>
    <p:sldId id="263" r:id="rId8"/>
    <p:sldId id="264" r:id="rId9"/>
    <p:sldId id="267"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3" d="100"/>
          <a:sy n="73" d="100"/>
        </p:scale>
        <p:origin x="-2000"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2B04FB-F54E-0447-A9E6-A1A0449C5724}" type="datetimeFigureOut">
              <a:rPr kumimoji="1" lang="ja-JP" altLang="en-US" smtClean="0"/>
              <a:t>2013/09/22</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F4FD11-918E-144A-9F4C-F0399C4C1AA3}" type="slidenum">
              <a:rPr kumimoji="1" lang="ja-JP" altLang="en-US" smtClean="0"/>
              <a:t>‹#›</a:t>
            </a:fld>
            <a:endParaRPr kumimoji="1" lang="ja-JP" altLang="en-US"/>
          </a:p>
        </p:txBody>
      </p:sp>
    </p:spTree>
    <p:extLst>
      <p:ext uri="{BB962C8B-B14F-4D97-AF65-F5344CB8AC3E}">
        <p14:creationId xmlns:p14="http://schemas.microsoft.com/office/powerpoint/2010/main" val="2083895154"/>
      </p:ext>
    </p:extLst>
  </p:cSld>
  <p:clrMap bg1="lt1" tx1="dk1" bg2="lt2" tx2="dk2" accent1="accent1" accent2="accent2" accent3="accent3" accent4="accent4" accent5="accent5" accent6="accent6" hlink="hlink" folHlink="folHlink"/>
  <p:notesStyle>
    <a:lvl1pPr marL="0" algn="l" defTabSz="457200" rtl="0" eaLnBrk="1" latinLnBrk="0" hangingPunct="1">
      <a:defRPr kumimoji="1" sz="1200" kern="1200">
        <a:solidFill>
          <a:schemeClr val="tx1"/>
        </a:solidFill>
        <a:latin typeface="+mn-lt"/>
        <a:ea typeface="+mn-ea"/>
        <a:cs typeface="+mn-cs"/>
      </a:defRPr>
    </a:lvl1pPr>
    <a:lvl2pPr marL="457200" algn="l" defTabSz="457200" rtl="0" eaLnBrk="1" latinLnBrk="0" hangingPunct="1">
      <a:defRPr kumimoji="1" sz="1200" kern="1200">
        <a:solidFill>
          <a:schemeClr val="tx1"/>
        </a:solidFill>
        <a:latin typeface="+mn-lt"/>
        <a:ea typeface="+mn-ea"/>
        <a:cs typeface="+mn-cs"/>
      </a:defRPr>
    </a:lvl2pPr>
    <a:lvl3pPr marL="914400" algn="l" defTabSz="457200" rtl="0" eaLnBrk="1" latinLnBrk="0" hangingPunct="1">
      <a:defRPr kumimoji="1" sz="1200" kern="1200">
        <a:solidFill>
          <a:schemeClr val="tx1"/>
        </a:solidFill>
        <a:latin typeface="+mn-lt"/>
        <a:ea typeface="+mn-ea"/>
        <a:cs typeface="+mn-cs"/>
      </a:defRPr>
    </a:lvl3pPr>
    <a:lvl4pPr marL="1371600" algn="l" defTabSz="457200" rtl="0" eaLnBrk="1" latinLnBrk="0" hangingPunct="1">
      <a:defRPr kumimoji="1" sz="1200" kern="1200">
        <a:solidFill>
          <a:schemeClr val="tx1"/>
        </a:solidFill>
        <a:latin typeface="+mn-lt"/>
        <a:ea typeface="+mn-ea"/>
        <a:cs typeface="+mn-cs"/>
      </a:defRPr>
    </a:lvl4pPr>
    <a:lvl5pPr marL="1828800" algn="l" defTabSz="457200" rtl="0" eaLnBrk="1" latinLnBrk="0" hangingPunct="1">
      <a:defRPr kumimoji="1" sz="1200" kern="1200">
        <a:solidFill>
          <a:schemeClr val="tx1"/>
        </a:solidFill>
        <a:latin typeface="+mn-lt"/>
        <a:ea typeface="+mn-ea"/>
        <a:cs typeface="+mn-cs"/>
      </a:defRPr>
    </a:lvl5pPr>
    <a:lvl6pPr marL="2286000" algn="l" defTabSz="457200" rtl="0" eaLnBrk="1" latinLnBrk="0" hangingPunct="1">
      <a:defRPr kumimoji="1" sz="1200" kern="1200">
        <a:solidFill>
          <a:schemeClr val="tx1"/>
        </a:solidFill>
        <a:latin typeface="+mn-lt"/>
        <a:ea typeface="+mn-ea"/>
        <a:cs typeface="+mn-cs"/>
      </a:defRPr>
    </a:lvl6pPr>
    <a:lvl7pPr marL="2743200" algn="l" defTabSz="457200" rtl="0" eaLnBrk="1" latinLnBrk="0" hangingPunct="1">
      <a:defRPr kumimoji="1" sz="1200" kern="1200">
        <a:solidFill>
          <a:schemeClr val="tx1"/>
        </a:solidFill>
        <a:latin typeface="+mn-lt"/>
        <a:ea typeface="+mn-ea"/>
        <a:cs typeface="+mn-cs"/>
      </a:defRPr>
    </a:lvl7pPr>
    <a:lvl8pPr marL="3200400" algn="l" defTabSz="457200" rtl="0" eaLnBrk="1" latinLnBrk="0" hangingPunct="1">
      <a:defRPr kumimoji="1" sz="1200" kern="1200">
        <a:solidFill>
          <a:schemeClr val="tx1"/>
        </a:solidFill>
        <a:latin typeface="+mn-lt"/>
        <a:ea typeface="+mn-ea"/>
        <a:cs typeface="+mn-cs"/>
      </a:defRPr>
    </a:lvl8pPr>
    <a:lvl9pPr marL="3657600" algn="l" defTabSz="4572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smtClean="0"/>
              <a:t>絶対に</a:t>
            </a:r>
            <a:r>
              <a:rPr kumimoji="1" lang="en-US" altLang="ja-JP" dirty="0" smtClean="0"/>
              <a:t>1</a:t>
            </a:r>
            <a:r>
              <a:rPr kumimoji="1" lang="ja-JP" altLang="en-US" dirty="0" smtClean="0"/>
              <a:t>問はその場で理解して帰ってもらいたいのでくどいくらい解説しました。</a:t>
            </a:r>
            <a:endParaRPr kumimoji="1" lang="ja-JP" altLang="en-US" dirty="0"/>
          </a:p>
        </p:txBody>
      </p:sp>
      <p:sp>
        <p:nvSpPr>
          <p:cNvPr id="4" name="スライド番号プレースホルダー 3"/>
          <p:cNvSpPr>
            <a:spLocks noGrp="1"/>
          </p:cNvSpPr>
          <p:nvPr>
            <p:ph type="sldNum" sz="quarter" idx="10"/>
          </p:nvPr>
        </p:nvSpPr>
        <p:spPr/>
        <p:txBody>
          <a:bodyPr/>
          <a:lstStyle/>
          <a:p>
            <a:fld id="{5AF4FD11-918E-144A-9F4C-F0399C4C1AA3}" type="slidenum">
              <a:rPr kumimoji="1" lang="ja-JP" altLang="en-US" smtClean="0"/>
              <a:t>1</a:t>
            </a:fld>
            <a:endParaRPr kumimoji="1" lang="ja-JP" altLang="en-US"/>
          </a:p>
        </p:txBody>
      </p:sp>
    </p:spTree>
    <p:extLst>
      <p:ext uri="{BB962C8B-B14F-4D97-AF65-F5344CB8AC3E}">
        <p14:creationId xmlns:p14="http://schemas.microsoft.com/office/powerpoint/2010/main" val="2696392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6000" cap="none" spc="-80" baseline="0">
                <a:solidFill>
                  <a:schemeClr val="tx1"/>
                </a:solidFill>
                <a:latin typeface="+mj-ea"/>
                <a:ea typeface="+mj-ea"/>
              </a:defRPr>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none" spc="120" baseline="0">
                <a:solidFill>
                  <a:schemeClr val="tx2"/>
                </a:solidFill>
                <a:latin typeface="+mj-ea"/>
                <a:ea typeface="+mj-e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dirty="0"/>
          </a:p>
        </p:txBody>
      </p:sp>
      <p:sp>
        <p:nvSpPr>
          <p:cNvPr id="5" name="Footer Placeholder 4"/>
          <p:cNvSpPr>
            <a:spLocks noGrp="1"/>
          </p:cNvSpPr>
          <p:nvPr>
            <p:ph type="ftr" sz="quarter" idx="11"/>
          </p:nvPr>
        </p:nvSpPr>
        <p:spPr/>
        <p:txBody>
          <a:bodyPr/>
          <a:lstStyle/>
          <a:p>
            <a:r>
              <a:rPr lang="ja-JP" altLang="en-US" smtClean="0"/>
              <a:t>幾何コンテスト </a:t>
            </a:r>
            <a:r>
              <a:rPr lang="en-US" altLang="ja-JP" smtClean="0"/>
              <a:t>2013</a:t>
            </a:r>
            <a:endParaRPr lang="en-US" dirty="0"/>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F38DF745-7D3F-47F4-83A3-874385CFAA6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a:p>
        </p:txBody>
      </p:sp>
      <p:sp>
        <p:nvSpPr>
          <p:cNvPr id="5" name="Footer Placeholder 4"/>
          <p:cNvSpPr>
            <a:spLocks noGrp="1"/>
          </p:cNvSpPr>
          <p:nvPr>
            <p:ph type="ftr" sz="quarter" idx="11"/>
          </p:nvPr>
        </p:nvSpPr>
        <p:spPr/>
        <p:txBody>
          <a:bodyPr/>
          <a:lstStyle/>
          <a:p>
            <a:r>
              <a:rPr lang="ja-JP" altLang="en-US" smtClean="0"/>
              <a:t>幾何コンテスト </a:t>
            </a:r>
            <a:r>
              <a:rPr lang="en-US" altLang="ja-JP" smtClean="0"/>
              <a:t>2013</a:t>
            </a:r>
            <a:endParaRPr lang="en-US"/>
          </a:p>
        </p:txBody>
      </p:sp>
      <p:sp>
        <p:nvSpPr>
          <p:cNvPr id="6" name="Slide Number Placeholder 5"/>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7" name="Date Placeholder 6"/>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dirty="0"/>
          </a:p>
        </p:txBody>
      </p:sp>
      <p:sp>
        <p:nvSpPr>
          <p:cNvPr id="8" name="Slide Number Placeholder 7"/>
          <p:cNvSpPr>
            <a:spLocks noGrp="1"/>
          </p:cNvSpPr>
          <p:nvPr>
            <p:ph type="sldNum" sz="quarter" idx="11"/>
          </p:nvPr>
        </p:nvSpPr>
        <p:spPr/>
        <p:txBody>
          <a:bodyPr/>
          <a:lstStyle/>
          <a:p>
            <a:fld id="{F38DF745-7D3F-47F4-83A3-874385CFAA69}" type="slidenum">
              <a:rPr lang="en-US" smtClean="0"/>
              <a:pPr/>
              <a:t>‹#›</a:t>
            </a:fld>
            <a:endParaRPr lang="en-US" dirty="0"/>
          </a:p>
        </p:txBody>
      </p:sp>
      <p:sp>
        <p:nvSpPr>
          <p:cNvPr id="9" name="Footer Placeholder 8"/>
          <p:cNvSpPr>
            <a:spLocks noGrp="1"/>
          </p:cNvSpPr>
          <p:nvPr>
            <p:ph type="ftr" sz="quarter" idx="12"/>
          </p:nvPr>
        </p:nvSpPr>
        <p:spPr/>
        <p:txBody>
          <a:bodyPr/>
          <a:lstStyle/>
          <a:p>
            <a:r>
              <a:rPr lang="ja-JP" altLang="en-US" smtClean="0"/>
              <a:t>幾何コンテスト </a:t>
            </a:r>
            <a:r>
              <a:rPr lang="en-US" altLang="ja-JP" smtClean="0"/>
              <a:t>2013</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a:p>
        </p:txBody>
      </p:sp>
      <p:sp>
        <p:nvSpPr>
          <p:cNvPr id="6" name="Footer Placeholder 5"/>
          <p:cNvSpPr>
            <a:spLocks noGrp="1"/>
          </p:cNvSpPr>
          <p:nvPr>
            <p:ph type="ftr" sz="quarter" idx="11"/>
          </p:nvPr>
        </p:nvSpPr>
        <p:spPr/>
        <p:txBody>
          <a:bodyPr/>
          <a:lstStyle/>
          <a:p>
            <a:r>
              <a:rPr lang="ja-JP" altLang="en-US" smtClean="0"/>
              <a:t>幾何コンテスト </a:t>
            </a:r>
            <a:r>
              <a:rPr lang="en-US" altLang="ja-JP" smtClean="0"/>
              <a:t>2013</a:t>
            </a:r>
            <a:endParaRPr lang="en-US"/>
          </a:p>
        </p:txBody>
      </p:sp>
      <p:sp>
        <p:nvSpPr>
          <p:cNvPr id="7" name="Slide Number Placeholder 6"/>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ja-JP" altLang="en-US" smtClean="0"/>
              <a:t>マスター テキストの書式設定</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a:p>
        </p:txBody>
      </p:sp>
      <p:sp>
        <p:nvSpPr>
          <p:cNvPr id="8" name="Footer Placeholder 7"/>
          <p:cNvSpPr>
            <a:spLocks noGrp="1"/>
          </p:cNvSpPr>
          <p:nvPr>
            <p:ph type="ftr" sz="quarter" idx="11"/>
          </p:nvPr>
        </p:nvSpPr>
        <p:spPr/>
        <p:txBody>
          <a:bodyPr/>
          <a:lstStyle/>
          <a:p>
            <a:r>
              <a:rPr lang="ja-JP" altLang="en-US" smtClean="0"/>
              <a:t>幾何コンテスト </a:t>
            </a:r>
            <a:r>
              <a:rPr lang="en-US" altLang="ja-JP" smtClean="0"/>
              <a:t>2013</a:t>
            </a:r>
            <a:endParaRPr lang="en-US"/>
          </a:p>
        </p:txBody>
      </p:sp>
      <p:sp>
        <p:nvSpPr>
          <p:cNvPr id="9" name="Slide Number Placeholder 8"/>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Date Placeholder 2"/>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a:p>
        </p:txBody>
      </p:sp>
      <p:sp>
        <p:nvSpPr>
          <p:cNvPr id="4" name="Footer Placeholder 3"/>
          <p:cNvSpPr>
            <a:spLocks noGrp="1"/>
          </p:cNvSpPr>
          <p:nvPr>
            <p:ph type="ftr" sz="quarter" idx="11"/>
          </p:nvPr>
        </p:nvSpPr>
        <p:spPr/>
        <p:txBody>
          <a:bodyPr/>
          <a:lstStyle/>
          <a:p>
            <a:r>
              <a:rPr lang="ja-JP" altLang="en-US" smtClean="0"/>
              <a:t>幾何コンテスト </a:t>
            </a:r>
            <a:r>
              <a:rPr lang="en-US" altLang="ja-JP" smtClean="0"/>
              <a:t>2013</a:t>
            </a:r>
            <a:endParaRPr lang="en-US"/>
          </a:p>
        </p:txBody>
      </p:sp>
      <p:sp>
        <p:nvSpPr>
          <p:cNvPr id="5" name="Slide Number Placeholder 4"/>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a:p>
        </p:txBody>
      </p:sp>
      <p:sp>
        <p:nvSpPr>
          <p:cNvPr id="3" name="Footer Placeholder 2"/>
          <p:cNvSpPr>
            <a:spLocks noGrp="1"/>
          </p:cNvSpPr>
          <p:nvPr>
            <p:ph type="ftr" sz="quarter" idx="11"/>
          </p:nvPr>
        </p:nvSpPr>
        <p:spPr/>
        <p:txBody>
          <a:bodyPr/>
          <a:lstStyle/>
          <a:p>
            <a:r>
              <a:rPr lang="ja-JP" altLang="en-US" smtClean="0"/>
              <a:t>幾何コンテスト </a:t>
            </a:r>
            <a:r>
              <a:rPr lang="en-US" altLang="ja-JP" smtClean="0"/>
              <a:t>2013</a:t>
            </a:r>
            <a:endParaRPr lang="en-US"/>
          </a:p>
        </p:txBody>
      </p:sp>
      <p:sp>
        <p:nvSpPr>
          <p:cNvPr id="4" name="Slide Number Placeholder 3"/>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a:p>
        </p:txBody>
      </p:sp>
      <p:sp>
        <p:nvSpPr>
          <p:cNvPr id="6" name="Footer Placeholder 5"/>
          <p:cNvSpPr>
            <a:spLocks noGrp="1"/>
          </p:cNvSpPr>
          <p:nvPr>
            <p:ph type="ftr" sz="quarter" idx="11"/>
          </p:nvPr>
        </p:nvSpPr>
        <p:spPr/>
        <p:txBody>
          <a:bodyPr/>
          <a:lstStyle/>
          <a:p>
            <a:r>
              <a:rPr lang="ja-JP" altLang="en-US" smtClean="0"/>
              <a:t>幾何コンテスト </a:t>
            </a:r>
            <a:r>
              <a:rPr lang="en-US" altLang="ja-JP" smtClean="0"/>
              <a:t>2013</a:t>
            </a:r>
            <a:endParaRPr lang="en-US"/>
          </a:p>
        </p:txBody>
      </p:sp>
      <p:sp>
        <p:nvSpPr>
          <p:cNvPr id="7" name="Slide Number Placeholder 6"/>
          <p:cNvSpPr>
            <a:spLocks noGrp="1"/>
          </p:cNvSpPr>
          <p:nvPr>
            <p:ph type="sldNum" sz="quarter" idx="12"/>
          </p:nvPr>
        </p:nvSpPr>
        <p:spPr/>
        <p:txBody>
          <a:bodyPr/>
          <a:lstStyle/>
          <a:p>
            <a:fld id="{F38DF745-7D3F-47F4-83A3-874385CFAA69}" type="slidenum">
              <a:rPr lang="en-US" smtClean="0"/>
              <a:pPr/>
              <a:t>‹#›</a:t>
            </a:fld>
            <a:endParaRPr lang="en-US"/>
          </a:p>
        </p:txBody>
      </p:sp>
      <p:sp>
        <p:nvSpPr>
          <p:cNvPr id="8" name="Title 7"/>
          <p:cNvSpPr>
            <a:spLocks noGrp="1"/>
          </p:cNvSpPr>
          <p:nvPr>
            <p:ph type="title"/>
          </p:nvPr>
        </p:nvSpPr>
        <p:spPr/>
        <p:txBody>
          <a:bodyPr/>
          <a:lstStyle/>
          <a:p>
            <a:r>
              <a:rPr lang="ja-JP" altLang="en-US" smtClean="0"/>
              <a:t>マスター タイトルの書式設定</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a:p>
        </p:txBody>
      </p:sp>
      <p:sp>
        <p:nvSpPr>
          <p:cNvPr id="6" name="Footer Placeholder 5"/>
          <p:cNvSpPr>
            <a:spLocks noGrp="1"/>
          </p:cNvSpPr>
          <p:nvPr>
            <p:ph type="ftr" sz="quarter" idx="11"/>
          </p:nvPr>
        </p:nvSpPr>
        <p:spPr/>
        <p:txBody>
          <a:bodyPr/>
          <a:lstStyle/>
          <a:p>
            <a:r>
              <a:rPr lang="ja-JP" altLang="en-US" smtClean="0"/>
              <a:t>幾何コンテスト </a:t>
            </a:r>
            <a:r>
              <a:rPr lang="en-US" altLang="ja-JP" smtClean="0"/>
              <a:t>2013</a:t>
            </a:r>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F38DF745-7D3F-47F4-83A3-874385CFAA69}" type="slidenum">
              <a:rPr lang="en-US" smtClean="0"/>
              <a:pPr/>
              <a:t>‹#›</a:t>
            </a:fld>
            <a:endParaRPr lang="en-US" dirty="0"/>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ja-JP" altLang="en-US" smtClean="0"/>
              <a:t>マスター タイトルの書式設定</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a:p>
        </p:txBody>
      </p:sp>
      <p:sp>
        <p:nvSpPr>
          <p:cNvPr id="5" name="Footer Placeholder 4"/>
          <p:cNvSpPr>
            <a:spLocks noGrp="1"/>
          </p:cNvSpPr>
          <p:nvPr>
            <p:ph type="ftr" sz="quarter" idx="11"/>
          </p:nvPr>
        </p:nvSpPr>
        <p:spPr/>
        <p:txBody>
          <a:bodyPr/>
          <a:lstStyle/>
          <a:p>
            <a:r>
              <a:rPr lang="ja-JP" altLang="en-US" smtClean="0"/>
              <a:t>幾何コンテスト </a:t>
            </a:r>
            <a:r>
              <a:rPr lang="en-US" altLang="ja-JP" smtClean="0"/>
              <a:t>2013</a:t>
            </a:r>
            <a:endParaRPr lang="en-US"/>
          </a:p>
        </p:txBody>
      </p:sp>
      <p:sp>
        <p:nvSpPr>
          <p:cNvPr id="6" name="Slide Number Placeholder 5"/>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ja-JP" altLang="en-US" smtClean="0"/>
              <a:t>マスター タイトルの書式設定</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a:p>
        </p:txBody>
      </p:sp>
      <p:sp>
        <p:nvSpPr>
          <p:cNvPr id="5" name="Footer Placeholder 4"/>
          <p:cNvSpPr>
            <a:spLocks noGrp="1"/>
          </p:cNvSpPr>
          <p:nvPr>
            <p:ph type="ftr" sz="quarter" idx="11"/>
          </p:nvPr>
        </p:nvSpPr>
        <p:spPr/>
        <p:txBody>
          <a:bodyPr/>
          <a:lstStyle/>
          <a:p>
            <a:r>
              <a:rPr lang="ja-JP" altLang="en-US" smtClean="0"/>
              <a:t>幾何コンテスト </a:t>
            </a:r>
            <a:r>
              <a:rPr lang="en-US" altLang="ja-JP" smtClean="0"/>
              <a:t>2013</a:t>
            </a:r>
            <a:endParaRPr lang="en-US"/>
          </a:p>
        </p:txBody>
      </p:sp>
      <p:sp>
        <p:nvSpPr>
          <p:cNvPr id="6" name="Slide Number Placeholder 5"/>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ja-JP" altLang="en-US" dirty="0" smtClean="0"/>
              <a:t>マスター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r>
              <a:rPr lang="en-US" altLang="ja-JP" smtClean="0"/>
              <a:t>2013</a:t>
            </a:r>
            <a:r>
              <a:rPr lang="ja-JP" altLang="en-US" smtClean="0"/>
              <a:t>年 </a:t>
            </a:r>
            <a:r>
              <a:rPr lang="en-US" altLang="ja-JP" smtClean="0"/>
              <a:t>6</a:t>
            </a:r>
            <a:r>
              <a:rPr lang="ja-JP" altLang="en-US" smtClean="0"/>
              <a:t>月 </a:t>
            </a:r>
            <a:r>
              <a:rPr lang="en-US" altLang="ja-JP" smtClean="0"/>
              <a:t>30</a:t>
            </a:r>
            <a:r>
              <a:rPr lang="ja-JP" altLang="en-US" smtClean="0"/>
              <a:t>日 </a:t>
            </a:r>
            <a:endParaRPr lang="en-US" dirty="0"/>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r>
              <a:rPr lang="ja-JP" altLang="en-US" smtClean="0"/>
              <a:t>幾何コンテスト </a:t>
            </a:r>
            <a:r>
              <a:rPr lang="en-US" altLang="ja-JP" smtClean="0"/>
              <a:t>2013</a:t>
            </a:r>
            <a:endParaRPr lang="en-US" dirty="0"/>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F38DF745-7D3F-47F4-83A3-874385CFAA69}" type="slidenum">
              <a:rPr lang="en-US" smtClean="0"/>
              <a:pPr/>
              <a:t>‹#›</a:t>
            </a:fld>
            <a:endParaRPr lang="en-US" dirty="0"/>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hf hdr="0" ftr="0" dt="0"/>
  <p:txStyles>
    <p:titleStyle>
      <a:lvl1pPr algn="l" defTabSz="914400" rtl="0" eaLnBrk="1" latinLnBrk="0" hangingPunct="1">
        <a:spcBef>
          <a:spcPct val="0"/>
        </a:spcBef>
        <a:buNone/>
        <a:defRPr kumimoji="1" sz="4000" b="1" kern="1200" cap="none" spc="-60" baseline="0">
          <a:solidFill>
            <a:schemeClr val="tx2"/>
          </a:solidFill>
          <a:latin typeface=""/>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kumimoji="1" sz="3200" b="1" kern="1200" cap="none">
          <a:solidFill>
            <a:schemeClr val="tx1"/>
          </a:solidFill>
          <a:latin typeface=""/>
          <a:ea typeface="+mn-ea"/>
          <a:cs typeface="+mn-cs"/>
        </a:defRPr>
      </a:lvl1pPr>
      <a:lvl2pPr marL="457200" indent="-182880" algn="l" defTabSz="914400" rtl="0" eaLnBrk="1" latinLnBrk="0" hangingPunct="1">
        <a:spcBef>
          <a:spcPct val="20000"/>
        </a:spcBef>
        <a:buClr>
          <a:schemeClr val="tx2"/>
        </a:buClr>
        <a:buFont typeface="Arial" pitchFamily="34" charset="0"/>
        <a:buChar char="•"/>
        <a:defRPr kumimoji="1" sz="3200" kern="1200" cap="none">
          <a:solidFill>
            <a:schemeClr val="tx1"/>
          </a:solidFill>
          <a:latin typeface=""/>
          <a:ea typeface="+mn-ea"/>
          <a:cs typeface="+mn-cs"/>
        </a:defRPr>
      </a:lvl2pPr>
      <a:lvl3pPr marL="1143000" indent="-228600" algn="l" defTabSz="914400" rtl="0" eaLnBrk="1" latinLnBrk="0" hangingPunct="1">
        <a:spcBef>
          <a:spcPct val="20000"/>
        </a:spcBef>
        <a:buClr>
          <a:schemeClr val="tx2"/>
        </a:buClr>
        <a:buFont typeface="Arial" pitchFamily="34" charset="0"/>
        <a:buChar char="•"/>
        <a:defRPr kumimoji="1" sz="2800" kern="1200" cap="none">
          <a:solidFill>
            <a:schemeClr val="tx1"/>
          </a:solidFill>
          <a:latin typeface=""/>
          <a:ea typeface="+mn-ea"/>
          <a:cs typeface="+mn-cs"/>
        </a:defRPr>
      </a:lvl3pPr>
      <a:lvl4pPr marL="1600200" indent="-228600" algn="l" defTabSz="914400" rtl="0" eaLnBrk="1" latinLnBrk="0" hangingPunct="1">
        <a:spcBef>
          <a:spcPct val="20000"/>
        </a:spcBef>
        <a:buClr>
          <a:schemeClr val="tx2"/>
        </a:buClr>
        <a:buFont typeface="Arial" pitchFamily="34" charset="0"/>
        <a:buChar char="•"/>
        <a:defRPr kumimoji="1" sz="2800" kern="1200" cap="none">
          <a:solidFill>
            <a:schemeClr val="tx1"/>
          </a:solidFill>
          <a:latin typeface=""/>
          <a:ea typeface="+mn-ea"/>
          <a:cs typeface="+mn-cs"/>
        </a:defRPr>
      </a:lvl4pPr>
      <a:lvl5pPr marL="2057400" indent="-228600" algn="l" defTabSz="914400" rtl="0" eaLnBrk="1" latinLnBrk="0" hangingPunct="1">
        <a:spcBef>
          <a:spcPct val="20000"/>
        </a:spcBef>
        <a:buClr>
          <a:schemeClr val="tx2"/>
        </a:buClr>
        <a:buFont typeface="Arial" pitchFamily="34" charset="0"/>
        <a:buChar char="•"/>
        <a:defRPr kumimoji="1" sz="2800" kern="1200" cap="none" baseline="0">
          <a:solidFill>
            <a:schemeClr val="tx1"/>
          </a:solidFill>
          <a:latin typeface=""/>
          <a:ea typeface="+mn-ea"/>
          <a:cs typeface="+mn-cs"/>
        </a:defRPr>
      </a:lvl5pPr>
      <a:lvl6pPr marL="2514600" indent="-228600" algn="l" defTabSz="914400" rtl="0" eaLnBrk="1" latinLnBrk="0" hangingPunct="1">
        <a:spcBef>
          <a:spcPct val="20000"/>
        </a:spcBef>
        <a:buClr>
          <a:schemeClr val="tx2"/>
        </a:buClr>
        <a:buFont typeface="Arial" pitchFamily="34" charset="0"/>
        <a:buChar char="•"/>
        <a:defRPr kumimoji="1"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kumimoji="1"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kumimoji="1"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kumimoji="1" sz="16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Invest Master</a:t>
            </a:r>
            <a:endParaRPr kumimoji="1" lang="ja-JP" altLang="en-US" dirty="0"/>
          </a:p>
        </p:txBody>
      </p:sp>
      <p:sp>
        <p:nvSpPr>
          <p:cNvPr id="3" name="サブタイトル 2"/>
          <p:cNvSpPr>
            <a:spLocks noGrp="1"/>
          </p:cNvSpPr>
          <p:nvPr>
            <p:ph type="subTitle" idx="1"/>
          </p:nvPr>
        </p:nvSpPr>
        <p:spPr>
          <a:xfrm>
            <a:off x="457200" y="4800599"/>
            <a:ext cx="8610600" cy="1925321"/>
          </a:xfrm>
        </p:spPr>
        <p:txBody>
          <a:bodyPr/>
          <a:lstStyle/>
          <a:p>
            <a:r>
              <a:rPr kumimoji="1" lang="ja-JP" altLang="en-US" dirty="0" smtClean="0"/>
              <a:t>出題</a:t>
            </a:r>
            <a:r>
              <a:rPr kumimoji="1" lang="en-US" altLang="ja-JP" dirty="0" smtClean="0"/>
              <a:t>: </a:t>
            </a:r>
            <a:r>
              <a:rPr lang="ja-JP" altLang="en-US" dirty="0" smtClean="0"/>
              <a:t>大橋</a:t>
            </a:r>
            <a:r>
              <a:rPr lang="en-US" altLang="ja-JP" dirty="0" smtClean="0"/>
              <a:t> (++w, @</a:t>
            </a:r>
            <a:r>
              <a:rPr lang="en-US" altLang="ja-JP" dirty="0" err="1" smtClean="0"/>
              <a:t>pepsin_amylase</a:t>
            </a:r>
            <a:r>
              <a:rPr lang="en-US" altLang="ja-JP" dirty="0" smtClean="0"/>
              <a:t>)</a:t>
            </a:r>
          </a:p>
          <a:p>
            <a:r>
              <a:rPr kumimoji="1" lang="ja-JP" altLang="en-US" dirty="0" smtClean="0"/>
              <a:t>テスト</a:t>
            </a:r>
            <a:r>
              <a:rPr kumimoji="1" lang="en-US" altLang="ja-JP" dirty="0" smtClean="0"/>
              <a:t>: </a:t>
            </a:r>
            <a:r>
              <a:rPr kumimoji="1" lang="ja-JP" altLang="en-US" dirty="0" smtClean="0"/>
              <a:t>大橋・</a:t>
            </a:r>
            <a:r>
              <a:rPr kumimoji="1" lang="ja-JP" altLang="en-US" dirty="0" smtClean="0"/>
              <a:t>平原</a:t>
            </a:r>
            <a:r>
              <a:rPr kumimoji="1" lang="ja-JP" altLang="en-US" dirty="0" smtClean="0"/>
              <a:t>・秋葉</a:t>
            </a:r>
            <a:endParaRPr kumimoji="1" lang="en-US" altLang="ja-JP" dirty="0" smtClean="0"/>
          </a:p>
          <a:p>
            <a:r>
              <a:rPr lang="ja-JP" altLang="en-US" dirty="0" smtClean="0"/>
              <a:t>解説</a:t>
            </a:r>
            <a:r>
              <a:rPr lang="en-US" altLang="ja-JP" dirty="0" smtClean="0"/>
              <a:t>: </a:t>
            </a:r>
            <a:r>
              <a:rPr lang="ja-JP" altLang="en-US" dirty="0" smtClean="0"/>
              <a:t>大橋（スライド）</a:t>
            </a:r>
            <a:r>
              <a:rPr lang="ja-JP" altLang="en-US" dirty="0" smtClean="0"/>
              <a:t>・</a:t>
            </a:r>
            <a:r>
              <a:rPr lang="ja-JP" altLang="en-US" dirty="0" smtClean="0"/>
              <a:t>平原</a:t>
            </a:r>
            <a:r>
              <a:rPr lang="ja-JP" altLang="en-US" dirty="0" smtClean="0"/>
              <a:t>（</a:t>
            </a:r>
            <a:r>
              <a:rPr lang="ja-JP" altLang="en-US" dirty="0" smtClean="0"/>
              <a:t>登壇）</a:t>
            </a:r>
            <a:endParaRPr kumimoji="1" lang="ja-JP" altLang="en-US" dirty="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1</a:t>
            </a:fld>
            <a:endParaRPr lang="en-US" dirty="0"/>
          </a:p>
        </p:txBody>
      </p:sp>
    </p:spTree>
    <p:extLst>
      <p:ext uri="{BB962C8B-B14F-4D97-AF65-F5344CB8AC3E}">
        <p14:creationId xmlns:p14="http://schemas.microsoft.com/office/powerpoint/2010/main" val="2573935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
        <p:nvSpPr>
          <p:cNvPr id="3" name="コンテンツ プレースホルダー 2"/>
          <p:cNvSpPr>
            <a:spLocks noGrp="1"/>
          </p:cNvSpPr>
          <p:nvPr>
            <p:ph idx="1"/>
          </p:nvPr>
        </p:nvSpPr>
        <p:spPr>
          <a:xfrm>
            <a:off x="457200" y="1752600"/>
            <a:ext cx="7620000" cy="5105400"/>
          </a:xfrm>
        </p:spPr>
        <p:txBody>
          <a:bodyPr>
            <a:normAutofit/>
          </a:bodyPr>
          <a:lstStyle/>
          <a:p>
            <a:r>
              <a:rPr lang="ja-JP" altLang="en-US" dirty="0" smtClean="0"/>
              <a:t>現在 </a:t>
            </a:r>
            <a:r>
              <a:rPr lang="en-US" altLang="ja-JP" dirty="0" smtClean="0"/>
              <a:t>x </a:t>
            </a:r>
            <a:r>
              <a:rPr lang="ja-JP" altLang="en-US" dirty="0" smtClean="0"/>
              <a:t>円持っていて、</a:t>
            </a:r>
            <a:r>
              <a:rPr lang="en-US" altLang="ja-JP" dirty="0" smtClean="0"/>
              <a:t>n </a:t>
            </a:r>
            <a:r>
              <a:rPr lang="ja-JP" altLang="en-US" dirty="0" smtClean="0"/>
              <a:t>種類の株の</a:t>
            </a:r>
            <a:r>
              <a:rPr lang="en-US" altLang="ja-JP" dirty="0" smtClean="0"/>
              <a:t> d </a:t>
            </a:r>
            <a:r>
              <a:rPr lang="ja-JP" altLang="en-US" dirty="0" smtClean="0"/>
              <a:t>日間の株価がわかっている。最適に投資し資産を最大化せよ。</a:t>
            </a:r>
            <a:endParaRPr lang="en-US" altLang="ja-JP" dirty="0" smtClean="0"/>
          </a:p>
          <a:p>
            <a:endParaRPr lang="en-US" altLang="ja-JP" dirty="0" smtClean="0"/>
          </a:p>
          <a:p>
            <a:pPr marL="457200" indent="-457200">
              <a:buFont typeface="Arial"/>
              <a:buChar char="•"/>
            </a:pPr>
            <a:r>
              <a:rPr lang="ja-JP" altLang="en-US" sz="2800" dirty="0" smtClean="0"/>
              <a:t>借金、信用取引などはしない</a:t>
            </a:r>
            <a:endParaRPr lang="en-US" altLang="ja-JP" sz="2800" dirty="0"/>
          </a:p>
          <a:p>
            <a:pPr marL="914400" lvl="1" indent="-457200">
              <a:buFont typeface="Arial"/>
              <a:buChar char="•"/>
            </a:pPr>
            <a:r>
              <a:rPr lang="ja-JP" altLang="en-US" sz="2800" dirty="0" smtClean="0"/>
              <a:t>未来予知できるならすればいいのに</a:t>
            </a:r>
            <a:endParaRPr lang="en-US" altLang="ja-JP" sz="2800" dirty="0" smtClean="0"/>
          </a:p>
          <a:p>
            <a:pPr marL="457200" indent="-457200">
              <a:buFont typeface="Arial"/>
              <a:buChar char="•"/>
            </a:pPr>
            <a:r>
              <a:rPr lang="ja-JP" altLang="en-US" sz="2800" dirty="0" smtClean="0"/>
              <a:t>取引手数料などはなし</a:t>
            </a:r>
            <a:endParaRPr lang="en-US" altLang="ja-JP" sz="2800" dirty="0" smtClean="0"/>
          </a:p>
          <a:p>
            <a:pPr marL="914400" lvl="1" indent="-457200">
              <a:buFont typeface="Arial"/>
              <a:buChar char="•"/>
            </a:pPr>
            <a:r>
              <a:rPr lang="ja-JP" altLang="en-US" sz="2800" dirty="0" smtClean="0"/>
              <a:t>すばらしい世界ですね</a:t>
            </a:r>
            <a:endParaRPr lang="en-US" altLang="ja-JP" sz="2800" dirty="0" smtClean="0"/>
          </a:p>
          <a:p>
            <a:pPr marL="914400" lvl="1" indent="-457200">
              <a:buFont typeface="Arial"/>
              <a:buChar char="•"/>
            </a:pPr>
            <a:endParaRPr kumimoji="1" lang="ja-JP" altLang="en-US" dirty="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2</a:t>
            </a:fld>
            <a:endParaRPr lang="en-US"/>
          </a:p>
        </p:txBody>
      </p:sp>
    </p:spTree>
    <p:extLst>
      <p:ext uri="{BB962C8B-B14F-4D97-AF65-F5344CB8AC3E}">
        <p14:creationId xmlns:p14="http://schemas.microsoft.com/office/powerpoint/2010/main" val="3548944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1</a:t>
            </a:r>
            <a:r>
              <a:rPr kumimoji="1" lang="ja-JP" altLang="en-US" dirty="0" smtClean="0"/>
              <a:t>日単位で最大化しよう</a:t>
            </a:r>
            <a:endParaRPr kumimoji="1" lang="ja-JP" altLang="en-US" dirty="0"/>
          </a:p>
        </p:txBody>
      </p:sp>
      <p:sp>
        <p:nvSpPr>
          <p:cNvPr id="3" name="コンテンツ プレースホルダー 2"/>
          <p:cNvSpPr>
            <a:spLocks noGrp="1"/>
          </p:cNvSpPr>
          <p:nvPr>
            <p:ph idx="1"/>
          </p:nvPr>
        </p:nvSpPr>
        <p:spPr>
          <a:xfrm>
            <a:off x="457200" y="1752600"/>
            <a:ext cx="7620000" cy="5105400"/>
          </a:xfrm>
        </p:spPr>
        <p:txBody>
          <a:bodyPr>
            <a:normAutofit/>
          </a:bodyPr>
          <a:lstStyle/>
          <a:p>
            <a:r>
              <a:rPr lang="ja-JP" altLang="en-US" dirty="0" smtClean="0"/>
              <a:t>それぞれの日のはじめに持っている株を全部売って現金化して考える</a:t>
            </a:r>
            <a:endParaRPr lang="en-US" altLang="ja-JP" dirty="0" smtClean="0"/>
          </a:p>
          <a:p>
            <a:pPr marL="457200" indent="-457200">
              <a:buFont typeface="Arial"/>
              <a:buChar char="•"/>
            </a:pPr>
            <a:r>
              <a:rPr kumimoji="1" lang="ja-JP" altLang="en-US" sz="2800" b="0" dirty="0" smtClean="0"/>
              <a:t>取引手数料がないので売買は可逆操作</a:t>
            </a:r>
            <a:endParaRPr kumimoji="1" lang="en-US" altLang="ja-JP" sz="2800" b="0" dirty="0" smtClean="0"/>
          </a:p>
          <a:p>
            <a:r>
              <a:rPr kumimoji="1" lang="ja-JP" altLang="en-US" dirty="0" smtClean="0"/>
              <a:t>はじめに持っている現金は多ければ多いほどよい</a:t>
            </a:r>
            <a:endParaRPr kumimoji="1" lang="en-US" altLang="ja-JP" dirty="0" smtClean="0"/>
          </a:p>
          <a:p>
            <a:pPr marL="457200" indent="-457200">
              <a:buFont typeface="Arial"/>
              <a:buChar char="•"/>
            </a:pPr>
            <a:r>
              <a:rPr kumimoji="1" lang="en-US" altLang="ja-JP" sz="2800" b="0" dirty="0" smtClean="0"/>
              <a:t>x </a:t>
            </a:r>
            <a:r>
              <a:rPr lang="ja-JP" altLang="en-US" sz="2800" b="0" dirty="0" smtClean="0"/>
              <a:t>円でできる取引は</a:t>
            </a:r>
            <a:r>
              <a:rPr lang="en-US" altLang="ja-JP" sz="2800" b="0" dirty="0" smtClean="0"/>
              <a:t> x</a:t>
            </a:r>
            <a:r>
              <a:rPr lang="ja-JP" altLang="en-US" sz="2800" b="0" dirty="0" smtClean="0"/>
              <a:t> </a:t>
            </a:r>
            <a:r>
              <a:rPr lang="en-US" altLang="ja-JP" sz="2800" b="0" dirty="0" smtClean="0"/>
              <a:t>+</a:t>
            </a:r>
            <a:r>
              <a:rPr lang="ja-JP" altLang="en-US" sz="2800" b="0" dirty="0" smtClean="0"/>
              <a:t> </a:t>
            </a:r>
            <a:r>
              <a:rPr lang="en-US" altLang="ja-JP" sz="2800" b="0" dirty="0" smtClean="0"/>
              <a:t>1</a:t>
            </a:r>
            <a:r>
              <a:rPr lang="ja-JP" altLang="en-US" sz="2800" b="0" dirty="0" smtClean="0"/>
              <a:t> 円でもできるので、次式が成立（</a:t>
            </a:r>
            <a:r>
              <a:rPr lang="en-US" altLang="ja-JP" sz="2800" b="0" dirty="0" smtClean="0"/>
              <a:t>+1</a:t>
            </a:r>
            <a:r>
              <a:rPr lang="ja-JP" altLang="en-US" sz="2800" b="0" dirty="0" smtClean="0"/>
              <a:t>があるので等号成立せず）。</a:t>
            </a:r>
            <a:endParaRPr lang="en-US" altLang="ja-JP" sz="2800" b="0" dirty="0" smtClean="0"/>
          </a:p>
          <a:p>
            <a:pPr marL="457200" indent="-457200">
              <a:buFont typeface="Arial"/>
              <a:buChar char="•"/>
            </a:pPr>
            <a:r>
              <a:rPr lang="en-US" altLang="ja-JP" sz="2800" b="0" dirty="0" smtClean="0"/>
              <a:t>x </a:t>
            </a:r>
            <a:r>
              <a:rPr lang="ja-JP" altLang="en-US" sz="2800" b="0" dirty="0" smtClean="0"/>
              <a:t>円で取引したときの翌日の総資産</a:t>
            </a:r>
            <a:r>
              <a:rPr lang="en-US" altLang="ja-JP" sz="2800" b="0" dirty="0" smtClean="0"/>
              <a:t> &lt;</a:t>
            </a:r>
            <a:br>
              <a:rPr lang="en-US" altLang="ja-JP" sz="2800" b="0" dirty="0" smtClean="0"/>
            </a:br>
            <a:r>
              <a:rPr lang="en-US" altLang="ja-JP" sz="2800" b="0" dirty="0" smtClean="0"/>
              <a:t>x + 1 </a:t>
            </a:r>
            <a:r>
              <a:rPr lang="ja-JP" altLang="en-US" sz="2800" b="0" dirty="0" smtClean="0"/>
              <a:t>円で取引したときの翌日の総資産</a:t>
            </a:r>
            <a:endParaRPr lang="en-US" altLang="ja-JP" sz="2800" b="0" dirty="0" smtClean="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3</a:t>
            </a:fld>
            <a:endParaRPr lang="en-US"/>
          </a:p>
        </p:txBody>
      </p:sp>
    </p:spTree>
    <p:extLst>
      <p:ext uri="{BB962C8B-B14F-4D97-AF65-F5344CB8AC3E}">
        <p14:creationId xmlns:p14="http://schemas.microsoft.com/office/powerpoint/2010/main" val="3706938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1</a:t>
            </a:r>
            <a:r>
              <a:rPr kumimoji="1" lang="ja-JP" altLang="en-US" dirty="0" smtClean="0"/>
              <a:t>日単位での最大化は？</a:t>
            </a:r>
            <a:endParaRPr kumimoji="1" lang="ja-JP" altLang="en-US" dirty="0"/>
          </a:p>
        </p:txBody>
      </p:sp>
      <p:sp>
        <p:nvSpPr>
          <p:cNvPr id="3" name="コンテンツ プレースホルダー 2"/>
          <p:cNvSpPr>
            <a:spLocks noGrp="1"/>
          </p:cNvSpPr>
          <p:nvPr>
            <p:ph idx="1"/>
          </p:nvPr>
        </p:nvSpPr>
        <p:spPr>
          <a:xfrm>
            <a:off x="457200" y="1752600"/>
            <a:ext cx="7620000" cy="4851400"/>
          </a:xfrm>
        </p:spPr>
        <p:txBody>
          <a:bodyPr>
            <a:normAutofit/>
          </a:bodyPr>
          <a:lstStyle/>
          <a:p>
            <a:r>
              <a:rPr kumimoji="1" lang="ja-JP" altLang="en-US" dirty="0" smtClean="0"/>
              <a:t>現在価値の総和が所持金に収まるように購入し、翌日の総資産を最大化する問題</a:t>
            </a:r>
            <a:endParaRPr kumimoji="1" lang="en-US" altLang="ja-JP" dirty="0" smtClean="0"/>
          </a:p>
          <a:p>
            <a:endParaRPr lang="en-US" altLang="ja-JP" dirty="0"/>
          </a:p>
          <a:p>
            <a:r>
              <a:rPr kumimoji="1" lang="en-US" altLang="ja-JP" dirty="0" smtClean="0"/>
              <a:t>→</a:t>
            </a:r>
            <a:r>
              <a:rPr kumimoji="1" lang="ja-JP" altLang="en-US" dirty="0" smtClean="0"/>
              <a:t>個数制限なしのナップサック問題！</a:t>
            </a:r>
            <a:endParaRPr kumimoji="1" lang="en-US" altLang="ja-JP" dirty="0" smtClean="0"/>
          </a:p>
          <a:p>
            <a:pPr marL="457200" indent="-457200">
              <a:buFont typeface="Arial"/>
              <a:buChar char="•"/>
            </a:pPr>
            <a:r>
              <a:rPr lang="ja-JP" altLang="en-US" sz="2800" b="0" dirty="0" smtClean="0"/>
              <a:t>ナップサック容量 </a:t>
            </a:r>
            <a:r>
              <a:rPr lang="en-US" altLang="ja-JP" sz="2800" b="0" dirty="0" smtClean="0"/>
              <a:t>→</a:t>
            </a:r>
            <a:r>
              <a:rPr lang="ja-JP" altLang="en-US" sz="2800" b="0" dirty="0" smtClean="0"/>
              <a:t> 所持金</a:t>
            </a:r>
            <a:endParaRPr lang="en-US" altLang="ja-JP" sz="2800" b="0" dirty="0" smtClean="0"/>
          </a:p>
          <a:p>
            <a:pPr marL="457200" indent="-457200">
              <a:buFont typeface="Arial"/>
              <a:buChar char="•"/>
            </a:pPr>
            <a:r>
              <a:rPr kumimoji="1" lang="ja-JP" altLang="en-US" sz="2800" b="0" dirty="0" smtClean="0"/>
              <a:t>ものの大きさ </a:t>
            </a:r>
            <a:r>
              <a:rPr kumimoji="1" lang="en-US" altLang="ja-JP" sz="2800" b="0" dirty="0" smtClean="0"/>
              <a:t>→</a:t>
            </a:r>
            <a:r>
              <a:rPr kumimoji="1" lang="ja-JP" altLang="en-US" sz="2800" b="0" dirty="0" smtClean="0"/>
              <a:t> 現在価値</a:t>
            </a:r>
            <a:endParaRPr kumimoji="1" lang="en-US" altLang="ja-JP" sz="2800" b="0" dirty="0" smtClean="0"/>
          </a:p>
          <a:p>
            <a:pPr marL="457200" indent="-457200">
              <a:buFont typeface="Arial"/>
              <a:buChar char="•"/>
            </a:pPr>
            <a:r>
              <a:rPr lang="ja-JP" altLang="en-US" sz="2800" b="0" dirty="0" smtClean="0"/>
              <a:t>ものの価値 </a:t>
            </a:r>
            <a:r>
              <a:rPr lang="en-US" altLang="ja-JP" sz="2800" b="0" dirty="0" smtClean="0"/>
              <a:t>→</a:t>
            </a:r>
            <a:r>
              <a:rPr lang="ja-JP" altLang="en-US" sz="2800" b="0" dirty="0" smtClean="0"/>
              <a:t> 翌日価値</a:t>
            </a:r>
            <a:endParaRPr kumimoji="1" lang="ja-JP" altLang="en-US" sz="2800" b="0" dirty="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4</a:t>
            </a:fld>
            <a:endParaRPr lang="en-US"/>
          </a:p>
        </p:txBody>
      </p:sp>
    </p:spTree>
    <p:extLst>
      <p:ext uri="{BB962C8B-B14F-4D97-AF65-F5344CB8AC3E}">
        <p14:creationId xmlns:p14="http://schemas.microsoft.com/office/powerpoint/2010/main" val="2465982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199" y="152718"/>
            <a:ext cx="8138695" cy="1371600"/>
          </a:xfrm>
        </p:spPr>
        <p:txBody>
          <a:bodyPr/>
          <a:lstStyle/>
          <a:p>
            <a:r>
              <a:rPr lang="ja-JP" altLang="en-US" dirty="0" smtClean="0"/>
              <a:t>（通常の）</a:t>
            </a:r>
            <a:r>
              <a:rPr kumimoji="1" lang="ja-JP" altLang="en-US" dirty="0" smtClean="0"/>
              <a:t>ナップサック問題</a:t>
            </a:r>
            <a:endParaRPr kumimoji="1" lang="ja-JP" altLang="en-US" dirty="0"/>
          </a:p>
        </p:txBody>
      </p:sp>
      <p:sp>
        <p:nvSpPr>
          <p:cNvPr id="3" name="コンテンツ プレースホルダー 2"/>
          <p:cNvSpPr>
            <a:spLocks noGrp="1"/>
          </p:cNvSpPr>
          <p:nvPr>
            <p:ph idx="1"/>
          </p:nvPr>
        </p:nvSpPr>
        <p:spPr>
          <a:xfrm>
            <a:off x="457199" y="1752600"/>
            <a:ext cx="8245475" cy="4373563"/>
          </a:xfrm>
        </p:spPr>
        <p:txBody>
          <a:bodyPr/>
          <a:lstStyle/>
          <a:p>
            <a:r>
              <a:rPr lang="ja-JP" altLang="en-US" dirty="0" smtClean="0"/>
              <a:t>通常の</a:t>
            </a:r>
            <a:r>
              <a:rPr lang="en-US" altLang="ja-JP" dirty="0" smtClean="0"/>
              <a:t> = </a:t>
            </a:r>
            <a:r>
              <a:rPr lang="ja-JP" altLang="en-US" dirty="0" smtClean="0"/>
              <a:t>同じ種類は</a:t>
            </a:r>
            <a:r>
              <a:rPr lang="en-US" altLang="ja-JP" dirty="0" smtClean="0"/>
              <a:t>1</a:t>
            </a:r>
            <a:r>
              <a:rPr lang="ja-JP" altLang="en-US" dirty="0" smtClean="0"/>
              <a:t>つしか使えない</a:t>
            </a:r>
            <a:endParaRPr kumimoji="1" lang="en-US" altLang="ja-JP" dirty="0" smtClean="0"/>
          </a:p>
          <a:p>
            <a:r>
              <a:rPr kumimoji="1" lang="en-US" altLang="ja-JP" dirty="0" err="1" smtClean="0"/>
              <a:t>dp</a:t>
            </a:r>
            <a:r>
              <a:rPr kumimoji="1" lang="en-US" altLang="ja-JP" dirty="0" smtClean="0"/>
              <a:t>[</a:t>
            </a:r>
            <a:r>
              <a:rPr kumimoji="1" lang="en-US" altLang="ja-JP" dirty="0" err="1" smtClean="0"/>
              <a:t>i</a:t>
            </a:r>
            <a:r>
              <a:rPr kumimoji="1" lang="ja-JP" altLang="en-US" dirty="0" smtClean="0"/>
              <a:t>種類目まで使って</a:t>
            </a:r>
            <a:r>
              <a:rPr kumimoji="1" lang="en-US" altLang="ja-JP" dirty="0" smtClean="0"/>
              <a:t>][</a:t>
            </a:r>
            <a:r>
              <a:rPr lang="ja-JP" altLang="en-US" dirty="0" smtClean="0"/>
              <a:t>体積</a:t>
            </a:r>
            <a:r>
              <a:rPr kumimoji="1" lang="ja-JP" altLang="en-US" dirty="0" smtClean="0"/>
              <a:t>が</a:t>
            </a:r>
            <a:r>
              <a:rPr kumimoji="1" lang="en-US" altLang="ja-JP" dirty="0" smtClean="0"/>
              <a:t>j</a:t>
            </a:r>
            <a:r>
              <a:rPr kumimoji="1" lang="ja-JP" altLang="en-US" dirty="0" smtClean="0"/>
              <a:t>の時の</a:t>
            </a:r>
            <a:r>
              <a:rPr kumimoji="1" lang="en-US" altLang="ja-JP" dirty="0" smtClean="0"/>
              <a:t>] = </a:t>
            </a:r>
            <a:r>
              <a:rPr lang="ja-JP" altLang="en-US" dirty="0" smtClean="0"/>
              <a:t>価値の最大値</a:t>
            </a:r>
            <a:r>
              <a:rPr lang="ja-JP" altLang="ja-JP" dirty="0"/>
              <a:t>　</a:t>
            </a:r>
            <a:r>
              <a:rPr lang="ja-JP" altLang="en-US" dirty="0" smtClean="0"/>
              <a:t>を動的計画法で求める</a:t>
            </a:r>
            <a:endParaRPr lang="en-US" altLang="ja-JP" dirty="0" smtClean="0"/>
          </a:p>
          <a:p>
            <a:pPr marL="457200" indent="-457200">
              <a:buFont typeface="Arial"/>
              <a:buChar char="•"/>
            </a:pPr>
            <a:r>
              <a:rPr kumimoji="1" lang="ja-JP" altLang="en-US" sz="2800" b="0" dirty="0" smtClean="0"/>
              <a:t>種類に順序を入れると部分問題になります</a:t>
            </a:r>
            <a:endParaRPr kumimoji="1" lang="en-US" altLang="ja-JP" sz="2800" b="0" dirty="0" smtClean="0"/>
          </a:p>
          <a:p>
            <a:pPr marL="914400" lvl="1" indent="-457200">
              <a:buFont typeface="Arial"/>
              <a:buChar char="•"/>
            </a:pPr>
            <a:r>
              <a:rPr lang="en-US" altLang="ja-JP" sz="2800" b="0" dirty="0" smtClean="0"/>
              <a:t>i-1 </a:t>
            </a:r>
            <a:r>
              <a:rPr lang="ja-JP" altLang="en-US" sz="2800" b="0" dirty="0" smtClean="0"/>
              <a:t>種類目まで</a:t>
            </a:r>
            <a:r>
              <a:rPr lang="ja-JP" altLang="en-US" sz="2800" dirty="0" smtClean="0"/>
              <a:t>は</a:t>
            </a:r>
            <a:r>
              <a:rPr lang="en-US" altLang="ja-JP" sz="2800" dirty="0" smtClean="0"/>
              <a:t> </a:t>
            </a:r>
            <a:r>
              <a:rPr lang="en-US" altLang="ja-JP" sz="2800" dirty="0" err="1" smtClean="0"/>
              <a:t>i</a:t>
            </a:r>
            <a:r>
              <a:rPr lang="en-US" altLang="ja-JP" sz="2800" dirty="0" smtClean="0"/>
              <a:t> </a:t>
            </a:r>
            <a:r>
              <a:rPr lang="ja-JP" altLang="en-US" sz="2800" dirty="0" smtClean="0"/>
              <a:t>種類目までの部分問題</a:t>
            </a:r>
            <a:endParaRPr lang="en-US" altLang="ja-JP" sz="2800" dirty="0" smtClean="0"/>
          </a:p>
          <a:p>
            <a:pPr marL="914400" lvl="1" indent="-457200">
              <a:buFont typeface="Arial"/>
              <a:buChar char="•"/>
            </a:pPr>
            <a:r>
              <a:rPr lang="ja-JP" altLang="en-US" sz="2800" b="0" dirty="0" smtClean="0"/>
              <a:t>部分問題の結果を再利用するのが動的計画法</a:t>
            </a:r>
            <a:endParaRPr lang="en-US" altLang="ja-JP" sz="2800" b="0" dirty="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5</a:t>
            </a:fld>
            <a:endParaRPr lang="en-US"/>
          </a:p>
        </p:txBody>
      </p:sp>
    </p:spTree>
    <p:extLst>
      <p:ext uri="{BB962C8B-B14F-4D97-AF65-F5344CB8AC3E}">
        <p14:creationId xmlns:p14="http://schemas.microsoft.com/office/powerpoint/2010/main" val="1606896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199" y="152718"/>
            <a:ext cx="8138695" cy="1371600"/>
          </a:xfrm>
        </p:spPr>
        <p:txBody>
          <a:bodyPr/>
          <a:lstStyle/>
          <a:p>
            <a:r>
              <a:rPr lang="ja-JP" altLang="en-US" dirty="0" smtClean="0"/>
              <a:t>（通常の）</a:t>
            </a:r>
            <a:r>
              <a:rPr kumimoji="1" lang="ja-JP" altLang="en-US" dirty="0" smtClean="0"/>
              <a:t>ナップサック問題</a:t>
            </a:r>
            <a:endParaRPr kumimoji="1" lang="ja-JP" altLang="en-US" dirty="0"/>
          </a:p>
        </p:txBody>
      </p:sp>
      <p:sp>
        <p:nvSpPr>
          <p:cNvPr id="3" name="コンテンツ プレースホルダー 2"/>
          <p:cNvSpPr>
            <a:spLocks noGrp="1"/>
          </p:cNvSpPr>
          <p:nvPr>
            <p:ph idx="1"/>
          </p:nvPr>
        </p:nvSpPr>
        <p:spPr>
          <a:xfrm>
            <a:off x="457199" y="1752600"/>
            <a:ext cx="8245475" cy="4373563"/>
          </a:xfrm>
        </p:spPr>
        <p:txBody>
          <a:bodyPr/>
          <a:lstStyle/>
          <a:p>
            <a:r>
              <a:rPr lang="ja-JP" altLang="en-US" dirty="0" smtClean="0"/>
              <a:t>更新式</a:t>
            </a:r>
            <a:endParaRPr lang="en-US" altLang="ja-JP" dirty="0" smtClean="0"/>
          </a:p>
          <a:p>
            <a:pPr marL="457200" indent="-457200">
              <a:buFont typeface="Arial"/>
              <a:buChar char="•"/>
            </a:pPr>
            <a:r>
              <a:rPr lang="en-US" altLang="ja-JP" sz="2800" b="0" dirty="0" smtClean="0"/>
              <a:t>i-1</a:t>
            </a:r>
            <a:r>
              <a:rPr lang="ja-JP" altLang="en-US" sz="2800" b="0" dirty="0" smtClean="0"/>
              <a:t>個目までで同じ体積の結果を流用</a:t>
            </a:r>
            <a:r>
              <a:rPr lang="en-US" altLang="ja-JP" sz="2800" b="0" dirty="0" smtClean="0"/>
              <a:t> or</a:t>
            </a:r>
          </a:p>
          <a:p>
            <a:pPr marL="457200" indent="-457200">
              <a:buFont typeface="Arial"/>
              <a:buChar char="•"/>
            </a:pPr>
            <a:r>
              <a:rPr lang="en-US" altLang="ja-JP" sz="2800" b="0" dirty="0" smtClean="0"/>
              <a:t>i-1</a:t>
            </a:r>
            <a:r>
              <a:rPr lang="ja-JP" altLang="en-US" sz="2800" b="0" dirty="0" smtClean="0"/>
              <a:t>個目までに</a:t>
            </a:r>
            <a:r>
              <a:rPr lang="en-US" altLang="ja-JP" sz="2800" b="0" dirty="0" smtClean="0"/>
              <a:t> </a:t>
            </a:r>
            <a:r>
              <a:rPr lang="en-US" altLang="ja-JP" sz="2800" b="0" dirty="0" err="1" smtClean="0"/>
              <a:t>i</a:t>
            </a:r>
            <a:r>
              <a:rPr lang="en-US" altLang="ja-JP" sz="2800" b="0" dirty="0" smtClean="0"/>
              <a:t> </a:t>
            </a:r>
            <a:r>
              <a:rPr lang="ja-JP" altLang="en-US" sz="2800" b="0" dirty="0" smtClean="0"/>
              <a:t>個目をくわえた結果 を比較</a:t>
            </a:r>
            <a:endParaRPr lang="en-US" altLang="ja-JP" b="0" dirty="0" smtClean="0"/>
          </a:p>
          <a:p>
            <a:r>
              <a:rPr lang="en-US" altLang="ja-JP" b="0" dirty="0" err="1" smtClean="0"/>
              <a:t>dp</a:t>
            </a:r>
            <a:r>
              <a:rPr lang="en-US" altLang="ja-JP" b="0" dirty="0" smtClean="0"/>
              <a:t>[</a:t>
            </a:r>
            <a:r>
              <a:rPr lang="en-US" altLang="ja-JP" b="0" dirty="0" err="1" smtClean="0"/>
              <a:t>i</a:t>
            </a:r>
            <a:r>
              <a:rPr lang="en-US" altLang="ja-JP" b="0" dirty="0" smtClean="0"/>
              <a:t>][j] = max(	</a:t>
            </a:r>
            <a:r>
              <a:rPr lang="en-US" altLang="ja-JP" b="0" dirty="0" err="1" smtClean="0"/>
              <a:t>dp</a:t>
            </a:r>
            <a:r>
              <a:rPr lang="en-US" altLang="ja-JP" b="0" dirty="0" smtClean="0"/>
              <a:t>[i-1][j],</a:t>
            </a:r>
          </a:p>
          <a:p>
            <a:r>
              <a:rPr lang="en-US" altLang="ja-JP" b="0" dirty="0"/>
              <a:t>	</a:t>
            </a:r>
            <a:r>
              <a:rPr lang="en-US" altLang="ja-JP" b="0" dirty="0" smtClean="0"/>
              <a:t>		</a:t>
            </a:r>
            <a:r>
              <a:rPr lang="en-US" altLang="ja-JP" b="0" dirty="0" err="1" smtClean="0"/>
              <a:t>dp</a:t>
            </a:r>
            <a:r>
              <a:rPr lang="en-US" altLang="ja-JP" b="0" dirty="0" smtClean="0"/>
              <a:t>[i-1][j-</a:t>
            </a:r>
            <a:r>
              <a:rPr lang="en-US" altLang="ja-JP" b="0" dirty="0"/>
              <a:t> </a:t>
            </a:r>
            <a:r>
              <a:rPr lang="en-US" altLang="ja-JP" b="0" dirty="0" smtClean="0"/>
              <a:t>(</a:t>
            </a:r>
            <a:r>
              <a:rPr lang="en-US" altLang="ja-JP" b="0" dirty="0" err="1" smtClean="0"/>
              <a:t>i</a:t>
            </a:r>
            <a:r>
              <a:rPr lang="ja-JP" altLang="en-US" b="0" dirty="0" smtClean="0"/>
              <a:t>の体積</a:t>
            </a:r>
            <a:r>
              <a:rPr lang="en-US" altLang="ja-JP" b="0" dirty="0" smtClean="0"/>
              <a:t>)] + </a:t>
            </a:r>
            <a:r>
              <a:rPr lang="en-US" altLang="ja-JP" b="0" dirty="0" err="1" smtClean="0"/>
              <a:t>i</a:t>
            </a:r>
            <a:r>
              <a:rPr lang="ja-JP" altLang="en-US" b="0" dirty="0" smtClean="0"/>
              <a:t>の価値</a:t>
            </a:r>
            <a:r>
              <a:rPr lang="en-US" altLang="ja-JP" b="0" dirty="0" smtClean="0"/>
              <a:t>)</a:t>
            </a:r>
          </a:p>
          <a:p>
            <a:pPr marL="457200" indent="-457200">
              <a:buFont typeface="Arial"/>
              <a:buChar char="•"/>
            </a:pPr>
            <a:r>
              <a:rPr lang="ja-JP" altLang="en-US" sz="2800" b="0" dirty="0" smtClean="0"/>
              <a:t>添字が負にならないように気をつける。</a:t>
            </a:r>
            <a:endParaRPr lang="en-US" altLang="ja-JP" sz="2800" b="0" dirty="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6</a:t>
            </a:fld>
            <a:endParaRPr lang="en-US"/>
          </a:p>
        </p:txBody>
      </p:sp>
    </p:spTree>
    <p:extLst>
      <p:ext uri="{BB962C8B-B14F-4D97-AF65-F5344CB8AC3E}">
        <p14:creationId xmlns:p14="http://schemas.microsoft.com/office/powerpoint/2010/main" val="18588455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52718"/>
            <a:ext cx="7620000" cy="1371600"/>
          </a:xfrm>
        </p:spPr>
        <p:txBody>
          <a:bodyPr/>
          <a:lstStyle/>
          <a:p>
            <a:r>
              <a:rPr kumimoji="1" lang="ja-JP" altLang="en-US" dirty="0" smtClean="0"/>
              <a:t>個数制限なしナップサック問題</a:t>
            </a:r>
            <a:endParaRPr kumimoji="1" lang="ja-JP" altLang="en-US" dirty="0"/>
          </a:p>
        </p:txBody>
      </p:sp>
      <p:sp>
        <p:nvSpPr>
          <p:cNvPr id="3" name="コンテンツ プレースホルダー 2"/>
          <p:cNvSpPr>
            <a:spLocks noGrp="1"/>
          </p:cNvSpPr>
          <p:nvPr>
            <p:ph idx="1"/>
          </p:nvPr>
        </p:nvSpPr>
        <p:spPr>
          <a:xfrm>
            <a:off x="457199" y="1752600"/>
            <a:ext cx="8245475" cy="4373563"/>
          </a:xfrm>
        </p:spPr>
        <p:txBody>
          <a:bodyPr>
            <a:normAutofit/>
          </a:bodyPr>
          <a:lstStyle/>
          <a:p>
            <a:r>
              <a:rPr kumimoji="1" lang="ja-JP" altLang="en-US" dirty="0" smtClean="0"/>
              <a:t>通常版の更新に手を加える</a:t>
            </a:r>
            <a:endParaRPr kumimoji="1" lang="en-US" altLang="ja-JP" dirty="0" smtClean="0"/>
          </a:p>
          <a:p>
            <a:pPr marL="457200" indent="-457200">
              <a:buFont typeface="Arial"/>
              <a:buChar char="•"/>
            </a:pPr>
            <a:r>
              <a:rPr kumimoji="1" lang="en-US" altLang="ja-JP" sz="2800" b="0" dirty="0" err="1" smtClean="0"/>
              <a:t>i</a:t>
            </a:r>
            <a:r>
              <a:rPr kumimoji="1" lang="ja-JP" altLang="en-US" sz="2800" b="0" dirty="0" smtClean="0"/>
              <a:t> 種類目を買っていようがかってなかろうが</a:t>
            </a:r>
            <a:r>
              <a:rPr kumimoji="1" lang="en-US" altLang="ja-JP" sz="2800" b="0" dirty="0" smtClean="0"/>
              <a:t/>
            </a:r>
            <a:br>
              <a:rPr kumimoji="1" lang="en-US" altLang="ja-JP" sz="2800" b="0" dirty="0" smtClean="0"/>
            </a:br>
            <a:r>
              <a:rPr kumimoji="1" lang="ja-JP" altLang="en-US" sz="2800" b="0" dirty="0" smtClean="0"/>
              <a:t>新たな </a:t>
            </a:r>
            <a:r>
              <a:rPr kumimoji="1" lang="en-US" altLang="ja-JP" sz="2800" b="0" dirty="0" err="1" smtClean="0"/>
              <a:t>i</a:t>
            </a:r>
            <a:r>
              <a:rPr kumimoji="1" lang="ja-JP" altLang="en-US" sz="2800" b="0" dirty="0" smtClean="0"/>
              <a:t> </a:t>
            </a:r>
            <a:r>
              <a:rPr kumimoji="1" lang="ja-JP" altLang="en-US" sz="2800" b="0" dirty="0" smtClean="0"/>
              <a:t>種類目の購入は妨げられないので、</a:t>
            </a:r>
            <a:endParaRPr lang="en-US" altLang="ja-JP" sz="2800" b="0" dirty="0"/>
          </a:p>
          <a:p>
            <a:r>
              <a:rPr lang="en-US" altLang="ja-JP" b="0" dirty="0" err="1"/>
              <a:t>dp</a:t>
            </a:r>
            <a:r>
              <a:rPr lang="en-US" altLang="ja-JP" b="0" dirty="0"/>
              <a:t>[</a:t>
            </a:r>
            <a:r>
              <a:rPr lang="en-US" altLang="ja-JP" b="0" dirty="0" err="1"/>
              <a:t>i</a:t>
            </a:r>
            <a:r>
              <a:rPr lang="en-US" altLang="ja-JP" b="0" dirty="0"/>
              <a:t>][j] = max(	</a:t>
            </a:r>
            <a:r>
              <a:rPr lang="en-US" altLang="ja-JP" b="0" dirty="0" err="1"/>
              <a:t>dp</a:t>
            </a:r>
            <a:r>
              <a:rPr lang="en-US" altLang="ja-JP" b="0" dirty="0"/>
              <a:t>[i-</a:t>
            </a:r>
            <a:r>
              <a:rPr lang="en-US" altLang="ja-JP" b="0" dirty="0" smtClean="0"/>
              <a:t>1]</a:t>
            </a:r>
            <a:r>
              <a:rPr lang="en-US" altLang="ja-JP" b="0" dirty="0"/>
              <a:t>[j],</a:t>
            </a:r>
          </a:p>
          <a:p>
            <a:r>
              <a:rPr lang="en-US" altLang="ja-JP" b="0" dirty="0"/>
              <a:t>			</a:t>
            </a:r>
            <a:r>
              <a:rPr lang="en-US" altLang="ja-JP" b="0" dirty="0" err="1"/>
              <a:t>dp</a:t>
            </a:r>
            <a:r>
              <a:rPr lang="en-US" altLang="ja-JP" b="0" dirty="0"/>
              <a:t>[</a:t>
            </a:r>
            <a:r>
              <a:rPr lang="en-US" altLang="ja-JP" dirty="0" err="1" smtClean="0">
                <a:solidFill>
                  <a:srgbClr val="FF0000"/>
                </a:solidFill>
              </a:rPr>
              <a:t>i</a:t>
            </a:r>
            <a:r>
              <a:rPr lang="en-US" altLang="ja-JP" dirty="0" smtClean="0">
                <a:solidFill>
                  <a:srgbClr val="FF0000"/>
                </a:solidFill>
              </a:rPr>
              <a:t>	</a:t>
            </a:r>
            <a:r>
              <a:rPr lang="en-US" altLang="ja-JP" b="0" dirty="0" smtClean="0"/>
              <a:t>]</a:t>
            </a:r>
            <a:r>
              <a:rPr lang="en-US" altLang="ja-JP" b="0" dirty="0"/>
              <a:t>[j- (</a:t>
            </a:r>
            <a:r>
              <a:rPr lang="en-US" altLang="ja-JP" b="0" dirty="0" err="1"/>
              <a:t>i</a:t>
            </a:r>
            <a:r>
              <a:rPr lang="ja-JP" altLang="en-US" b="0" dirty="0"/>
              <a:t>の体積</a:t>
            </a:r>
            <a:r>
              <a:rPr lang="en-US" altLang="ja-JP" b="0" dirty="0"/>
              <a:t>)] + </a:t>
            </a:r>
            <a:r>
              <a:rPr lang="en-US" altLang="ja-JP" b="0" dirty="0" err="1"/>
              <a:t>i</a:t>
            </a:r>
            <a:r>
              <a:rPr lang="ja-JP" altLang="en-US" b="0" dirty="0"/>
              <a:t>の価値</a:t>
            </a:r>
            <a:r>
              <a:rPr lang="en-US" altLang="ja-JP" b="0" dirty="0"/>
              <a:t>)</a:t>
            </a:r>
          </a:p>
          <a:p>
            <a:pPr marL="457200" indent="-457200">
              <a:buFont typeface="Arial"/>
              <a:buChar char="•"/>
            </a:pPr>
            <a:r>
              <a:rPr lang="en-US" altLang="ja-JP" sz="2800" b="0" dirty="0" err="1" smtClean="0"/>
              <a:t>dp</a:t>
            </a:r>
            <a:r>
              <a:rPr lang="en-US" altLang="ja-JP" sz="2800" b="0" dirty="0" smtClean="0"/>
              <a:t>[</a:t>
            </a:r>
            <a:r>
              <a:rPr lang="en-US" altLang="ja-JP" sz="2800" b="0" dirty="0" err="1" smtClean="0"/>
              <a:t>i</a:t>
            </a:r>
            <a:r>
              <a:rPr lang="en-US" altLang="ja-JP" sz="2800" b="0" dirty="0" smtClean="0"/>
              <a:t>][j-(</a:t>
            </a:r>
            <a:r>
              <a:rPr lang="en-US" altLang="ja-JP" sz="2800" b="0" dirty="0" err="1" smtClean="0"/>
              <a:t>i</a:t>
            </a:r>
            <a:r>
              <a:rPr lang="ja-JP" altLang="en-US" sz="2800" b="0" dirty="0" smtClean="0"/>
              <a:t>の体積</a:t>
            </a:r>
            <a:r>
              <a:rPr lang="en-US" altLang="ja-JP" sz="2800" b="0" dirty="0" smtClean="0"/>
              <a:t>)] </a:t>
            </a:r>
            <a:r>
              <a:rPr lang="ja-JP" altLang="en-US" sz="2800" b="0" dirty="0" smtClean="0"/>
              <a:t>の状態がなんであれ、新しく</a:t>
            </a:r>
            <a:r>
              <a:rPr lang="en-US" altLang="ja-JP" sz="2800" b="0" dirty="0" smtClean="0"/>
              <a:t> </a:t>
            </a:r>
            <a:r>
              <a:rPr lang="en-US" altLang="ja-JP" sz="2800" b="0" dirty="0" err="1" smtClean="0"/>
              <a:t>i</a:t>
            </a:r>
            <a:r>
              <a:rPr lang="en-US" altLang="ja-JP" sz="2800" b="0" dirty="0" smtClean="0"/>
              <a:t> </a:t>
            </a:r>
            <a:r>
              <a:rPr lang="ja-JP" altLang="en-US" sz="2800" b="0" dirty="0" smtClean="0"/>
              <a:t>を足した状態もまた有効なので正しい。</a:t>
            </a:r>
            <a:endParaRPr kumimoji="1" lang="ja-JP" altLang="en-US" sz="2800" b="0" dirty="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7</a:t>
            </a:fld>
            <a:endParaRPr lang="en-US"/>
          </a:p>
        </p:txBody>
      </p:sp>
    </p:spTree>
    <p:extLst>
      <p:ext uri="{BB962C8B-B14F-4D97-AF65-F5344CB8AC3E}">
        <p14:creationId xmlns:p14="http://schemas.microsoft.com/office/powerpoint/2010/main" val="889554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解法まとめ</a:t>
            </a:r>
            <a:endParaRPr kumimoji="1" lang="ja-JP" altLang="en-US" dirty="0"/>
          </a:p>
        </p:txBody>
      </p:sp>
      <p:sp>
        <p:nvSpPr>
          <p:cNvPr id="3" name="コンテンツ プレースホルダー 2"/>
          <p:cNvSpPr>
            <a:spLocks noGrp="1"/>
          </p:cNvSpPr>
          <p:nvPr>
            <p:ph idx="1"/>
          </p:nvPr>
        </p:nvSpPr>
        <p:spPr>
          <a:xfrm>
            <a:off x="457200" y="1752600"/>
            <a:ext cx="7620000" cy="4973321"/>
          </a:xfrm>
        </p:spPr>
        <p:txBody>
          <a:bodyPr/>
          <a:lstStyle/>
          <a:p>
            <a:pPr marL="457200" indent="-457200">
              <a:buFont typeface="Arial"/>
              <a:buChar char="•"/>
            </a:pPr>
            <a:r>
              <a:rPr lang="ja-JP" altLang="en-US" dirty="0" smtClean="0"/>
              <a:t>個数制限なしナップサック問題を</a:t>
            </a:r>
            <a:r>
              <a:rPr lang="en-US" altLang="ja-JP" dirty="0" smtClean="0"/>
              <a:t> d </a:t>
            </a:r>
            <a:r>
              <a:rPr lang="ja-JP" altLang="en-US" dirty="0" smtClean="0"/>
              <a:t>日間くりかえし解けばよい！</a:t>
            </a:r>
            <a:endParaRPr lang="en-US" altLang="ja-JP" dirty="0" smtClean="0"/>
          </a:p>
          <a:p>
            <a:pPr marL="457200" indent="-457200">
              <a:buFont typeface="Arial"/>
              <a:buChar char="•"/>
            </a:pPr>
            <a:endParaRPr lang="en-US" altLang="ja-JP" dirty="0" smtClean="0"/>
          </a:p>
          <a:p>
            <a:pPr marL="457200" indent="-457200">
              <a:buFont typeface="Arial"/>
              <a:buChar char="•"/>
            </a:pPr>
            <a:r>
              <a:rPr lang="ja-JP" altLang="en-US" dirty="0" smtClean="0"/>
              <a:t>おすすめ参考資料</a:t>
            </a:r>
            <a:endParaRPr lang="en-US" altLang="ja-JP" dirty="0" smtClean="0"/>
          </a:p>
          <a:p>
            <a:pPr marL="914400" lvl="1" indent="-457200">
              <a:buFont typeface="Arial"/>
              <a:buChar char="•"/>
            </a:pPr>
            <a:r>
              <a:rPr lang="ja-JP" altLang="en-US" sz="2800" dirty="0" smtClean="0"/>
              <a:t>プログラミングコンテストチャレンジブック（蟻本）</a:t>
            </a:r>
            <a:endParaRPr lang="en-US" altLang="ja-JP" sz="2800" dirty="0" smtClean="0"/>
          </a:p>
          <a:p>
            <a:pPr marL="1600200" lvl="2" indent="-457200">
              <a:buFont typeface="Arial"/>
              <a:buChar char="•"/>
            </a:pPr>
            <a:r>
              <a:rPr lang="ja-JP" altLang="en-US" sz="2400" dirty="0" smtClean="0"/>
              <a:t>個数制限なしナップサック問題の解説</a:t>
            </a:r>
            <a:endParaRPr lang="en-US" altLang="ja-JP" sz="2400" dirty="0" smtClean="0"/>
          </a:p>
          <a:p>
            <a:pPr marL="1600200" lvl="2" indent="-457200">
              <a:buFont typeface="Arial"/>
              <a:buChar char="•"/>
            </a:pPr>
            <a:r>
              <a:rPr lang="en-US" altLang="ja-JP" sz="2400" dirty="0" err="1" smtClean="0"/>
              <a:t>ICPCer</a:t>
            </a:r>
            <a:r>
              <a:rPr lang="en-US" altLang="ja-JP" sz="2400" dirty="0" smtClean="0"/>
              <a:t> </a:t>
            </a:r>
            <a:r>
              <a:rPr lang="ja-JP" altLang="en-US" sz="2400" dirty="0" smtClean="0"/>
              <a:t>必携の書？</a:t>
            </a:r>
            <a:endParaRPr lang="en-US" altLang="ja-JP" sz="2400" dirty="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8</a:t>
            </a:fld>
            <a:endParaRPr lang="en-US"/>
          </a:p>
        </p:txBody>
      </p:sp>
    </p:spTree>
    <p:extLst>
      <p:ext uri="{BB962C8B-B14F-4D97-AF65-F5344CB8AC3E}">
        <p14:creationId xmlns:p14="http://schemas.microsoft.com/office/powerpoint/2010/main" val="2792376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ジャッジ解</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大橋</a:t>
            </a:r>
            <a:r>
              <a:rPr kumimoji="1" lang="en-US" altLang="ja-JP" dirty="0" smtClean="0"/>
              <a:t>: C++, 42 </a:t>
            </a:r>
            <a:r>
              <a:rPr kumimoji="1" lang="ja-JP" altLang="en-US" dirty="0" smtClean="0"/>
              <a:t>行</a:t>
            </a:r>
            <a:endParaRPr kumimoji="1" lang="en-US" altLang="ja-JP" dirty="0" smtClean="0"/>
          </a:p>
          <a:p>
            <a:r>
              <a:rPr lang="ja-JP" altLang="en-US" dirty="0" smtClean="0"/>
              <a:t>平原</a:t>
            </a:r>
            <a:r>
              <a:rPr lang="en-US" altLang="ja-JP" dirty="0" smtClean="0"/>
              <a:t>: C++, 20</a:t>
            </a:r>
            <a:r>
              <a:rPr lang="ja-JP" altLang="en-US" dirty="0" smtClean="0"/>
              <a:t> 行</a:t>
            </a:r>
            <a:endParaRPr lang="en-US" altLang="ja-JP" dirty="0" smtClean="0"/>
          </a:p>
          <a:p>
            <a:r>
              <a:rPr kumimoji="1" lang="ja-JP" altLang="en-US" dirty="0" smtClean="0"/>
              <a:t>秋葉</a:t>
            </a:r>
            <a:r>
              <a:rPr lang="en-US" altLang="ja-JP" dirty="0" smtClean="0"/>
              <a:t>: C++, 47 </a:t>
            </a:r>
            <a:r>
              <a:rPr lang="ja-JP" altLang="en-US" dirty="0" smtClean="0"/>
              <a:t>行</a:t>
            </a:r>
            <a:endParaRPr kumimoji="1" lang="ja-JP" altLang="en-US" dirty="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9</a:t>
            </a:fld>
            <a:endParaRPr lang="en-US"/>
          </a:p>
        </p:txBody>
      </p:sp>
    </p:spTree>
    <p:extLst>
      <p:ext uri="{BB962C8B-B14F-4D97-AF65-F5344CB8AC3E}">
        <p14:creationId xmlns:p14="http://schemas.microsoft.com/office/powerpoint/2010/main" val="4257993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提出状況</a:t>
            </a:r>
            <a:endParaRPr kumimoji="1" lang="ja-JP" altLang="en-US" dirty="0"/>
          </a:p>
        </p:txBody>
      </p:sp>
      <p:sp>
        <p:nvSpPr>
          <p:cNvPr id="3" name="コンテンツ プレースホルダー 2"/>
          <p:cNvSpPr>
            <a:spLocks noGrp="1"/>
          </p:cNvSpPr>
          <p:nvPr>
            <p:ph idx="1"/>
          </p:nvPr>
        </p:nvSpPr>
        <p:spPr/>
        <p:txBody>
          <a:bodyPr/>
          <a:lstStyle/>
          <a:p>
            <a:r>
              <a:rPr lang="ja-JP" altLang="en-US" dirty="0" smtClean="0"/>
              <a:t>正解数</a:t>
            </a:r>
            <a:r>
              <a:rPr lang="en-US" altLang="ja-JP" dirty="0"/>
              <a:t> </a:t>
            </a:r>
            <a:r>
              <a:rPr lang="en-US" altLang="ja-JP" dirty="0" smtClean="0"/>
              <a:t>: 17 </a:t>
            </a:r>
            <a:r>
              <a:rPr lang="ja-JP" altLang="en-US" dirty="0" smtClean="0"/>
              <a:t>（</a:t>
            </a:r>
            <a:r>
              <a:rPr lang="en-US" altLang="ja-JP" smtClean="0"/>
              <a:t>40%</a:t>
            </a:r>
            <a:r>
              <a:rPr lang="ja-JP" altLang="en-US" smtClean="0"/>
              <a:t>）</a:t>
            </a:r>
            <a:endParaRPr lang="en-US" altLang="ja-JP" dirty="0" smtClean="0"/>
          </a:p>
          <a:p>
            <a:r>
              <a:rPr lang="ja-JP" altLang="en-US" dirty="0" smtClean="0"/>
              <a:t>提出数</a:t>
            </a:r>
            <a:r>
              <a:rPr lang="en-US" altLang="ja-JP" dirty="0" smtClean="0"/>
              <a:t> : 43</a:t>
            </a:r>
          </a:p>
          <a:p>
            <a:endParaRPr kumimoji="1" lang="en-US" altLang="ja-JP" dirty="0" smtClean="0"/>
          </a:p>
          <a:p>
            <a:r>
              <a:rPr lang="ja-JP" altLang="en-US" dirty="0" smtClean="0"/>
              <a:t>最初の正解者</a:t>
            </a:r>
            <a:endParaRPr lang="en-US" altLang="ja-JP" dirty="0" smtClean="0"/>
          </a:p>
          <a:p>
            <a:pPr marL="457200" indent="-457200">
              <a:buFont typeface="Arial"/>
              <a:buChar char="•"/>
            </a:pPr>
            <a:r>
              <a:rPr kumimoji="1" lang="en-US" altLang="ja-JP" dirty="0" err="1" smtClean="0"/>
              <a:t>pipe.txt</a:t>
            </a:r>
            <a:r>
              <a:rPr kumimoji="1" lang="ja-JP" altLang="en-US" dirty="0" smtClean="0"/>
              <a:t>（</a:t>
            </a:r>
            <a:r>
              <a:rPr kumimoji="1" lang="en-US" altLang="ja-JP" dirty="0" smtClean="0"/>
              <a:t>13</a:t>
            </a:r>
            <a:r>
              <a:rPr kumimoji="1" lang="ja-JP" altLang="en-US" dirty="0" smtClean="0"/>
              <a:t>分</a:t>
            </a:r>
            <a:r>
              <a:rPr kumimoji="1" lang="en-US" altLang="ja-JP" dirty="0" smtClean="0"/>
              <a:t>48</a:t>
            </a:r>
            <a:r>
              <a:rPr kumimoji="1" lang="ja-JP" altLang="en-US" dirty="0" smtClean="0"/>
              <a:t>秒</a:t>
            </a:r>
            <a:r>
              <a:rPr lang="ja-JP" altLang="en-US" dirty="0" smtClean="0"/>
              <a:t>）</a:t>
            </a:r>
            <a:endParaRPr kumimoji="1" lang="ja-JP" altLang="en-US" dirty="0"/>
          </a:p>
        </p:txBody>
      </p:sp>
      <p:sp>
        <p:nvSpPr>
          <p:cNvPr id="4" name="スライド番号プレースホルダー 3"/>
          <p:cNvSpPr>
            <a:spLocks noGrp="1"/>
          </p:cNvSpPr>
          <p:nvPr>
            <p:ph type="sldNum" sz="quarter" idx="12"/>
          </p:nvPr>
        </p:nvSpPr>
        <p:spPr/>
        <p:txBody>
          <a:bodyPr/>
          <a:lstStyle/>
          <a:p>
            <a:fld id="{F38DF745-7D3F-47F4-83A3-874385CFAA69}" type="slidenum">
              <a:rPr lang="en-US" smtClean="0"/>
              <a:pPr/>
              <a:t>10</a:t>
            </a:fld>
            <a:endParaRPr lang="en-US"/>
          </a:p>
        </p:txBody>
      </p:sp>
    </p:spTree>
    <p:extLst>
      <p:ext uri="{BB962C8B-B14F-4D97-AF65-F5344CB8AC3E}">
        <p14:creationId xmlns:p14="http://schemas.microsoft.com/office/powerpoint/2010/main" val="20880153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tandard">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インスピレーション">
      <a:majorFont>
        <a:latin typeface="News Gothic MT"/>
        <a:ea typeface=""/>
        <a:cs typeface=""/>
        <a:font script="Jpan" typeface="メイリオ"/>
        <a:font script="Hans" typeface="宋体"/>
        <a:font script="Hant" typeface="新細明體"/>
      </a:majorFont>
      <a:minorFont>
        <a:latin typeface="News Gothic MT"/>
        <a:ea typeface=""/>
        <a:cs typeface=""/>
        <a:font script="Jpan" typeface="メイリオ"/>
        <a:font script="Hans" typeface="宋体"/>
        <a:font script="Hant" typeface="新細明體"/>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standard.thmx</Template>
  <TotalTime>68</TotalTime>
  <Words>423</Words>
  <Application>Microsoft Macintosh PowerPoint</Application>
  <PresentationFormat>画面に合わせる (4:3)</PresentationFormat>
  <Paragraphs>72</Paragraphs>
  <Slides>10</Slides>
  <Notes>1</Notes>
  <HiddenSlides>0</HiddenSlides>
  <MMClips>0</MMClips>
  <ScaleCrop>false</ScaleCrop>
  <HeadingPairs>
    <vt:vector size="4" baseType="variant">
      <vt:variant>
        <vt:lpstr>テーマ</vt:lpstr>
      </vt:variant>
      <vt:variant>
        <vt:i4>1</vt:i4>
      </vt:variant>
      <vt:variant>
        <vt:lpstr>スライド タイトル</vt:lpstr>
      </vt:variant>
      <vt:variant>
        <vt:i4>10</vt:i4>
      </vt:variant>
    </vt:vector>
  </HeadingPairs>
  <TitlesOfParts>
    <vt:vector size="11" baseType="lpstr">
      <vt:lpstr>standard</vt:lpstr>
      <vt:lpstr>Invest Master</vt:lpstr>
      <vt:lpstr>問題</vt:lpstr>
      <vt:lpstr>1日単位で最大化しよう</vt:lpstr>
      <vt:lpstr>1日単位での最大化は？</vt:lpstr>
      <vt:lpstr>（通常の）ナップサック問題</vt:lpstr>
      <vt:lpstr>（通常の）ナップサック問題</vt:lpstr>
      <vt:lpstr>個数制限なしナップサック問題</vt:lpstr>
      <vt:lpstr>解法まとめ</vt:lpstr>
      <vt:lpstr>ジャッジ解</vt:lpstr>
      <vt:lpstr>提出状況</vt:lpstr>
    </vt:vector>
  </TitlesOfParts>
  <Company>国立情報学研究所</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 Master</dc:title>
  <dc:creator>大橋 駿介</dc:creator>
  <cp:lastModifiedBy>大橋 駿介</cp:lastModifiedBy>
  <cp:revision>8</cp:revision>
  <dcterms:created xsi:type="dcterms:W3CDTF">2013-09-21T04:28:28Z</dcterms:created>
  <dcterms:modified xsi:type="dcterms:W3CDTF">2013-09-22T06:02:19Z</dcterms:modified>
</cp:coreProperties>
</file>