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64" r:id="rId9"/>
    <p:sldId id="259" r:id="rId10"/>
  </p:sldIdLst>
  <p:sldSz cx="9144000" cy="6858000" type="screen4x3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080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ja-JP" altLang="en-US" smtClean="0"/>
              <a:t>マスター サブタイトルの書式設定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5C4DF-D233-4EA3-B7C4-588BD491B502}" type="datetimeFigureOut">
              <a:rPr kumimoji="1" lang="ja-JP" altLang="en-US" smtClean="0"/>
              <a:t>2010/11/28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3BE477-CF94-404E-8148-28C7EBE735F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5C4DF-D233-4EA3-B7C4-588BD491B502}" type="datetimeFigureOut">
              <a:rPr kumimoji="1" lang="ja-JP" altLang="en-US" smtClean="0"/>
              <a:t>2010/11/28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3BE477-CF94-404E-8148-28C7EBE735FD}" type="slidenum">
              <a:rPr kumimoji="1" lang="ja-JP" altLang="en-US" smtClean="0"/>
              <a:t>‹#›</a:t>
            </a:fld>
            <a:endParaRPr kumimoji="1" lang="ja-JP" alt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5C4DF-D233-4EA3-B7C4-588BD491B502}" type="datetimeFigureOut">
              <a:rPr kumimoji="1" lang="ja-JP" altLang="en-US" smtClean="0"/>
              <a:t>2010/11/28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3BE477-CF94-404E-8148-28C7EBE735F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5C4DF-D233-4EA3-B7C4-588BD491B502}" type="datetimeFigureOut">
              <a:rPr kumimoji="1" lang="ja-JP" altLang="en-US" smtClean="0"/>
              <a:t>2010/11/28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3BE477-CF94-404E-8148-28C7EBE735FD}" type="slidenum">
              <a:rPr kumimoji="1" lang="ja-JP" altLang="en-US" smtClean="0"/>
              <a:t>‹#›</a:t>
            </a:fld>
            <a:endParaRPr kumimoji="1" lang="ja-JP" alt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ja-JP" altLang="en-US" smtClean="0"/>
              <a:t>マスター タイトルの書式設定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5C4DF-D233-4EA3-B7C4-588BD491B502}" type="datetimeFigureOut">
              <a:rPr kumimoji="1" lang="ja-JP" altLang="en-US" smtClean="0"/>
              <a:t>2010/11/28</a:t>
            </a:fld>
            <a:endParaRPr kumimoji="1" lang="ja-JP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3BE477-CF94-404E-8148-28C7EBE735F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5C4DF-D233-4EA3-B7C4-588BD491B502}" type="datetimeFigureOut">
              <a:rPr kumimoji="1" lang="ja-JP" altLang="en-US" smtClean="0"/>
              <a:t>2010/11/28</a:t>
            </a:fld>
            <a:endParaRPr kumimoji="1" lang="ja-JP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3BE477-CF94-404E-8148-28C7EBE735F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5C4DF-D233-4EA3-B7C4-588BD491B502}" type="datetimeFigureOut">
              <a:rPr kumimoji="1" lang="ja-JP" altLang="en-US" smtClean="0"/>
              <a:t>2010/11/28</a:t>
            </a:fld>
            <a:endParaRPr kumimoji="1" lang="ja-JP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3BE477-CF94-404E-8148-28C7EBE735F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5C4DF-D233-4EA3-B7C4-588BD491B502}" type="datetimeFigureOut">
              <a:rPr kumimoji="1" lang="ja-JP" altLang="en-US" smtClean="0"/>
              <a:t>2010/11/28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3BE477-CF94-404E-8148-28C7EBE735FD}" type="slidenum">
              <a:rPr kumimoji="1" lang="ja-JP" altLang="en-US" smtClean="0"/>
              <a:t>‹#›</a:t>
            </a:fld>
            <a:endParaRPr kumimoji="1" lang="ja-JP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5C4DF-D233-4EA3-B7C4-588BD491B502}" type="datetimeFigureOut">
              <a:rPr kumimoji="1" lang="ja-JP" altLang="en-US" smtClean="0"/>
              <a:t>2010/11/28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3BE477-CF94-404E-8148-28C7EBE735FD}" type="slidenum">
              <a:rPr kumimoji="1" lang="ja-JP" altLang="en-US" smtClean="0"/>
              <a:t>‹#›</a:t>
            </a:fld>
            <a:endParaRPr kumimoji="1" lang="ja-JP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ja-JP" altLang="en-US" smtClean="0"/>
              <a:t>アイコンをクリックして図を追加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5C4DF-D233-4EA3-B7C4-588BD491B502}" type="datetimeFigureOut">
              <a:rPr kumimoji="1" lang="ja-JP" altLang="en-US" smtClean="0"/>
              <a:t>2010/11/28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3BE477-CF94-404E-8148-28C7EBE735F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5C4DF-D233-4EA3-B7C4-588BD491B502}" type="datetimeFigureOut">
              <a:rPr kumimoji="1" lang="ja-JP" altLang="en-US" smtClean="0"/>
              <a:t>2010/11/28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3BE477-CF94-404E-8148-28C7EBE735FD}" type="slidenum">
              <a:rPr kumimoji="1" lang="ja-JP" altLang="en-US" smtClean="0"/>
              <a:t>‹#›</a:t>
            </a:fld>
            <a:endParaRPr kumimoji="1" lang="ja-JP" altLang="en-US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EE25C4DF-D233-4EA3-B7C4-588BD491B502}" type="datetimeFigureOut">
              <a:rPr kumimoji="1" lang="ja-JP" altLang="en-US" smtClean="0"/>
              <a:t>2010/11/28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173BE477-CF94-404E-8148-28C7EBE735FD}" type="slidenum">
              <a:rPr kumimoji="1" lang="ja-JP" altLang="en-US" smtClean="0"/>
              <a:t>‹#›</a:t>
            </a:fld>
            <a:endParaRPr kumimoji="1" lang="ja-JP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kumimoji="1"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 kumimoji="1">
          <a:solidFill>
            <a:schemeClr val="tx2"/>
          </a:solidFill>
        </a:defRPr>
      </a:lvl2pPr>
      <a:lvl3pPr eaLnBrk="1" hangingPunct="1">
        <a:defRPr kumimoji="1">
          <a:solidFill>
            <a:schemeClr val="tx2"/>
          </a:solidFill>
        </a:defRPr>
      </a:lvl3pPr>
      <a:lvl4pPr eaLnBrk="1" hangingPunct="1">
        <a:defRPr kumimoji="1">
          <a:solidFill>
            <a:schemeClr val="tx2"/>
          </a:solidFill>
        </a:defRPr>
      </a:lvl4pPr>
      <a:lvl5pPr eaLnBrk="1" hangingPunct="1">
        <a:defRPr kumimoji="1">
          <a:solidFill>
            <a:schemeClr val="tx2"/>
          </a:solidFill>
        </a:defRPr>
      </a:lvl5pPr>
      <a:lvl6pPr eaLnBrk="1" hangingPunct="1">
        <a:defRPr kumimoji="1">
          <a:solidFill>
            <a:schemeClr val="tx2"/>
          </a:solidFill>
        </a:defRPr>
      </a:lvl6pPr>
      <a:lvl7pPr eaLnBrk="1" hangingPunct="1">
        <a:defRPr kumimoji="1">
          <a:solidFill>
            <a:schemeClr val="tx2"/>
          </a:solidFill>
        </a:defRPr>
      </a:lvl7pPr>
      <a:lvl8pPr eaLnBrk="1" hangingPunct="1">
        <a:defRPr kumimoji="1">
          <a:solidFill>
            <a:schemeClr val="tx2"/>
          </a:solidFill>
        </a:defRPr>
      </a:lvl8pPr>
      <a:lvl9pPr eaLnBrk="1" hangingPunct="1">
        <a:defRPr kumimoji="1"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kumimoji="1"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kumimoji="1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kumimoji="1"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kumimoji="1"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kumimoji="1"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kumimoji="1"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kumimoji="1"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kumimoji="1"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kumimoji="1"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kumimoji="1" lang="en-US" altLang="ja-JP" dirty="0" smtClean="0"/>
              <a:t>Problem E: Alice and Bomb</a:t>
            </a:r>
            <a:endParaRPr kumimoji="1" lang="ja-JP" altLang="en-US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kumimoji="1" lang="ja-JP" altLang="en-US" dirty="0" smtClean="0"/>
              <a:t>原案</a:t>
            </a:r>
            <a:r>
              <a:rPr kumimoji="1" lang="en-US" altLang="ja-JP" dirty="0" smtClean="0"/>
              <a:t>: </a:t>
            </a:r>
            <a:r>
              <a:rPr kumimoji="1" lang="ja-JP" altLang="en-US" dirty="0" smtClean="0"/>
              <a:t>野田</a:t>
            </a:r>
            <a:endParaRPr kumimoji="1" lang="en-US" altLang="ja-JP" dirty="0" smtClean="0"/>
          </a:p>
          <a:p>
            <a:r>
              <a:rPr lang="ja-JP" altLang="en-US" dirty="0" smtClean="0"/>
              <a:t>解答</a:t>
            </a:r>
            <a:r>
              <a:rPr lang="en-US" altLang="ja-JP" dirty="0" smtClean="0"/>
              <a:t>: </a:t>
            </a:r>
            <a:r>
              <a:rPr lang="ja-JP" altLang="en-US" dirty="0" smtClean="0"/>
              <a:t>岩田・牟田</a:t>
            </a:r>
            <a:endParaRPr lang="en-US" altLang="ja-JP" dirty="0" smtClean="0"/>
          </a:p>
          <a:p>
            <a:r>
              <a:rPr kumimoji="1" lang="ja-JP" altLang="en-US" dirty="0" smtClean="0"/>
              <a:t>解説</a:t>
            </a:r>
            <a:r>
              <a:rPr kumimoji="1" lang="en-US" altLang="ja-JP" dirty="0" smtClean="0"/>
              <a:t>: </a:t>
            </a:r>
            <a:r>
              <a:rPr kumimoji="1" lang="ja-JP" altLang="en-US" dirty="0" smtClean="0"/>
              <a:t>岩田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4272843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ja-JP" altLang="en-US" dirty="0" smtClean="0"/>
              <a:t>爆弾が爆発するのでできるだけ早く物陰に隠れる</a:t>
            </a:r>
            <a:endParaRPr kumimoji="1" lang="ja-JP" altLang="en-US" dirty="0"/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問題概要</a:t>
            </a:r>
            <a:endParaRPr kumimoji="1" lang="ja-JP" altLang="en-US" dirty="0"/>
          </a:p>
        </p:txBody>
      </p:sp>
      <p:pic>
        <p:nvPicPr>
          <p:cNvPr id="4" name="Picture 2" descr="C:\OBOG\regional-2010\00-tex\fig\bomb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708920"/>
            <a:ext cx="8183563" cy="3533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91674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ja-JP" altLang="en-US" dirty="0" smtClean="0"/>
              <a:t>多角形の頂点</a:t>
            </a:r>
            <a:endParaRPr kumimoji="1" lang="ja-JP" altLang="en-US" dirty="0"/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終点の候補</a:t>
            </a:r>
            <a:r>
              <a:rPr kumimoji="1" lang="en-US" altLang="ja-JP" dirty="0" smtClean="0"/>
              <a:t>(1)</a:t>
            </a:r>
            <a:endParaRPr kumimoji="1" lang="ja-JP" altLang="en-US" dirty="0"/>
          </a:p>
        </p:txBody>
      </p:sp>
      <p:sp>
        <p:nvSpPr>
          <p:cNvPr id="12" name="フリーフォーム 11"/>
          <p:cNvSpPr/>
          <p:nvPr/>
        </p:nvSpPr>
        <p:spPr>
          <a:xfrm>
            <a:off x="2225407" y="3275683"/>
            <a:ext cx="1123721" cy="1476260"/>
          </a:xfrm>
          <a:custGeom>
            <a:avLst/>
            <a:gdLst>
              <a:gd name="connsiteX0" fmla="*/ 0 w 1123721"/>
              <a:gd name="connsiteY0" fmla="*/ 0 h 1476260"/>
              <a:gd name="connsiteX1" fmla="*/ 517793 w 1123721"/>
              <a:gd name="connsiteY1" fmla="*/ 1476260 h 1476260"/>
              <a:gd name="connsiteX2" fmla="*/ 1123721 w 1123721"/>
              <a:gd name="connsiteY2" fmla="*/ 33051 h 1476260"/>
              <a:gd name="connsiteX3" fmla="*/ 0 w 1123721"/>
              <a:gd name="connsiteY3" fmla="*/ 0 h 14762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23721" h="1476260">
                <a:moveTo>
                  <a:pt x="0" y="0"/>
                </a:moveTo>
                <a:lnTo>
                  <a:pt x="517793" y="1476260"/>
                </a:lnTo>
                <a:lnTo>
                  <a:pt x="1123721" y="33051"/>
                </a:lnTo>
                <a:lnTo>
                  <a:pt x="0" y="0"/>
                </a:ln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2050" name="Picture 2" descr="C:\Users\wata\AppData\Local\Microsoft\Windows\Temporary Internet Files\Content.IE5\BM6WC3FX\MC90037102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4351057"/>
            <a:ext cx="432048" cy="6042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4" name="直線コネクタ 13"/>
          <p:cNvCxnSpPr>
            <a:endCxn id="12" idx="1"/>
          </p:cNvCxnSpPr>
          <p:nvPr/>
        </p:nvCxnSpPr>
        <p:spPr>
          <a:xfrm>
            <a:off x="1115616" y="4751943"/>
            <a:ext cx="1627584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線コネクタ 20"/>
          <p:cNvCxnSpPr>
            <a:endCxn id="12" idx="1"/>
          </p:cNvCxnSpPr>
          <p:nvPr/>
        </p:nvCxnSpPr>
        <p:spPr>
          <a:xfrm flipV="1">
            <a:off x="1691680" y="4751943"/>
            <a:ext cx="1051520" cy="967266"/>
          </a:xfrm>
          <a:prstGeom prst="line">
            <a:avLst/>
          </a:prstGeom>
          <a:ln w="254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1" name="Picture 3" descr="C:\Users\wata\AppData\Local\Microsoft\Windows\Temporary Internet Files\Content.IE5\N7X3H5ZQ\MC90034495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5393" y="5719209"/>
            <a:ext cx="497474" cy="53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" descr="C:\Users\wata\AppData\Local\Microsoft\Windows\Temporary Internet Files\Content.IE5\BM6WC3FX\MC90037102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6385" y="4404704"/>
            <a:ext cx="432048" cy="6042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9" name="直線コネクタ 28"/>
          <p:cNvCxnSpPr/>
          <p:nvPr/>
        </p:nvCxnSpPr>
        <p:spPr>
          <a:xfrm>
            <a:off x="5478433" y="4805590"/>
            <a:ext cx="1627584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直線コネクタ 29"/>
          <p:cNvCxnSpPr/>
          <p:nvPr/>
        </p:nvCxnSpPr>
        <p:spPr>
          <a:xfrm flipV="1">
            <a:off x="6054497" y="4805590"/>
            <a:ext cx="1051520" cy="967266"/>
          </a:xfrm>
          <a:prstGeom prst="line">
            <a:avLst/>
          </a:prstGeom>
          <a:ln w="254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1" name="Picture 3" descr="C:\Users\wata\AppData\Local\Microsoft\Windows\Temporary Internet Files\Content.IE5\N7X3H5ZQ\MC90034495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8210" y="5772856"/>
            <a:ext cx="497474" cy="53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フリーフォーム 24"/>
          <p:cNvSpPr/>
          <p:nvPr/>
        </p:nvSpPr>
        <p:spPr>
          <a:xfrm>
            <a:off x="7116896" y="3584155"/>
            <a:ext cx="1454227" cy="1894902"/>
          </a:xfrm>
          <a:custGeom>
            <a:avLst/>
            <a:gdLst>
              <a:gd name="connsiteX0" fmla="*/ 649996 w 1454227"/>
              <a:gd name="connsiteY0" fmla="*/ 0 h 1894902"/>
              <a:gd name="connsiteX1" fmla="*/ 0 w 1454227"/>
              <a:gd name="connsiteY1" fmla="*/ 1222873 h 1894902"/>
              <a:gd name="connsiteX2" fmla="*/ 1454227 w 1454227"/>
              <a:gd name="connsiteY2" fmla="*/ 1894902 h 1894902"/>
              <a:gd name="connsiteX3" fmla="*/ 649996 w 1454227"/>
              <a:gd name="connsiteY3" fmla="*/ 0 h 18949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54227" h="1894902">
                <a:moveTo>
                  <a:pt x="649996" y="0"/>
                </a:moveTo>
                <a:lnTo>
                  <a:pt x="0" y="1222873"/>
                </a:lnTo>
                <a:lnTo>
                  <a:pt x="1454227" y="1894902"/>
                </a:lnTo>
                <a:lnTo>
                  <a:pt x="649996" y="0"/>
                </a:ln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6" name="乗算記号 25"/>
          <p:cNvSpPr/>
          <p:nvPr/>
        </p:nvSpPr>
        <p:spPr>
          <a:xfrm>
            <a:off x="6144225" y="3450957"/>
            <a:ext cx="872063" cy="864096"/>
          </a:xfrm>
          <a:prstGeom prst="mathMultiply">
            <a:avLst>
              <a:gd name="adj1" fmla="val 12045"/>
            </a:avLst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048" name="ドーナツ 2047"/>
          <p:cNvSpPr/>
          <p:nvPr/>
        </p:nvSpPr>
        <p:spPr>
          <a:xfrm>
            <a:off x="1184111" y="3486961"/>
            <a:ext cx="781267" cy="792088"/>
          </a:xfrm>
          <a:prstGeom prst="donut">
            <a:avLst>
              <a:gd name="adj" fmla="val 12309"/>
            </a:avLst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3825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ja-JP" altLang="en-US" dirty="0" smtClean="0"/>
              <a:t>垂線の足</a:t>
            </a:r>
            <a:endParaRPr kumimoji="1" lang="ja-JP" altLang="en-US" dirty="0"/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終点の候補</a:t>
            </a:r>
            <a:r>
              <a:rPr kumimoji="1" lang="en-US" altLang="ja-JP" dirty="0" smtClean="0"/>
              <a:t>(2)</a:t>
            </a:r>
            <a:endParaRPr kumimoji="1" lang="ja-JP" altLang="en-US" dirty="0"/>
          </a:p>
        </p:txBody>
      </p:sp>
      <p:sp>
        <p:nvSpPr>
          <p:cNvPr id="12" name="フリーフォーム 11"/>
          <p:cNvSpPr/>
          <p:nvPr/>
        </p:nvSpPr>
        <p:spPr>
          <a:xfrm>
            <a:off x="1255393" y="3268168"/>
            <a:ext cx="1123721" cy="1476260"/>
          </a:xfrm>
          <a:custGeom>
            <a:avLst/>
            <a:gdLst>
              <a:gd name="connsiteX0" fmla="*/ 0 w 1123721"/>
              <a:gd name="connsiteY0" fmla="*/ 0 h 1476260"/>
              <a:gd name="connsiteX1" fmla="*/ 517793 w 1123721"/>
              <a:gd name="connsiteY1" fmla="*/ 1476260 h 1476260"/>
              <a:gd name="connsiteX2" fmla="*/ 1123721 w 1123721"/>
              <a:gd name="connsiteY2" fmla="*/ 33051 h 1476260"/>
              <a:gd name="connsiteX3" fmla="*/ 0 w 1123721"/>
              <a:gd name="connsiteY3" fmla="*/ 0 h 14762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23721" h="1476260">
                <a:moveTo>
                  <a:pt x="0" y="0"/>
                </a:moveTo>
                <a:lnTo>
                  <a:pt x="517793" y="1476260"/>
                </a:lnTo>
                <a:lnTo>
                  <a:pt x="1123721" y="33051"/>
                </a:lnTo>
                <a:lnTo>
                  <a:pt x="0" y="0"/>
                </a:ln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2050" name="Picture 2" descr="C:\Users\wata\AppData\Local\Microsoft\Windows\Temporary Internet Files\Content.IE5\BM6WC3FX\MC90037102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4343542"/>
            <a:ext cx="432048" cy="6042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4" name="直線コネクタ 13"/>
          <p:cNvCxnSpPr/>
          <p:nvPr/>
        </p:nvCxnSpPr>
        <p:spPr>
          <a:xfrm>
            <a:off x="1107649" y="4744428"/>
            <a:ext cx="2096199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線コネクタ 20"/>
          <p:cNvCxnSpPr>
            <a:stCxn id="2051" idx="0"/>
          </p:cNvCxnSpPr>
          <p:nvPr/>
        </p:nvCxnSpPr>
        <p:spPr>
          <a:xfrm flipV="1">
            <a:off x="2379114" y="4744428"/>
            <a:ext cx="0" cy="956420"/>
          </a:xfrm>
          <a:prstGeom prst="line">
            <a:avLst/>
          </a:prstGeom>
          <a:ln w="254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1" name="Picture 3" descr="C:\Users\wata\AppData\Local\Microsoft\Windows\Temporary Internet Files\Content.IE5\N7X3H5ZQ\MC90034495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0377" y="5700848"/>
            <a:ext cx="497474" cy="53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乗算記号 25"/>
          <p:cNvSpPr/>
          <p:nvPr/>
        </p:nvSpPr>
        <p:spPr>
          <a:xfrm>
            <a:off x="7588369" y="3068960"/>
            <a:ext cx="872063" cy="864096"/>
          </a:xfrm>
          <a:prstGeom prst="mathMultiply">
            <a:avLst>
              <a:gd name="adj1" fmla="val 12045"/>
            </a:avLst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048" name="ドーナツ 2047"/>
          <p:cNvSpPr/>
          <p:nvPr/>
        </p:nvSpPr>
        <p:spPr>
          <a:xfrm>
            <a:off x="2627851" y="3213647"/>
            <a:ext cx="781267" cy="792088"/>
          </a:xfrm>
          <a:prstGeom prst="donut">
            <a:avLst>
              <a:gd name="adj" fmla="val 12309"/>
            </a:avLst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20" name="フリーフォーム 19"/>
          <p:cNvSpPr/>
          <p:nvPr/>
        </p:nvSpPr>
        <p:spPr>
          <a:xfrm>
            <a:off x="6256591" y="3267605"/>
            <a:ext cx="1123721" cy="1476260"/>
          </a:xfrm>
          <a:custGeom>
            <a:avLst/>
            <a:gdLst>
              <a:gd name="connsiteX0" fmla="*/ 0 w 1123721"/>
              <a:gd name="connsiteY0" fmla="*/ 0 h 1476260"/>
              <a:gd name="connsiteX1" fmla="*/ 517793 w 1123721"/>
              <a:gd name="connsiteY1" fmla="*/ 1476260 h 1476260"/>
              <a:gd name="connsiteX2" fmla="*/ 1123721 w 1123721"/>
              <a:gd name="connsiteY2" fmla="*/ 33051 h 1476260"/>
              <a:gd name="connsiteX3" fmla="*/ 0 w 1123721"/>
              <a:gd name="connsiteY3" fmla="*/ 0 h 14762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23721" h="1476260">
                <a:moveTo>
                  <a:pt x="0" y="0"/>
                </a:moveTo>
                <a:lnTo>
                  <a:pt x="517793" y="1476260"/>
                </a:lnTo>
                <a:lnTo>
                  <a:pt x="1123721" y="33051"/>
                </a:lnTo>
                <a:lnTo>
                  <a:pt x="0" y="0"/>
                </a:ln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22" name="Picture 2" descr="C:\Users\wata\AppData\Local\Microsoft\Windows\Temporary Internet Files\Content.IE5\BM6WC3FX\MC90037102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2739" y="4342979"/>
            <a:ext cx="432048" cy="6042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3" name="直線コネクタ 22"/>
          <p:cNvCxnSpPr/>
          <p:nvPr/>
        </p:nvCxnSpPr>
        <p:spPr>
          <a:xfrm>
            <a:off x="5276820" y="4743865"/>
            <a:ext cx="2096199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線コネクタ 23"/>
          <p:cNvCxnSpPr>
            <a:stCxn id="27" idx="0"/>
          </p:cNvCxnSpPr>
          <p:nvPr/>
        </p:nvCxnSpPr>
        <p:spPr>
          <a:xfrm flipV="1">
            <a:off x="6044873" y="4743865"/>
            <a:ext cx="0" cy="956420"/>
          </a:xfrm>
          <a:prstGeom prst="line">
            <a:avLst/>
          </a:prstGeom>
          <a:ln w="254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7" name="Picture 3" descr="C:\Users\wata\AppData\Local\Microsoft\Windows\Temporary Internet Files\Content.IE5\N7X3H5ZQ\MC90034495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5700285"/>
            <a:ext cx="497474" cy="53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93221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ja-JP" altLang="en-US" dirty="0"/>
              <a:t>交点</a:t>
            </a:r>
            <a:endParaRPr kumimoji="1" lang="ja-JP" altLang="en-US" dirty="0"/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終点の候補</a:t>
            </a:r>
            <a:r>
              <a:rPr kumimoji="1" lang="en-US" altLang="ja-JP" dirty="0" smtClean="0"/>
              <a:t>(3)</a:t>
            </a:r>
            <a:endParaRPr kumimoji="1" lang="ja-JP" altLang="en-US" dirty="0"/>
          </a:p>
        </p:txBody>
      </p:sp>
      <p:sp>
        <p:nvSpPr>
          <p:cNvPr id="12" name="フリーフォーム 11"/>
          <p:cNvSpPr/>
          <p:nvPr/>
        </p:nvSpPr>
        <p:spPr>
          <a:xfrm>
            <a:off x="2630578" y="2897282"/>
            <a:ext cx="1123721" cy="1476260"/>
          </a:xfrm>
          <a:custGeom>
            <a:avLst/>
            <a:gdLst>
              <a:gd name="connsiteX0" fmla="*/ 0 w 1123721"/>
              <a:gd name="connsiteY0" fmla="*/ 0 h 1476260"/>
              <a:gd name="connsiteX1" fmla="*/ 517793 w 1123721"/>
              <a:gd name="connsiteY1" fmla="*/ 1476260 h 1476260"/>
              <a:gd name="connsiteX2" fmla="*/ 1123721 w 1123721"/>
              <a:gd name="connsiteY2" fmla="*/ 33051 h 1476260"/>
              <a:gd name="connsiteX3" fmla="*/ 0 w 1123721"/>
              <a:gd name="connsiteY3" fmla="*/ 0 h 14762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23721" h="1476260">
                <a:moveTo>
                  <a:pt x="0" y="0"/>
                </a:moveTo>
                <a:lnTo>
                  <a:pt x="517793" y="1476260"/>
                </a:lnTo>
                <a:lnTo>
                  <a:pt x="1123721" y="33051"/>
                </a:lnTo>
                <a:lnTo>
                  <a:pt x="0" y="0"/>
                </a:ln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2050" name="Picture 2" descr="C:\Users\wata\AppData\Local\Microsoft\Windows\Temporary Internet Files\Content.IE5\BM6WC3FX\MC90037102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8753" y="3972656"/>
            <a:ext cx="432048" cy="6042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4" name="直線コネクタ 13"/>
          <p:cNvCxnSpPr/>
          <p:nvPr/>
        </p:nvCxnSpPr>
        <p:spPr>
          <a:xfrm>
            <a:off x="2482834" y="4373542"/>
            <a:ext cx="2096199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線コネクタ 20"/>
          <p:cNvCxnSpPr/>
          <p:nvPr/>
        </p:nvCxnSpPr>
        <p:spPr>
          <a:xfrm flipH="1" flipV="1">
            <a:off x="4291001" y="4372979"/>
            <a:ext cx="493301" cy="1111845"/>
          </a:xfrm>
          <a:prstGeom prst="line">
            <a:avLst/>
          </a:prstGeom>
          <a:ln w="254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1" name="Picture 3" descr="C:\Users\wata\AppData\Local\Microsoft\Windows\Temporary Internet Files\Content.IE5\N7X3H5ZQ\MC90034495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5615" y="5484824"/>
            <a:ext cx="497474" cy="53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フリーフォーム 4"/>
          <p:cNvSpPr/>
          <p:nvPr/>
        </p:nvSpPr>
        <p:spPr>
          <a:xfrm>
            <a:off x="3707904" y="3315058"/>
            <a:ext cx="2733447" cy="1919462"/>
          </a:xfrm>
          <a:custGeom>
            <a:avLst/>
            <a:gdLst>
              <a:gd name="connsiteX0" fmla="*/ 0 w 1509311"/>
              <a:gd name="connsiteY0" fmla="*/ 616944 h 1454226"/>
              <a:gd name="connsiteX1" fmla="*/ 1509311 w 1509311"/>
              <a:gd name="connsiteY1" fmla="*/ 1454226 h 1454226"/>
              <a:gd name="connsiteX2" fmla="*/ 1299990 w 1509311"/>
              <a:gd name="connsiteY2" fmla="*/ 0 h 1454226"/>
              <a:gd name="connsiteX3" fmla="*/ 0 w 1509311"/>
              <a:gd name="connsiteY3" fmla="*/ 616944 h 14542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09311" h="1454226">
                <a:moveTo>
                  <a:pt x="0" y="616944"/>
                </a:moveTo>
                <a:lnTo>
                  <a:pt x="1509311" y="1454226"/>
                </a:lnTo>
                <a:lnTo>
                  <a:pt x="1299990" y="0"/>
                </a:lnTo>
                <a:lnTo>
                  <a:pt x="0" y="616944"/>
                </a:ln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1207551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ja-JP" altLang="en-US" dirty="0" smtClean="0"/>
              <a:t>頂点のみ</a:t>
            </a:r>
            <a:endParaRPr kumimoji="1" lang="ja-JP" altLang="en-US" dirty="0"/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経由点の候補</a:t>
            </a:r>
            <a:endParaRPr kumimoji="1" lang="ja-JP" altLang="en-US" dirty="0"/>
          </a:p>
        </p:txBody>
      </p:sp>
      <p:sp>
        <p:nvSpPr>
          <p:cNvPr id="6" name="フリーフォーム 5"/>
          <p:cNvSpPr/>
          <p:nvPr/>
        </p:nvSpPr>
        <p:spPr>
          <a:xfrm>
            <a:off x="3977089" y="2975144"/>
            <a:ext cx="3095740" cy="2919470"/>
          </a:xfrm>
          <a:custGeom>
            <a:avLst/>
            <a:gdLst>
              <a:gd name="connsiteX0" fmla="*/ 3095740 w 3095740"/>
              <a:gd name="connsiteY0" fmla="*/ 0 h 2919470"/>
              <a:gd name="connsiteX1" fmla="*/ 0 w 3095740"/>
              <a:gd name="connsiteY1" fmla="*/ 1817784 h 2919470"/>
              <a:gd name="connsiteX2" fmla="*/ 903383 w 3095740"/>
              <a:gd name="connsiteY2" fmla="*/ 2919470 h 2919470"/>
              <a:gd name="connsiteX3" fmla="*/ 3095740 w 3095740"/>
              <a:gd name="connsiteY3" fmla="*/ 0 h 29194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095740" h="2919470">
                <a:moveTo>
                  <a:pt x="3095740" y="0"/>
                </a:moveTo>
                <a:lnTo>
                  <a:pt x="0" y="1817784"/>
                </a:lnTo>
                <a:lnTo>
                  <a:pt x="903383" y="2919470"/>
                </a:lnTo>
                <a:lnTo>
                  <a:pt x="3095740" y="0"/>
                </a:ln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7" name="Picture 2" descr="C:\Users\wata\AppData\Local\Microsoft\Windows\Temporary Internet Files\Content.IE5\BM6WC3FX\MC90037102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6705" y="3830612"/>
            <a:ext cx="432048" cy="6042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C:\Users\wata\AppData\Local\Microsoft\Windows\Temporary Internet Files\Content.IE5\N7X3H5ZQ\MC90034495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3338911"/>
            <a:ext cx="497474" cy="53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9" name="直線コネクタ 8"/>
          <p:cNvCxnSpPr>
            <a:stCxn id="8" idx="2"/>
            <a:endCxn id="6" idx="1"/>
          </p:cNvCxnSpPr>
          <p:nvPr/>
        </p:nvCxnSpPr>
        <p:spPr>
          <a:xfrm>
            <a:off x="3740617" y="3875375"/>
            <a:ext cx="236472" cy="917553"/>
          </a:xfrm>
          <a:prstGeom prst="line">
            <a:avLst/>
          </a:prstGeom>
          <a:ln w="254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円弧 14"/>
          <p:cNvSpPr/>
          <p:nvPr/>
        </p:nvSpPr>
        <p:spPr>
          <a:xfrm rot="10999683">
            <a:off x="3987678" y="3691204"/>
            <a:ext cx="1946065" cy="2203446"/>
          </a:xfrm>
          <a:prstGeom prst="arc">
            <a:avLst/>
          </a:prstGeom>
          <a:ln w="25400"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300931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コンテンツ プレースホルダー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kumimoji="1" lang="ja-JP" altLang="en-US" dirty="0" smtClean="0"/>
                  <a:t>ダイクストラするだけ</a:t>
                </a:r>
                <a:endParaRPr kumimoji="1" lang="en-US" altLang="ja-JP" dirty="0" smtClean="0"/>
              </a:p>
              <a:p>
                <a:pPr lvl="1"/>
                <a:r>
                  <a:rPr kumimoji="1" lang="ja-JP" altLang="en-US" dirty="0" smtClean="0"/>
                  <a:t>頂点数 </a:t>
                </a:r>
                <a14:m>
                  <m:oMath xmlns:m="http://schemas.openxmlformats.org/officeDocument/2006/math">
                    <m:r>
                      <a:rPr lang="en-US" altLang="ja-JP" b="0" i="1" dirty="0" smtClean="0">
                        <a:latin typeface="Cambria Math"/>
                      </a:rPr>
                      <m:t>𝑛</m:t>
                    </m:r>
                    <m:r>
                      <a:rPr lang="en-US" altLang="ja-JP" b="0" i="1" dirty="0" smtClean="0">
                        <a:latin typeface="Cambria Math"/>
                      </a:rPr>
                      <m:t>=∑</m:t>
                    </m:r>
                    <m:sSub>
                      <m:sSubPr>
                        <m:ctrlPr>
                          <a:rPr lang="en-US" altLang="ja-JP" i="1" dirty="0" err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ja-JP" i="1" dirty="0" err="1" smtClean="0">
                            <a:latin typeface="Cambria Math"/>
                          </a:rPr>
                          <m:t>𝑚</m:t>
                        </m:r>
                      </m:e>
                      <m:sub>
                        <m:r>
                          <a:rPr lang="en-US" altLang="ja-JP" i="1" dirty="0" err="1" smtClean="0">
                            <a:latin typeface="Cambria Math"/>
                          </a:rPr>
                          <m:t>𝑖</m:t>
                        </m:r>
                      </m:sub>
                    </m:sSub>
                    <m:r>
                      <a:rPr lang="en-US" altLang="ja-JP" i="1" dirty="0" smtClean="0">
                        <a:latin typeface="Cambria Math"/>
                      </a:rPr>
                      <m:t>≤500</m:t>
                    </m:r>
                  </m:oMath>
                </a14:m>
                <a:endParaRPr kumimoji="1" lang="en-US" altLang="ja-JP" dirty="0" smtClean="0"/>
              </a:p>
              <a:p>
                <a:pPr lvl="1"/>
                <a:r>
                  <a:rPr lang="ja-JP" altLang="en-US" dirty="0"/>
                  <a:t>辺の</a:t>
                </a:r>
                <a:r>
                  <a:rPr lang="ja-JP" altLang="en-US" dirty="0" smtClean="0"/>
                  <a:t>数 </a:t>
                </a:r>
                <a14:m>
                  <m:oMath xmlns:m="http://schemas.openxmlformats.org/officeDocument/2006/math">
                    <m:r>
                      <a:rPr lang="en-US" altLang="ja-JP" i="1" dirty="0" smtClean="0">
                        <a:latin typeface="Cambria Math"/>
                      </a:rPr>
                      <m:t>𝑂</m:t>
                    </m:r>
                    <m:d>
                      <m:dPr>
                        <m:ctrlPr>
                          <a:rPr lang="en-US" altLang="ja-JP" i="1" dirty="0" smtClean="0">
                            <a:latin typeface="Cambria Math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en-US" altLang="ja-JP" i="1" dirty="0" smtClean="0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en-US" altLang="ja-JP" i="1" dirty="0" smtClean="0">
                                <a:latin typeface="Cambria Math"/>
                              </a:rPr>
                              <m:t>𝑛</m:t>
                            </m:r>
                          </m:e>
                          <m:sup>
                            <m:r>
                              <a:rPr lang="en-US" altLang="ja-JP" i="1" dirty="0" smtClean="0">
                                <a:latin typeface="Cambria Math"/>
                              </a:rPr>
                              <m:t>2</m:t>
                            </m:r>
                          </m:sup>
                        </m:sSup>
                      </m:e>
                    </m:d>
                  </m:oMath>
                </a14:m>
                <a:endParaRPr kumimoji="1" lang="en-US" altLang="ja-JP" dirty="0" smtClean="0"/>
              </a:p>
              <a:p>
                <a:pPr lvl="1"/>
                <a:r>
                  <a:rPr lang="ja-JP" altLang="en-US" dirty="0" smtClean="0"/>
                  <a:t>移動可能か判定</a:t>
                </a:r>
                <a:r>
                  <a:rPr lang="en-US" altLang="ja-JP" dirty="0"/>
                  <a:t> </a:t>
                </a:r>
                <a14:m>
                  <m:oMath xmlns:m="http://schemas.openxmlformats.org/officeDocument/2006/math">
                    <m:r>
                      <a:rPr lang="en-US" altLang="ja-JP" i="1" dirty="0" smtClean="0">
                        <a:latin typeface="Cambria Math"/>
                      </a:rPr>
                      <m:t>𝑂</m:t>
                    </m:r>
                    <m:d>
                      <m:dPr>
                        <m:ctrlPr>
                          <a:rPr lang="en-US" altLang="ja-JP" i="1" dirty="0" smtClean="0">
                            <a:latin typeface="Cambria Math"/>
                          </a:rPr>
                        </m:ctrlPr>
                      </m:dPr>
                      <m:e>
                        <m:r>
                          <a:rPr lang="en-US" altLang="ja-JP" i="1" dirty="0" smtClean="0">
                            <a:latin typeface="Cambria Math"/>
                          </a:rPr>
                          <m:t>𝑛</m:t>
                        </m:r>
                      </m:e>
                    </m:d>
                  </m:oMath>
                </a14:m>
                <a:endParaRPr kumimoji="1" lang="en-US" altLang="ja-JP" dirty="0" smtClean="0"/>
              </a:p>
              <a:p>
                <a:pPr lvl="1"/>
                <a:r>
                  <a:rPr kumimoji="1" lang="ja-JP" altLang="en-US" dirty="0" smtClean="0"/>
                  <a:t>全体で </a:t>
                </a:r>
                <a14:m>
                  <m:oMath xmlns:m="http://schemas.openxmlformats.org/officeDocument/2006/math">
                    <m:r>
                      <a:rPr kumimoji="1" lang="en-US" altLang="ja-JP" i="1" dirty="0" smtClean="0">
                        <a:latin typeface="Cambria Math"/>
                      </a:rPr>
                      <m:t>𝑂</m:t>
                    </m:r>
                    <m:r>
                      <a:rPr kumimoji="1" lang="en-US" altLang="ja-JP" i="1" dirty="0" smtClean="0">
                        <a:latin typeface="Cambria Math"/>
                      </a:rPr>
                      <m:t>(</m:t>
                    </m:r>
                    <m:sSup>
                      <m:sSupPr>
                        <m:ctrlPr>
                          <a:rPr kumimoji="1" lang="en-US" altLang="ja-JP" i="1" dirty="0" smtClean="0">
                            <a:latin typeface="Cambria Math"/>
                          </a:rPr>
                        </m:ctrlPr>
                      </m:sSupPr>
                      <m:e>
                        <m:r>
                          <a:rPr kumimoji="1" lang="en-US" altLang="ja-JP" i="1" dirty="0" smtClean="0">
                            <a:latin typeface="Cambria Math"/>
                          </a:rPr>
                          <m:t>𝑛</m:t>
                        </m:r>
                      </m:e>
                      <m:sup>
                        <m:r>
                          <a:rPr kumimoji="1" lang="en-US" altLang="ja-JP" i="1" dirty="0" smtClean="0">
                            <a:latin typeface="Cambria Math"/>
                          </a:rPr>
                          <m:t>3</m:t>
                        </m:r>
                      </m:sup>
                    </m:sSup>
                    <m:r>
                      <a:rPr kumimoji="1" lang="en-US" altLang="ja-JP" i="1" dirty="0" smtClean="0">
                        <a:latin typeface="Cambria Math"/>
                      </a:rPr>
                      <m:t>)</m:t>
                    </m:r>
                  </m:oMath>
                </a14:m>
                <a:endParaRPr kumimoji="1" lang="ja-JP" altLang="en-US" dirty="0"/>
              </a:p>
            </p:txBody>
          </p:sp>
        </mc:Choice>
        <mc:Fallback xmlns="">
          <p:sp>
            <p:nvSpPr>
              <p:cNvPr id="3" name="コンテンツ プレースホルダー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1630" t="-2426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最短路の計算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618823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コンテンツ プレースホルダー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ja-JP" altLang="en-US" dirty="0" smtClean="0"/>
              <a:t>多角形の内部を通ってはいけない</a:t>
            </a:r>
            <a:endParaRPr kumimoji="1" lang="ja-JP" altLang="en-US" dirty="0"/>
          </a:p>
        </p:txBody>
      </p:sp>
      <p:sp>
        <p:nvSpPr>
          <p:cNvPr id="3" name="タイトル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注意点</a:t>
            </a:r>
            <a:endParaRPr kumimoji="1" lang="ja-JP" altLang="en-US" dirty="0"/>
          </a:p>
        </p:txBody>
      </p:sp>
      <p:pic>
        <p:nvPicPr>
          <p:cNvPr id="5" name="Picture 3" descr="C:\Users\wata\AppData\Local\Microsoft\Windows\Temporary Internet Files\Content.IE5\N7X3H5ZQ\MC90034495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5056" y="4532765"/>
            <a:ext cx="497474" cy="53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フリーフォーム 5"/>
          <p:cNvSpPr/>
          <p:nvPr/>
        </p:nvSpPr>
        <p:spPr>
          <a:xfrm>
            <a:off x="6417531" y="3775441"/>
            <a:ext cx="1178805" cy="2533879"/>
          </a:xfrm>
          <a:custGeom>
            <a:avLst/>
            <a:gdLst>
              <a:gd name="connsiteX0" fmla="*/ 1156772 w 1178805"/>
              <a:gd name="connsiteY0" fmla="*/ 0 h 2533879"/>
              <a:gd name="connsiteX1" fmla="*/ 0 w 1178805"/>
              <a:gd name="connsiteY1" fmla="*/ 1035585 h 2533879"/>
              <a:gd name="connsiteX2" fmla="*/ 1178805 w 1178805"/>
              <a:gd name="connsiteY2" fmla="*/ 2533879 h 2533879"/>
              <a:gd name="connsiteX3" fmla="*/ 705080 w 1178805"/>
              <a:gd name="connsiteY3" fmla="*/ 1079653 h 2533879"/>
              <a:gd name="connsiteX4" fmla="*/ 1156772 w 1178805"/>
              <a:gd name="connsiteY4" fmla="*/ 0 h 25338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78805" h="2533879">
                <a:moveTo>
                  <a:pt x="1156772" y="0"/>
                </a:moveTo>
                <a:lnTo>
                  <a:pt x="0" y="1035585"/>
                </a:lnTo>
                <a:lnTo>
                  <a:pt x="1178805" y="2533879"/>
                </a:lnTo>
                <a:lnTo>
                  <a:pt x="705080" y="1079653"/>
                </a:lnTo>
                <a:lnTo>
                  <a:pt x="1156772" y="0"/>
                </a:ln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7" name="直線コネクタ 6"/>
          <p:cNvCxnSpPr>
            <a:stCxn id="6" idx="1"/>
            <a:endCxn id="6" idx="3"/>
          </p:cNvCxnSpPr>
          <p:nvPr/>
        </p:nvCxnSpPr>
        <p:spPr>
          <a:xfrm>
            <a:off x="6417531" y="4811026"/>
            <a:ext cx="705080" cy="44068"/>
          </a:xfrm>
          <a:prstGeom prst="line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線コネクタ 11"/>
          <p:cNvCxnSpPr/>
          <p:nvPr/>
        </p:nvCxnSpPr>
        <p:spPr>
          <a:xfrm flipV="1">
            <a:off x="1421698" y="4920796"/>
            <a:ext cx="1998174" cy="70016"/>
          </a:xfrm>
          <a:prstGeom prst="line">
            <a:avLst/>
          </a:prstGeom>
          <a:ln w="254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Picture 3" descr="C:\Users\wata\AppData\Local\Microsoft\Windows\Temporary Internet Files\Content.IE5\N7X3H5ZQ\MC90034495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6214" y="4369571"/>
            <a:ext cx="497474" cy="53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ドーナツ 15"/>
          <p:cNvSpPr/>
          <p:nvPr/>
        </p:nvSpPr>
        <p:spPr>
          <a:xfrm>
            <a:off x="2030151" y="3379397"/>
            <a:ext cx="781267" cy="792088"/>
          </a:xfrm>
          <a:prstGeom prst="donut">
            <a:avLst>
              <a:gd name="adj" fmla="val 12309"/>
            </a:avLst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17" name="乗算記号 16"/>
          <p:cNvSpPr/>
          <p:nvPr/>
        </p:nvSpPr>
        <p:spPr>
          <a:xfrm>
            <a:off x="6300192" y="3219418"/>
            <a:ext cx="872063" cy="864096"/>
          </a:xfrm>
          <a:prstGeom prst="mathMultiply">
            <a:avLst>
              <a:gd name="adj1" fmla="val 12045"/>
            </a:avLst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8" name="フリーフォーム 17"/>
          <p:cNvSpPr/>
          <p:nvPr/>
        </p:nvSpPr>
        <p:spPr>
          <a:xfrm>
            <a:off x="1421176" y="4946573"/>
            <a:ext cx="1961002" cy="1112704"/>
          </a:xfrm>
          <a:custGeom>
            <a:avLst/>
            <a:gdLst>
              <a:gd name="connsiteX0" fmla="*/ 0 w 1961002"/>
              <a:gd name="connsiteY0" fmla="*/ 66102 h 1112704"/>
              <a:gd name="connsiteX1" fmla="*/ 991518 w 1961002"/>
              <a:gd name="connsiteY1" fmla="*/ 1112704 h 1112704"/>
              <a:gd name="connsiteX2" fmla="*/ 1961002 w 1961002"/>
              <a:gd name="connsiteY2" fmla="*/ 0 h 1112704"/>
              <a:gd name="connsiteX3" fmla="*/ 1101687 w 1961002"/>
              <a:gd name="connsiteY3" fmla="*/ 385591 h 1112704"/>
              <a:gd name="connsiteX4" fmla="*/ 0 w 1961002"/>
              <a:gd name="connsiteY4" fmla="*/ 66102 h 11127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61002" h="1112704">
                <a:moveTo>
                  <a:pt x="0" y="66102"/>
                </a:moveTo>
                <a:lnTo>
                  <a:pt x="991518" y="1112704"/>
                </a:lnTo>
                <a:lnTo>
                  <a:pt x="1961002" y="0"/>
                </a:lnTo>
                <a:lnTo>
                  <a:pt x="1101687" y="385591"/>
                </a:lnTo>
                <a:lnTo>
                  <a:pt x="0" y="66102"/>
                </a:ln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58762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ja-JP" dirty="0"/>
              <a:t>First submission : </a:t>
            </a:r>
            <a:r>
              <a:rPr lang="en-US" altLang="ja-JP" dirty="0" smtClean="0"/>
              <a:t>279min (USAGI Code)</a:t>
            </a:r>
            <a:endParaRPr lang="en-US" altLang="ja-JP" dirty="0"/>
          </a:p>
          <a:p>
            <a:r>
              <a:rPr lang="en-US" altLang="ja-JP" dirty="0" smtClean="0"/>
              <a:t>First </a:t>
            </a:r>
            <a:r>
              <a:rPr lang="en-US" altLang="ja-JP" dirty="0"/>
              <a:t>accepted : </a:t>
            </a:r>
            <a:r>
              <a:rPr lang="en-US" altLang="ja-JP" dirty="0" smtClean="0"/>
              <a:t>N/A</a:t>
            </a:r>
            <a:endParaRPr lang="en-US" altLang="ja-JP" dirty="0"/>
          </a:p>
          <a:p>
            <a:r>
              <a:rPr lang="en-US" altLang="ja-JP" dirty="0" smtClean="0"/>
              <a:t>Number </a:t>
            </a:r>
            <a:r>
              <a:rPr lang="en-US" altLang="ja-JP" dirty="0"/>
              <a:t>of submissions : </a:t>
            </a:r>
            <a:r>
              <a:rPr lang="en-US" altLang="ja-JP" dirty="0" smtClean="0"/>
              <a:t>4</a:t>
            </a:r>
            <a:endParaRPr lang="en-US" altLang="ja-JP" dirty="0"/>
          </a:p>
          <a:p>
            <a:r>
              <a:rPr lang="en-US" altLang="ja-JP" dirty="0" smtClean="0"/>
              <a:t>Number </a:t>
            </a:r>
            <a:r>
              <a:rPr lang="en-US" altLang="ja-JP" dirty="0"/>
              <a:t>of accepted : </a:t>
            </a:r>
            <a:r>
              <a:rPr lang="en-US" altLang="ja-JP" dirty="0" smtClean="0"/>
              <a:t>0</a:t>
            </a:r>
            <a:endParaRPr lang="en-US" altLang="ja-JP" dirty="0"/>
          </a:p>
          <a:p>
            <a:endParaRPr kumimoji="1" lang="ja-JP" altLang="en-US" dirty="0"/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提出状況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54526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ウェーブ">
  <a:themeElements>
    <a:clrScheme name="ウェーブ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ウェーブ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ウェーブ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146</TotalTime>
  <Words>135</Words>
  <Application>Microsoft Office PowerPoint</Application>
  <PresentationFormat>画面に合わせる (4:3)</PresentationFormat>
  <Paragraphs>27</Paragraphs>
  <Slides>9</Slides>
  <Notes>0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9</vt:i4>
      </vt:variant>
    </vt:vector>
  </HeadingPairs>
  <TitlesOfParts>
    <vt:vector size="10" baseType="lpstr">
      <vt:lpstr>ウェーブ</vt:lpstr>
      <vt:lpstr>Problem E: Alice and Bomb</vt:lpstr>
      <vt:lpstr>問題概要</vt:lpstr>
      <vt:lpstr>終点の候補(1)</vt:lpstr>
      <vt:lpstr>終点の候補(2)</vt:lpstr>
      <vt:lpstr>終点の候補(3)</vt:lpstr>
      <vt:lpstr>経由点の候補</vt:lpstr>
      <vt:lpstr>最短路の計算</vt:lpstr>
      <vt:lpstr>注意点</vt:lpstr>
      <vt:lpstr>提出状況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Problem E: Alice and Bomb</dc:title>
  <dc:creator>wata</dc:creator>
  <cp:lastModifiedBy>wata</cp:lastModifiedBy>
  <cp:revision>11</cp:revision>
  <dcterms:created xsi:type="dcterms:W3CDTF">2010-11-28T02:52:49Z</dcterms:created>
  <dcterms:modified xsi:type="dcterms:W3CDTF">2010-11-28T07:32:27Z</dcterms:modified>
</cp:coreProperties>
</file>