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0" r:id="rId1"/>
  </p:sldMasterIdLst>
  <p:notesMasterIdLst>
    <p:notesMasterId r:id="rId16"/>
  </p:notesMasterIdLst>
  <p:sldIdLst>
    <p:sldId id="256" r:id="rId2"/>
    <p:sldId id="259" r:id="rId3"/>
    <p:sldId id="260" r:id="rId4"/>
    <p:sldId id="267" r:id="rId5"/>
    <p:sldId id="268" r:id="rId6"/>
    <p:sldId id="262" r:id="rId7"/>
    <p:sldId id="269" r:id="rId8"/>
    <p:sldId id="270" r:id="rId9"/>
    <p:sldId id="271" r:id="rId10"/>
    <p:sldId id="272" r:id="rId11"/>
    <p:sldId id="273" r:id="rId12"/>
    <p:sldId id="274" r:id="rId13"/>
    <p:sldId id="275" r:id="rId14"/>
    <p:sldId id="263" r:id="rId15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707" autoAdjust="0"/>
  </p:normalViewPr>
  <p:slideViewPr>
    <p:cSldViewPr>
      <p:cViewPr varScale="1">
        <p:scale>
          <a:sx n="88" d="100"/>
          <a:sy n="88" d="100"/>
        </p:scale>
        <p:origin x="-106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 dirty="0"/>
          </a:p>
        </p:txBody>
      </p:sp>
      <p:sp>
        <p:nvSpPr>
          <p:cNvPr id="3" name="日付プレースホル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530E2D-6776-4462-8EF3-6D99AF173DB5}" type="datetimeFigureOut">
              <a:rPr kumimoji="1" lang="ja-JP" altLang="en-US" smtClean="0"/>
              <a:pPr/>
              <a:t>2010/10/12</a:t>
            </a:fld>
            <a:endParaRPr kumimoji="1" lang="ja-JP" altLang="en-US" dirty="0"/>
          </a:p>
        </p:txBody>
      </p:sp>
      <p:sp>
        <p:nvSpPr>
          <p:cNvPr id="4" name="スライド イメージ プレースホル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 dirty="0"/>
          </a:p>
        </p:txBody>
      </p:sp>
      <p:sp>
        <p:nvSpPr>
          <p:cNvPr id="5" name="ノー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 dirty="0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37CF50-6DB7-4828-A565-2D3166A809D8}" type="slidenum">
              <a:rPr kumimoji="1" lang="ja-JP" altLang="en-US" smtClean="0"/>
              <a:pPr/>
              <a:t>&lt;#&gt;</a:t>
            </a:fld>
            <a:endParaRPr kumimoji="1" lang="ja-JP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タイトル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22" name="サブタイトル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ja-JP" altLang="en-US" smtClean="0"/>
              <a:t>マスタ サブタイトルの書式設定</a:t>
            </a:r>
            <a:endParaRPr kumimoji="0" 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2010/10/12</a:t>
            </a:fld>
            <a:endParaRPr kumimoji="1" lang="ja-JP" altLang="en-US" dirty="0"/>
          </a:p>
        </p:txBody>
      </p:sp>
      <p:sp>
        <p:nvSpPr>
          <p:cNvPr id="20" name="フッター プレースホルダ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 dirty="0"/>
          </a:p>
        </p:txBody>
      </p:sp>
      <p:sp>
        <p:nvSpPr>
          <p:cNvPr id="10" name="スライド番号プレースホル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 dirty="0"/>
          </a:p>
        </p:txBody>
      </p:sp>
      <p:sp>
        <p:nvSpPr>
          <p:cNvPr id="8" name="円/楕円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円/楕円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2010/10/12</a:t>
            </a:fld>
            <a:endParaRPr kumimoji="1" lang="ja-JP" altLang="en-US" dirty="0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 dirty="0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正方形/長方形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2010/10/12</a:t>
            </a:fld>
            <a:endParaRPr kumimoji="1" lang="ja-JP" altLang="en-US" dirty="0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 dirty="0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 dirty="0"/>
          </a:p>
        </p:txBody>
      </p:sp>
      <p:sp>
        <p:nvSpPr>
          <p:cNvPr id="10" name="正方形/長方形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円/楕円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円/楕円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2010/10/12</a:t>
            </a:fld>
            <a:endParaRPr kumimoji="1" lang="ja-JP" altLang="en-US" dirty="0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 dirty="0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5" name="コンテンツ プレースホルダ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2010/10/12</a:t>
            </a:fld>
            <a:endParaRPr kumimoji="1" lang="ja-JP" altLang="en-US" dirty="0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 dirty="0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2010/10/12</a:t>
            </a:fld>
            <a:endParaRPr kumimoji="1" lang="ja-JP" altLang="en-US" dirty="0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 dirty="0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正方形/長方形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2010/10/12</a:t>
            </a:fld>
            <a:endParaRPr kumimoji="1" lang="ja-JP" altLang="en-US" dirty="0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 dirty="0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 dirty="0"/>
          </a:p>
        </p:txBody>
      </p:sp>
      <p:sp>
        <p:nvSpPr>
          <p:cNvPr id="6" name="正方形/長方形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2010/10/12</a:t>
            </a:fld>
            <a:endParaRPr kumimoji="1" lang="ja-JP" altLang="en-US" dirty="0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 dirty="0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2010/10/12</a:t>
            </a:fld>
            <a:endParaRPr kumimoji="1" lang="ja-JP" altLang="en-US" dirty="0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 dirty="0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 dirty="0"/>
          </a:p>
        </p:txBody>
      </p:sp>
      <p:sp>
        <p:nvSpPr>
          <p:cNvPr id="8" name="正方形/長方形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ja-JP" altLang="en-US" dirty="0" smtClean="0"/>
              <a:t>アイコンをクリックして図を追加</a:t>
            </a:r>
            <a:endParaRPr kumimoji="0" lang="en-US" dirty="0"/>
          </a:p>
        </p:txBody>
      </p:sp>
      <p:sp>
        <p:nvSpPr>
          <p:cNvPr id="9" name="フローチャート: 処理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フローチャート: 処理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2010/10/12</a:t>
            </a:fld>
            <a:endParaRPr kumimoji="1" lang="ja-JP" altLang="en-US" dirty="0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 dirty="0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2010/10/12</a:t>
            </a:fld>
            <a:endParaRPr kumimoji="1" lang="ja-JP" altLang="en-US" dirty="0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 dirty="0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パイ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円/楕円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1" name="ドーナツ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正方形/長方形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5" name="タイトル プレースホルダ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9" name="テキスト プレースホルダ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  <a:p>
            <a:pPr lvl="1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2 </a:t>
            </a:r>
            <a:r>
              <a:rPr kumimoji="0" lang="ja-JP" altLang="en-US" smtClean="0"/>
              <a:t>レベル</a:t>
            </a:r>
          </a:p>
          <a:p>
            <a:pPr lvl="2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3 </a:t>
            </a:r>
            <a:r>
              <a:rPr kumimoji="0" lang="ja-JP" altLang="en-US" smtClean="0"/>
              <a:t>レベル</a:t>
            </a:r>
          </a:p>
          <a:p>
            <a:pPr lvl="3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4 </a:t>
            </a:r>
            <a:r>
              <a:rPr kumimoji="0" lang="ja-JP" altLang="en-US" smtClean="0"/>
              <a:t>レベル</a:t>
            </a:r>
          </a:p>
          <a:p>
            <a:pPr lvl="4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5 </a:t>
            </a:r>
            <a:r>
              <a:rPr kumimoji="0" lang="ja-JP" altLang="en-US" smtClean="0"/>
              <a:t>レベル</a:t>
            </a:r>
            <a:endParaRPr kumimoji="0" lang="en-US"/>
          </a:p>
        </p:txBody>
      </p:sp>
      <p:sp>
        <p:nvSpPr>
          <p:cNvPr id="24" name="日付プレースホルダ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E90ED720-0104-4369-84BC-D37694168613}" type="datetimeFigureOut">
              <a:rPr kumimoji="1" lang="ja-JP" altLang="en-US" smtClean="0"/>
              <a:pPr/>
              <a:t>2010/10/12</a:t>
            </a:fld>
            <a:endParaRPr kumimoji="1" lang="ja-JP" altLang="en-US" dirty="0"/>
          </a:p>
        </p:txBody>
      </p:sp>
      <p:sp>
        <p:nvSpPr>
          <p:cNvPr id="10" name="フッター プレースホルダ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kumimoji="1" lang="ja-JP" altLang="en-US" dirty="0"/>
          </a:p>
        </p:txBody>
      </p:sp>
      <p:sp>
        <p:nvSpPr>
          <p:cNvPr id="22" name="スライド番号プレースホルダ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 dirty="0"/>
          </a:p>
        </p:txBody>
      </p:sp>
      <p:sp>
        <p:nvSpPr>
          <p:cNvPr id="15" name="正方形/長方形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txStyles>
    <p:titleStyle>
      <a:lvl1pPr algn="l" rtl="0" eaLnBrk="1" latinLnBrk="0" hangingPunct="1">
        <a:spcBef>
          <a:spcPct val="0"/>
        </a:spcBef>
        <a:buNone/>
        <a:defRPr kumimoji="1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ja-JP" altLang="en-US" dirty="0" smtClean="0"/>
              <a:t>Ｉ　よくわかる二重魔法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4603272"/>
          </a:xfrm>
        </p:spPr>
        <p:txBody>
          <a:bodyPr/>
          <a:lstStyle/>
          <a:p>
            <a:endParaRPr kumimoji="1" lang="en-US" altLang="ja-JP" dirty="0" smtClean="0"/>
          </a:p>
          <a:p>
            <a:endParaRPr lang="en-US" altLang="ja-JP" dirty="0" smtClean="0"/>
          </a:p>
          <a:p>
            <a:endParaRPr kumimoji="1" lang="en-US" altLang="ja-JP" dirty="0" smtClean="0"/>
          </a:p>
          <a:p>
            <a:endParaRPr lang="en-US" altLang="ja-JP" dirty="0" smtClean="0"/>
          </a:p>
          <a:p>
            <a:endParaRPr kumimoji="1" lang="en-US" altLang="ja-JP" dirty="0" smtClean="0"/>
          </a:p>
          <a:p>
            <a:endParaRPr lang="en-US" altLang="ja-JP" dirty="0" smtClean="0"/>
          </a:p>
          <a:p>
            <a:pPr algn="r"/>
            <a:r>
              <a:rPr lang="ja-JP" altLang="en-US" dirty="0" smtClean="0"/>
              <a:t>原案：吉里</a:t>
            </a:r>
            <a:endParaRPr lang="en-US" altLang="ja-JP" dirty="0" smtClean="0"/>
          </a:p>
          <a:p>
            <a:pPr algn="r"/>
            <a:r>
              <a:rPr lang="ja-JP" altLang="en-US" dirty="0" smtClean="0"/>
              <a:t>解答作成：吉里、渡部</a:t>
            </a:r>
            <a:endParaRPr lang="en-US" altLang="ja-JP" dirty="0" smtClean="0"/>
          </a:p>
          <a:p>
            <a:pPr algn="r"/>
            <a:r>
              <a:rPr lang="ja-JP" altLang="en-US" dirty="0" smtClean="0"/>
              <a:t>解説：吉里</a:t>
            </a:r>
            <a:endParaRPr lang="en-US" altLang="ja-JP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問題（要約）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1115616" y="1447800"/>
            <a:ext cx="7920880" cy="5293568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en-US" altLang="ja-JP" dirty="0" smtClean="0"/>
              <a:t>N</a:t>
            </a:r>
            <a:r>
              <a:rPr lang="ja-JP" altLang="en-US" dirty="0" smtClean="0"/>
              <a:t>個の点（</a:t>
            </a:r>
            <a:r>
              <a:rPr lang="en-US" altLang="ja-JP" dirty="0" smtClean="0"/>
              <a:t>2≦N≦100</a:t>
            </a:r>
            <a:r>
              <a:rPr lang="ja-JP" altLang="en-US" dirty="0" smtClean="0"/>
              <a:t>）からなる</a:t>
            </a: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連結単純無向グラフが与えられる。</a:t>
            </a:r>
            <a:endParaRPr lang="en-US" altLang="ja-JP" dirty="0" smtClean="0"/>
          </a:p>
          <a:p>
            <a:pPr>
              <a:buNone/>
            </a:pPr>
            <a:endParaRPr lang="ja-JP" altLang="en-US" dirty="0" smtClean="0"/>
          </a:p>
          <a:p>
            <a:pPr>
              <a:buNone/>
            </a:pPr>
            <a:r>
              <a:rPr lang="ja-JP" altLang="en-US" dirty="0" smtClean="0"/>
              <a:t>このグラフのすべての無向辺に向きをつけて</a:t>
            </a: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以下の条件を満たす（点</a:t>
            </a:r>
            <a:r>
              <a:rPr lang="en-US" altLang="ja-JP" dirty="0" err="1" smtClean="0"/>
              <a:t>i</a:t>
            </a:r>
            <a:r>
              <a:rPr lang="en-US" altLang="ja-JP" dirty="0" smtClean="0"/>
              <a:t>,</a:t>
            </a:r>
            <a:r>
              <a:rPr lang="ja-JP" altLang="en-US" dirty="0" smtClean="0"/>
              <a:t>点</a:t>
            </a:r>
            <a:r>
              <a:rPr lang="en-US" altLang="ja-JP" dirty="0" smtClean="0"/>
              <a:t>j</a:t>
            </a:r>
            <a:r>
              <a:rPr lang="ja-JP" altLang="en-US" dirty="0" smtClean="0"/>
              <a:t>）のペアの数</a:t>
            </a: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を最大化せよ。</a:t>
            </a:r>
          </a:p>
          <a:p>
            <a:pPr>
              <a:buNone/>
            </a:pP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条件：「点</a:t>
            </a:r>
            <a:r>
              <a:rPr lang="en-US" altLang="ja-JP" dirty="0" err="1" smtClean="0"/>
              <a:t>i</a:t>
            </a:r>
            <a:r>
              <a:rPr lang="ja-JP" altLang="en-US" dirty="0" smtClean="0"/>
              <a:t>からスタートして、向き通りに辺をたどって点</a:t>
            </a:r>
            <a:r>
              <a:rPr lang="en-US" altLang="ja-JP" dirty="0" smtClean="0"/>
              <a:t>j</a:t>
            </a:r>
            <a:r>
              <a:rPr lang="ja-JP" altLang="en-US" dirty="0" err="1" smtClean="0"/>
              <a:t>まで</a:t>
            </a:r>
            <a:r>
              <a:rPr lang="ja-JP" altLang="en-US" dirty="0" smtClean="0"/>
              <a:t>辿り着ける」</a:t>
            </a:r>
          </a:p>
          <a:p>
            <a:pPr>
              <a:buNone/>
            </a:pPr>
            <a:r>
              <a:rPr lang="ja-JP" altLang="en-US" dirty="0" smtClean="0"/>
              <a:t>（</a:t>
            </a:r>
            <a:r>
              <a:rPr lang="en-US" altLang="ja-JP" dirty="0" err="1" smtClean="0"/>
              <a:t>i</a:t>
            </a:r>
            <a:r>
              <a:rPr lang="en-US" altLang="ja-JP" dirty="0" smtClean="0"/>
              <a:t>=j</a:t>
            </a:r>
            <a:r>
              <a:rPr lang="ja-JP" altLang="en-US" dirty="0" smtClean="0"/>
              <a:t>のときは満たされているとする）</a:t>
            </a:r>
            <a:endParaRPr kumimoji="1"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想定解法</a:t>
            </a:r>
            <a:r>
              <a:rPr lang="ja-JP" altLang="en-US" dirty="0" smtClean="0"/>
              <a:t>１</a:t>
            </a:r>
            <a:r>
              <a:rPr lang="en-US" altLang="ja-JP" dirty="0" smtClean="0"/>
              <a:t>/</a:t>
            </a:r>
            <a:r>
              <a:rPr lang="ja-JP" altLang="en-US" dirty="0" smtClean="0"/>
              <a:t>１２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971600" y="1447800"/>
            <a:ext cx="7992888" cy="529356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ja-JP" altLang="en-US" dirty="0" smtClean="0"/>
              <a:t>＜前半＞　二重辺連結成分に分解する</a:t>
            </a:r>
            <a:endParaRPr lang="en-US" altLang="ja-JP" dirty="0" smtClean="0"/>
          </a:p>
          <a:p>
            <a:pPr>
              <a:buNone/>
            </a:pP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グラフ中に橋がなければ、</a:t>
            </a:r>
            <a:r>
              <a:rPr lang="en-US" altLang="ja-JP" dirty="0" smtClean="0"/>
              <a:t>N^2</a:t>
            </a:r>
            <a:r>
              <a:rPr lang="ja-JP" altLang="en-US" dirty="0" smtClean="0"/>
              <a:t>が答え。</a:t>
            </a: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（橋≡それを取り除くと</a:t>
            </a: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　　　　　　グラフが非連結になる辺）</a:t>
            </a:r>
            <a:endParaRPr lang="en-US" altLang="ja-JP" dirty="0" smtClean="0"/>
          </a:p>
          <a:p>
            <a:pPr>
              <a:buNone/>
            </a:pPr>
            <a:endParaRPr lang="en-US" altLang="ja-JP" dirty="0" smtClean="0"/>
          </a:p>
          <a:p>
            <a:pPr>
              <a:buNone/>
            </a:pPr>
            <a:r>
              <a:rPr lang="ja-JP" altLang="en-US" smtClean="0"/>
              <a:t>グラフ</a:t>
            </a:r>
            <a:r>
              <a:rPr lang="ja-JP" altLang="en-US" smtClean="0"/>
              <a:t>を二重辺</a:t>
            </a:r>
            <a:r>
              <a:rPr lang="ja-JP" altLang="en-US" dirty="0" smtClean="0"/>
              <a:t>連結成分に分解する。</a:t>
            </a:r>
            <a:endParaRPr lang="en-US" altLang="ja-JP" dirty="0" smtClean="0"/>
          </a:p>
          <a:p>
            <a:pPr algn="r">
              <a:buNone/>
            </a:pPr>
            <a:endParaRPr lang="en-US" altLang="ja-JP" sz="2000" dirty="0" smtClean="0"/>
          </a:p>
          <a:p>
            <a:pPr>
              <a:buNone/>
            </a:pPr>
            <a:endParaRPr lang="en-US" altLang="ja-JP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2" y="4581128"/>
            <a:ext cx="2581275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1556792"/>
            <a:ext cx="4867275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想定解法２</a:t>
            </a:r>
            <a:r>
              <a:rPr lang="en-US" altLang="ja-JP" dirty="0" smtClean="0"/>
              <a:t>/</a:t>
            </a:r>
            <a:r>
              <a:rPr lang="ja-JP" altLang="en-US" dirty="0" smtClean="0"/>
              <a:t>１２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5005536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ja-JP" altLang="en-US" dirty="0" smtClean="0"/>
              <a:t>例．</a:t>
            </a:r>
            <a:endParaRPr lang="en-US" altLang="ja-JP" dirty="0" smtClean="0"/>
          </a:p>
          <a:p>
            <a:pPr>
              <a:buNone/>
            </a:pPr>
            <a:endParaRPr kumimoji="1" lang="en-US" altLang="ja-JP" dirty="0" smtClean="0"/>
          </a:p>
          <a:p>
            <a:pPr>
              <a:buNone/>
            </a:pPr>
            <a:endParaRPr lang="en-US" altLang="ja-JP" dirty="0" smtClean="0"/>
          </a:p>
          <a:p>
            <a:pPr>
              <a:buNone/>
            </a:pPr>
            <a:endParaRPr kumimoji="1" lang="en-US" altLang="ja-JP" dirty="0" smtClean="0"/>
          </a:p>
          <a:p>
            <a:pPr>
              <a:buNone/>
            </a:pPr>
            <a:r>
              <a:rPr lang="ja-JP" altLang="en-US" dirty="0" smtClean="0"/>
              <a:t>　　　　　　　↓</a:t>
            </a:r>
            <a:endParaRPr lang="en-US" altLang="ja-JP" dirty="0" smtClean="0"/>
          </a:p>
          <a:p>
            <a:pPr>
              <a:buNone/>
            </a:pPr>
            <a:endParaRPr kumimoji="1" lang="en-US" altLang="ja-JP" dirty="0" smtClean="0"/>
          </a:p>
          <a:p>
            <a:pPr>
              <a:buNone/>
            </a:pPr>
            <a:endParaRPr lang="en-US" altLang="ja-JP" dirty="0" smtClean="0"/>
          </a:p>
          <a:p>
            <a:pPr>
              <a:buNone/>
            </a:pP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この場合、答えは</a:t>
            </a:r>
            <a:r>
              <a:rPr lang="en-US" altLang="ja-JP" dirty="0" smtClean="0"/>
              <a:t>3^2</a:t>
            </a:r>
            <a:r>
              <a:rPr lang="ja-JP" altLang="en-US" dirty="0" smtClean="0"/>
              <a:t>＋</a:t>
            </a:r>
            <a:r>
              <a:rPr lang="en-US" altLang="ja-JP" dirty="0" smtClean="0"/>
              <a:t>4^2</a:t>
            </a:r>
            <a:r>
              <a:rPr lang="ja-JP" altLang="en-US" dirty="0" smtClean="0"/>
              <a:t>＋</a:t>
            </a:r>
            <a:r>
              <a:rPr lang="en-US" altLang="ja-JP" dirty="0" smtClean="0"/>
              <a:t>3*4</a:t>
            </a:r>
            <a:r>
              <a:rPr lang="ja-JP" altLang="en-US" dirty="0" smtClean="0"/>
              <a:t>＝</a:t>
            </a:r>
            <a:r>
              <a:rPr lang="en-US" altLang="ja-JP" dirty="0" smtClean="0"/>
              <a:t>37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想定解法３</a:t>
            </a:r>
            <a:r>
              <a:rPr lang="en-US" altLang="ja-JP" dirty="0" smtClean="0"/>
              <a:t>/</a:t>
            </a:r>
            <a:r>
              <a:rPr lang="ja-JP" altLang="en-US" dirty="0" smtClean="0"/>
              <a:t>１２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1435608" y="1447800"/>
            <a:ext cx="7708392" cy="4800600"/>
          </a:xfrm>
        </p:spPr>
        <p:txBody>
          <a:bodyPr/>
          <a:lstStyle/>
          <a:p>
            <a:pPr>
              <a:buNone/>
            </a:pPr>
            <a:r>
              <a:rPr kumimoji="1" lang="ja-JP" altLang="en-US" dirty="0" smtClean="0"/>
              <a:t>二重辺連結成分への分解法（点</a:t>
            </a:r>
            <a:r>
              <a:rPr lang="en-US" altLang="ja-JP" dirty="0" smtClean="0"/>
              <a:t>N</a:t>
            </a:r>
            <a:r>
              <a:rPr kumimoji="1" lang="ja-JP" altLang="en-US" dirty="0" err="1" smtClean="0"/>
              <a:t>、</a:t>
            </a:r>
            <a:r>
              <a:rPr kumimoji="1" lang="ja-JP" altLang="en-US" dirty="0" smtClean="0"/>
              <a:t>辺</a:t>
            </a:r>
            <a:r>
              <a:rPr lang="en-US" altLang="ja-JP" dirty="0" smtClean="0"/>
              <a:t>M</a:t>
            </a:r>
            <a:r>
              <a:rPr kumimoji="1" lang="ja-JP" altLang="en-US" dirty="0" smtClean="0"/>
              <a:t>）</a:t>
            </a:r>
            <a:endParaRPr kumimoji="1" lang="en-US" altLang="ja-JP" dirty="0" smtClean="0"/>
          </a:p>
          <a:p>
            <a:pPr algn="r">
              <a:buNone/>
            </a:pPr>
            <a:r>
              <a:rPr lang="ja-JP" altLang="en-US" dirty="0" smtClean="0"/>
              <a:t>（</a:t>
            </a:r>
            <a:r>
              <a:rPr lang="en-US" altLang="ja-JP" dirty="0" smtClean="0"/>
              <a:t>N</a:t>
            </a:r>
            <a:r>
              <a:rPr lang="ja-JP" altLang="en-US" dirty="0" smtClean="0"/>
              <a:t>≦</a:t>
            </a:r>
            <a:r>
              <a:rPr lang="en-US" altLang="ja-JP" dirty="0" smtClean="0"/>
              <a:t>100</a:t>
            </a:r>
            <a:r>
              <a:rPr lang="ja-JP" altLang="en-US" dirty="0" err="1" smtClean="0"/>
              <a:t>、</a:t>
            </a:r>
            <a:r>
              <a:rPr lang="en-US" altLang="ja-JP" dirty="0" smtClean="0"/>
              <a:t>M</a:t>
            </a:r>
            <a:r>
              <a:rPr lang="ja-JP" altLang="en-US" dirty="0" smtClean="0"/>
              <a:t>≦</a:t>
            </a:r>
            <a:r>
              <a:rPr lang="en-US" altLang="ja-JP" dirty="0" smtClean="0"/>
              <a:t>10000</a:t>
            </a:r>
            <a:r>
              <a:rPr lang="ja-JP" altLang="en-US" dirty="0" smtClean="0"/>
              <a:t>）</a:t>
            </a:r>
            <a:endParaRPr lang="en-US" altLang="ja-JP" dirty="0" smtClean="0"/>
          </a:p>
          <a:p>
            <a:pPr>
              <a:buNone/>
            </a:pPr>
            <a:r>
              <a:rPr lang="en-US" altLang="ja-JP" dirty="0" smtClean="0"/>
              <a:t>(1)</a:t>
            </a:r>
            <a:r>
              <a:rPr lang="ja-JP" altLang="en-US" dirty="0" smtClean="0"/>
              <a:t>賢い方法：</a:t>
            </a:r>
            <a:r>
              <a:rPr lang="en-US" altLang="ja-JP" dirty="0" smtClean="0"/>
              <a:t>O(M)</a:t>
            </a:r>
          </a:p>
          <a:p>
            <a:pPr>
              <a:buNone/>
            </a:pPr>
            <a:r>
              <a:rPr lang="en-US" altLang="ja-JP" dirty="0" smtClean="0"/>
              <a:t>(2)</a:t>
            </a:r>
            <a:r>
              <a:rPr lang="ja-JP" altLang="en-US" dirty="0" smtClean="0"/>
              <a:t>全部の辺について、削除してみて、</a:t>
            </a:r>
            <a:endParaRPr lang="en-US" altLang="ja-JP" dirty="0" smtClean="0"/>
          </a:p>
          <a:p>
            <a:pPr>
              <a:buNone/>
            </a:pPr>
            <a:r>
              <a:rPr kumimoji="1" lang="ja-JP" altLang="en-US" dirty="0" smtClean="0"/>
              <a:t>残ったグラフが連結かみる：</a:t>
            </a:r>
            <a:r>
              <a:rPr kumimoji="1" lang="en-US" altLang="ja-JP" dirty="0" smtClean="0"/>
              <a:t>O(M^2)</a:t>
            </a:r>
          </a:p>
          <a:p>
            <a:pPr>
              <a:buNone/>
            </a:pPr>
            <a:r>
              <a:rPr kumimoji="1" lang="en-US" altLang="ja-JP" dirty="0" smtClean="0"/>
              <a:t>(3)</a:t>
            </a:r>
            <a:r>
              <a:rPr kumimoji="1" lang="ja-JP" altLang="en-US" dirty="0" smtClean="0"/>
              <a:t>まず深さ優先探索を行って、</a:t>
            </a:r>
            <a:endParaRPr kumimoji="1" lang="en-US" altLang="ja-JP" dirty="0" smtClean="0"/>
          </a:p>
          <a:p>
            <a:pPr>
              <a:buNone/>
            </a:pPr>
            <a:r>
              <a:rPr kumimoji="1" lang="ja-JP" altLang="en-US" dirty="0" smtClean="0"/>
              <a:t>通った辺のみについて</a:t>
            </a:r>
            <a:r>
              <a:rPr kumimoji="1" lang="en-US" altLang="ja-JP" dirty="0" smtClean="0"/>
              <a:t>(2)</a:t>
            </a:r>
            <a:r>
              <a:rPr kumimoji="1" lang="ja-JP" altLang="en-US" dirty="0" smtClean="0"/>
              <a:t>を行う：</a:t>
            </a:r>
            <a:r>
              <a:rPr kumimoji="1" lang="en-US" altLang="ja-JP" dirty="0" smtClean="0"/>
              <a:t>O(NM)</a:t>
            </a:r>
          </a:p>
          <a:p>
            <a:pPr>
              <a:buNone/>
            </a:pPr>
            <a:endParaRPr kumimoji="1" lang="en-US" altLang="ja-JP" dirty="0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想定解法</a:t>
            </a:r>
            <a:r>
              <a:rPr lang="ja-JP" altLang="en-US" dirty="0" smtClean="0"/>
              <a:t>４</a:t>
            </a:r>
            <a:r>
              <a:rPr lang="en-US" altLang="ja-JP" dirty="0" smtClean="0"/>
              <a:t>/</a:t>
            </a:r>
            <a:r>
              <a:rPr lang="ja-JP" altLang="en-US" dirty="0" smtClean="0"/>
              <a:t>１２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1435608" y="1447800"/>
            <a:ext cx="7708392" cy="48006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ja-JP" altLang="en-US" dirty="0" smtClean="0"/>
              <a:t>これで、問題が「重みのついた木」</a:t>
            </a: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の場合に帰着された。</a:t>
            </a: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（頂点</a:t>
            </a:r>
            <a:r>
              <a:rPr lang="en-US" altLang="ja-JP" dirty="0" smtClean="0"/>
              <a:t>v</a:t>
            </a:r>
            <a:r>
              <a:rPr lang="ja-JP" altLang="en-US" dirty="0" smtClean="0"/>
              <a:t>の重みを</a:t>
            </a:r>
            <a:r>
              <a:rPr lang="en-US" altLang="ja-JP" dirty="0" smtClean="0"/>
              <a:t>w(v)</a:t>
            </a:r>
            <a:r>
              <a:rPr lang="ja-JP" altLang="en-US" dirty="0" smtClean="0"/>
              <a:t>とかく）</a:t>
            </a:r>
            <a:endParaRPr lang="en-US" altLang="ja-JP" dirty="0" smtClean="0"/>
          </a:p>
          <a:p>
            <a:pPr>
              <a:buNone/>
            </a:pPr>
            <a:endParaRPr lang="en-US" altLang="ja-JP" dirty="0" smtClean="0"/>
          </a:p>
          <a:p>
            <a:pPr>
              <a:buNone/>
            </a:pPr>
            <a:endParaRPr lang="en-US" altLang="ja-JP" dirty="0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800" y="3284984"/>
            <a:ext cx="4191000" cy="306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想定解法５</a:t>
            </a:r>
            <a:r>
              <a:rPr lang="en-US" altLang="ja-JP" dirty="0" smtClean="0"/>
              <a:t>/</a:t>
            </a:r>
            <a:r>
              <a:rPr lang="ja-JP" altLang="en-US" dirty="0" smtClean="0"/>
              <a:t>１２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kumimoji="1" lang="ja-JP" altLang="en-US" dirty="0" smtClean="0"/>
              <a:t>＜後半＞　動的計画法</a:t>
            </a:r>
            <a:endParaRPr kumimoji="1" lang="en-US" altLang="ja-JP" dirty="0" smtClean="0"/>
          </a:p>
          <a:p>
            <a:pPr>
              <a:buNone/>
            </a:pP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どの辺にも向きをつけていない状態</a:t>
            </a:r>
            <a:endParaRPr lang="en-US" altLang="ja-JP" dirty="0" smtClean="0"/>
          </a:p>
          <a:p>
            <a:pPr>
              <a:buNone/>
            </a:pPr>
            <a:r>
              <a:rPr kumimoji="1" lang="ja-JP" altLang="en-US" dirty="0" smtClean="0"/>
              <a:t>からスタート</a:t>
            </a:r>
            <a:endParaRPr kumimoji="1" lang="en-US" altLang="ja-JP" dirty="0" smtClean="0"/>
          </a:p>
          <a:p>
            <a:pPr>
              <a:buNone/>
            </a:pPr>
            <a:endParaRPr lang="en-US" altLang="ja-JP" dirty="0" smtClean="0"/>
          </a:p>
          <a:p>
            <a:pPr>
              <a:buNone/>
            </a:pPr>
            <a:r>
              <a:rPr kumimoji="1" lang="ja-JP" altLang="en-US" dirty="0" smtClean="0"/>
              <a:t>葉側の辺から順に、向きをつけていく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想定解法６</a:t>
            </a:r>
            <a:r>
              <a:rPr kumimoji="1" lang="en-US" altLang="ja-JP" dirty="0" smtClean="0"/>
              <a:t>/</a:t>
            </a:r>
            <a:r>
              <a:rPr kumimoji="1" lang="ja-JP" altLang="en-US" dirty="0" smtClean="0"/>
              <a:t>１２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1187624" y="1447800"/>
            <a:ext cx="7746064" cy="4800600"/>
          </a:xfrm>
        </p:spPr>
        <p:txBody>
          <a:bodyPr/>
          <a:lstStyle/>
          <a:p>
            <a:pPr>
              <a:buNone/>
            </a:pPr>
            <a:r>
              <a:rPr lang="ja-JP" altLang="en-US" dirty="0" smtClean="0"/>
              <a:t>各頂点に対して「入重み」「出重み」</a:t>
            </a:r>
            <a:endParaRPr lang="en-US" altLang="ja-JP" dirty="0" smtClean="0"/>
          </a:p>
          <a:p>
            <a:pPr algn="r">
              <a:buNone/>
            </a:pPr>
            <a:r>
              <a:rPr lang="ja-JP" altLang="en-US" dirty="0" smtClean="0"/>
              <a:t>を定義</a:t>
            </a:r>
            <a:endParaRPr lang="en-US" altLang="ja-JP" dirty="0" smtClean="0"/>
          </a:p>
          <a:p>
            <a:pPr>
              <a:buNone/>
            </a:pPr>
            <a:r>
              <a:rPr lang="en-US" altLang="ja-JP" dirty="0" smtClean="0"/>
              <a:t>v</a:t>
            </a:r>
            <a:r>
              <a:rPr kumimoji="1" lang="ja-JP" altLang="en-US" dirty="0" err="1" smtClean="0"/>
              <a:t>の入</a:t>
            </a:r>
            <a:r>
              <a:rPr lang="ja-JP" altLang="en-US" dirty="0" smtClean="0"/>
              <a:t>重み：</a:t>
            </a: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頂点</a:t>
            </a:r>
            <a:r>
              <a:rPr lang="en-US" altLang="ja-JP" dirty="0" smtClean="0"/>
              <a:t>v</a:t>
            </a:r>
            <a:r>
              <a:rPr lang="ja-JP" altLang="en-US" dirty="0" smtClean="0"/>
              <a:t>からスタートして</a:t>
            </a:r>
            <a:endParaRPr lang="en-US" altLang="ja-JP" dirty="0" smtClean="0"/>
          </a:p>
          <a:p>
            <a:pPr>
              <a:buNone/>
            </a:pPr>
            <a:r>
              <a:rPr kumimoji="1" lang="ja-JP" altLang="en-US" dirty="0" smtClean="0"/>
              <a:t>向きのついた辺を</a:t>
            </a:r>
            <a:r>
              <a:rPr kumimoji="1" lang="ja-JP" altLang="en-US" dirty="0" smtClean="0">
                <a:solidFill>
                  <a:srgbClr val="FF0000"/>
                </a:solidFill>
              </a:rPr>
              <a:t>「向き通りに」</a:t>
            </a:r>
            <a:r>
              <a:rPr kumimoji="1" lang="ja-JP" altLang="en-US" dirty="0" smtClean="0"/>
              <a:t>辿って</a:t>
            </a:r>
            <a:endParaRPr kumimoji="1" lang="en-US" altLang="ja-JP" dirty="0" smtClean="0"/>
          </a:p>
          <a:p>
            <a:pPr>
              <a:buNone/>
            </a:pPr>
            <a:r>
              <a:rPr lang="ja-JP" altLang="en-US" dirty="0" smtClean="0"/>
              <a:t>着ける頂点を</a:t>
            </a:r>
            <a:r>
              <a:rPr lang="en-US" altLang="ja-JP" dirty="0" smtClean="0"/>
              <a:t>a</a:t>
            </a:r>
            <a:r>
              <a:rPr lang="en-US" altLang="ja-JP" sz="2000" dirty="0" smtClean="0"/>
              <a:t>1</a:t>
            </a:r>
            <a:r>
              <a:rPr lang="en-US" altLang="ja-JP" dirty="0" smtClean="0"/>
              <a:t>,a</a:t>
            </a:r>
            <a:r>
              <a:rPr lang="en-US" altLang="ja-JP" sz="2000" dirty="0" smtClean="0"/>
              <a:t>2</a:t>
            </a:r>
            <a:r>
              <a:rPr lang="en-US" altLang="ja-JP" dirty="0" smtClean="0"/>
              <a:t>,……</a:t>
            </a:r>
            <a:r>
              <a:rPr lang="ja-JP" altLang="en-US" dirty="0" smtClean="0"/>
              <a:t>とすると</a:t>
            </a:r>
            <a:r>
              <a:rPr lang="en-US" altLang="ja-JP" dirty="0" smtClean="0"/>
              <a:t>(v</a:t>
            </a:r>
            <a:r>
              <a:rPr lang="ja-JP" altLang="en-US" dirty="0" smtClean="0"/>
              <a:t>含む</a:t>
            </a:r>
            <a:r>
              <a:rPr lang="en-US" altLang="ja-JP" dirty="0" smtClean="0"/>
              <a:t>)</a:t>
            </a:r>
          </a:p>
          <a:p>
            <a:pPr>
              <a:buNone/>
            </a:pPr>
            <a:r>
              <a:rPr kumimoji="1" lang="en-US" altLang="ja-JP" dirty="0" smtClean="0"/>
              <a:t>V</a:t>
            </a:r>
            <a:r>
              <a:rPr kumimoji="1" lang="ja-JP" altLang="en-US" dirty="0" err="1" smtClean="0"/>
              <a:t>の入</a:t>
            </a:r>
            <a:r>
              <a:rPr kumimoji="1" lang="ja-JP" altLang="en-US" dirty="0" smtClean="0"/>
              <a:t>重みは</a:t>
            </a:r>
            <a:r>
              <a:rPr lang="en-US" altLang="ja-JP" dirty="0" smtClean="0"/>
              <a:t>w(a</a:t>
            </a:r>
            <a:r>
              <a:rPr lang="en-US" altLang="ja-JP" sz="2000" dirty="0" smtClean="0"/>
              <a:t>1</a:t>
            </a:r>
            <a:r>
              <a:rPr lang="en-US" altLang="ja-JP" dirty="0" smtClean="0"/>
              <a:t>)+w(a</a:t>
            </a:r>
            <a:r>
              <a:rPr lang="en-US" altLang="ja-JP" sz="2000" dirty="0" smtClean="0"/>
              <a:t>2</a:t>
            </a:r>
            <a:r>
              <a:rPr lang="en-US" altLang="ja-JP" dirty="0" smtClean="0"/>
              <a:t>)+……</a:t>
            </a:r>
            <a:r>
              <a:rPr lang="ja-JP" altLang="en-US" dirty="0" err="1" smtClean="0"/>
              <a:t>．</a:t>
            </a:r>
            <a:endParaRPr lang="en-US" altLang="ja-JP" dirty="0" smtClean="0"/>
          </a:p>
          <a:p>
            <a:pPr>
              <a:buNone/>
            </a:pPr>
            <a:endParaRPr kumimoji="1" lang="ja-JP" alt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想定解法７</a:t>
            </a:r>
            <a:r>
              <a:rPr kumimoji="1" lang="en-US" altLang="ja-JP" dirty="0" smtClean="0"/>
              <a:t>/</a:t>
            </a:r>
            <a:r>
              <a:rPr kumimoji="1" lang="ja-JP" altLang="en-US" dirty="0" smtClean="0"/>
              <a:t>１２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1187624" y="1447800"/>
            <a:ext cx="7746064" cy="4800600"/>
          </a:xfrm>
        </p:spPr>
        <p:txBody>
          <a:bodyPr/>
          <a:lstStyle/>
          <a:p>
            <a:pPr>
              <a:buNone/>
            </a:pPr>
            <a:r>
              <a:rPr lang="ja-JP" altLang="en-US" dirty="0" smtClean="0"/>
              <a:t>各頂点に対して「入重み」「出重み」</a:t>
            </a:r>
            <a:endParaRPr lang="en-US" altLang="ja-JP" dirty="0" smtClean="0"/>
          </a:p>
          <a:p>
            <a:pPr algn="r">
              <a:buNone/>
            </a:pPr>
            <a:r>
              <a:rPr lang="ja-JP" altLang="en-US" dirty="0" smtClean="0"/>
              <a:t>を定義</a:t>
            </a:r>
            <a:endParaRPr lang="en-US" altLang="ja-JP" dirty="0" smtClean="0"/>
          </a:p>
          <a:p>
            <a:pPr>
              <a:buNone/>
            </a:pPr>
            <a:r>
              <a:rPr lang="en-US" altLang="ja-JP" dirty="0" smtClean="0"/>
              <a:t>v</a:t>
            </a:r>
            <a:r>
              <a:rPr kumimoji="1" lang="ja-JP" altLang="en-US" dirty="0" smtClean="0"/>
              <a:t>の出</a:t>
            </a:r>
            <a:r>
              <a:rPr lang="ja-JP" altLang="en-US" dirty="0" smtClean="0"/>
              <a:t>重み：</a:t>
            </a: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頂点</a:t>
            </a:r>
            <a:r>
              <a:rPr lang="en-US" altLang="ja-JP" dirty="0" smtClean="0"/>
              <a:t>v</a:t>
            </a:r>
            <a:r>
              <a:rPr lang="ja-JP" altLang="en-US" dirty="0" smtClean="0"/>
              <a:t>からスタートして</a:t>
            </a:r>
            <a:endParaRPr lang="en-US" altLang="ja-JP" dirty="0" smtClean="0"/>
          </a:p>
          <a:p>
            <a:pPr>
              <a:buNone/>
            </a:pPr>
            <a:r>
              <a:rPr kumimoji="1" lang="ja-JP" altLang="en-US" dirty="0" smtClean="0"/>
              <a:t>向きのついた辺を</a:t>
            </a:r>
            <a:r>
              <a:rPr kumimoji="1" lang="ja-JP" altLang="en-US" dirty="0" smtClean="0">
                <a:solidFill>
                  <a:srgbClr val="FF0000"/>
                </a:solidFill>
              </a:rPr>
              <a:t>「逆向きに」</a:t>
            </a:r>
            <a:r>
              <a:rPr kumimoji="1" lang="ja-JP" altLang="en-US" dirty="0" smtClean="0"/>
              <a:t>辿って</a:t>
            </a:r>
            <a:endParaRPr kumimoji="1" lang="en-US" altLang="ja-JP" dirty="0" smtClean="0"/>
          </a:p>
          <a:p>
            <a:pPr>
              <a:buNone/>
            </a:pPr>
            <a:r>
              <a:rPr lang="ja-JP" altLang="en-US" dirty="0" smtClean="0"/>
              <a:t>着ける頂点を</a:t>
            </a:r>
            <a:r>
              <a:rPr lang="en-US" altLang="ja-JP" dirty="0" smtClean="0"/>
              <a:t>a</a:t>
            </a:r>
            <a:r>
              <a:rPr lang="en-US" altLang="ja-JP" sz="2000" dirty="0" smtClean="0"/>
              <a:t>1</a:t>
            </a:r>
            <a:r>
              <a:rPr lang="en-US" altLang="ja-JP" dirty="0" smtClean="0"/>
              <a:t>,a</a:t>
            </a:r>
            <a:r>
              <a:rPr lang="en-US" altLang="ja-JP" sz="2000" dirty="0" smtClean="0"/>
              <a:t>2</a:t>
            </a:r>
            <a:r>
              <a:rPr lang="en-US" altLang="ja-JP" dirty="0" smtClean="0"/>
              <a:t>,……</a:t>
            </a:r>
            <a:r>
              <a:rPr lang="ja-JP" altLang="en-US" dirty="0" smtClean="0"/>
              <a:t>とすると</a:t>
            </a:r>
            <a:r>
              <a:rPr lang="en-US" altLang="ja-JP" dirty="0" smtClean="0"/>
              <a:t>(v</a:t>
            </a:r>
            <a:r>
              <a:rPr lang="ja-JP" altLang="en-US" dirty="0" smtClean="0"/>
              <a:t>含む</a:t>
            </a:r>
            <a:r>
              <a:rPr lang="en-US" altLang="ja-JP" dirty="0" smtClean="0"/>
              <a:t>)</a:t>
            </a:r>
          </a:p>
          <a:p>
            <a:pPr>
              <a:buNone/>
            </a:pPr>
            <a:r>
              <a:rPr kumimoji="1" lang="en-US" altLang="ja-JP" dirty="0" smtClean="0"/>
              <a:t>V</a:t>
            </a:r>
            <a:r>
              <a:rPr kumimoji="1" lang="ja-JP" altLang="en-US" dirty="0" smtClean="0"/>
              <a:t>の出重みは</a:t>
            </a:r>
            <a:r>
              <a:rPr lang="en-US" altLang="ja-JP" dirty="0" smtClean="0"/>
              <a:t>w(a</a:t>
            </a:r>
            <a:r>
              <a:rPr lang="en-US" altLang="ja-JP" sz="2000" dirty="0" smtClean="0"/>
              <a:t>1</a:t>
            </a:r>
            <a:r>
              <a:rPr lang="en-US" altLang="ja-JP" dirty="0" smtClean="0"/>
              <a:t>)+w(a</a:t>
            </a:r>
            <a:r>
              <a:rPr lang="en-US" altLang="ja-JP" sz="2000" dirty="0" smtClean="0"/>
              <a:t>2</a:t>
            </a:r>
            <a:r>
              <a:rPr lang="en-US" altLang="ja-JP" dirty="0" smtClean="0"/>
              <a:t>)+……</a:t>
            </a:r>
            <a:r>
              <a:rPr lang="ja-JP" altLang="en-US" dirty="0" err="1" smtClean="0"/>
              <a:t>．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想定解法８</a:t>
            </a:r>
            <a:r>
              <a:rPr lang="en-US" altLang="ja-JP" dirty="0" smtClean="0"/>
              <a:t>/</a:t>
            </a:r>
            <a:r>
              <a:rPr lang="ja-JP" altLang="en-US" dirty="0" smtClean="0"/>
              <a:t>１２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ja-JP" altLang="en-US" dirty="0" smtClean="0"/>
              <a:t>ある頂点の入重みが</a:t>
            </a:r>
            <a:r>
              <a:rPr lang="en-US" altLang="ja-JP" dirty="0" smtClean="0"/>
              <a:t>a</a:t>
            </a:r>
            <a:r>
              <a:rPr lang="ja-JP" altLang="en-US" dirty="0" err="1" smtClean="0"/>
              <a:t>、</a:t>
            </a: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　出重みが</a:t>
            </a:r>
            <a:r>
              <a:rPr lang="en-US" altLang="ja-JP" dirty="0" smtClean="0"/>
              <a:t>b</a:t>
            </a:r>
            <a:r>
              <a:rPr lang="ja-JP" altLang="en-US" dirty="0" smtClean="0"/>
              <a:t>であることを</a:t>
            </a:r>
            <a:r>
              <a:rPr lang="en-US" altLang="ja-JP" dirty="0" smtClean="0"/>
              <a:t>[</a:t>
            </a:r>
            <a:r>
              <a:rPr lang="en-US" altLang="ja-JP" dirty="0" err="1" smtClean="0"/>
              <a:t>a,b</a:t>
            </a:r>
            <a:r>
              <a:rPr lang="en-US" altLang="ja-JP" dirty="0" smtClean="0"/>
              <a:t>]</a:t>
            </a:r>
            <a:r>
              <a:rPr lang="ja-JP" altLang="en-US" dirty="0" smtClean="0"/>
              <a:t>と書く</a:t>
            </a:r>
            <a:endParaRPr lang="en-US" altLang="ja-JP" dirty="0" smtClean="0"/>
          </a:p>
          <a:p>
            <a:pPr>
              <a:buNone/>
            </a:pPr>
            <a:endParaRPr kumimoji="1" lang="en-US" altLang="ja-JP" dirty="0" smtClean="0"/>
          </a:p>
          <a:p>
            <a:pPr>
              <a:buNone/>
            </a:pPr>
            <a:r>
              <a:rPr lang="ja-JP" altLang="en-US" dirty="0" smtClean="0"/>
              <a:t>初期状態では</a:t>
            </a: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どの辺にも向きがついていないので</a:t>
            </a:r>
            <a:endParaRPr lang="en-US" altLang="ja-JP" dirty="0" smtClean="0"/>
          </a:p>
          <a:p>
            <a:pPr>
              <a:buNone/>
            </a:pPr>
            <a:r>
              <a:rPr lang="en-US" altLang="ja-JP" dirty="0" smtClean="0"/>
              <a:t>v</a:t>
            </a:r>
            <a:r>
              <a:rPr lang="ja-JP" altLang="en-US" dirty="0" smtClean="0"/>
              <a:t>は</a:t>
            </a:r>
            <a:r>
              <a:rPr lang="en-US" altLang="ja-JP" dirty="0" smtClean="0"/>
              <a:t>[w(v),w(v)]</a:t>
            </a:r>
            <a:r>
              <a:rPr lang="ja-JP" altLang="en-US" dirty="0" err="1" smtClean="0"/>
              <a:t>．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想定解法９</a:t>
            </a:r>
            <a:r>
              <a:rPr lang="en-US" altLang="ja-JP" dirty="0" smtClean="0"/>
              <a:t>/</a:t>
            </a:r>
            <a:r>
              <a:rPr lang="ja-JP" altLang="en-US" dirty="0" smtClean="0"/>
              <a:t>１２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ja-JP" altLang="en-US" dirty="0" smtClean="0"/>
              <a:t>葉を削除するための規則</a:t>
            </a:r>
            <a:endParaRPr kumimoji="1" lang="ja-JP" altLang="en-US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2348880"/>
            <a:ext cx="3924300" cy="225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4676775"/>
            <a:ext cx="4067175" cy="218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想定解法１０</a:t>
            </a:r>
            <a:r>
              <a:rPr lang="en-US" altLang="ja-JP" dirty="0" smtClean="0"/>
              <a:t>/</a:t>
            </a:r>
            <a:r>
              <a:rPr lang="ja-JP" altLang="en-US" dirty="0" smtClean="0"/>
              <a:t>１２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kumimoji="1" lang="ja-JP" altLang="en-US" dirty="0" smtClean="0"/>
              <a:t>葉ノードから順に動的計画</a:t>
            </a:r>
            <a:endParaRPr kumimoji="1" lang="en-US" altLang="ja-JP" dirty="0" smtClean="0"/>
          </a:p>
          <a:p>
            <a:pPr>
              <a:buNone/>
            </a:pPr>
            <a:r>
              <a:rPr lang="en-US" altLang="ja-JP" dirty="0" err="1" smtClean="0"/>
              <a:t>dp</a:t>
            </a:r>
            <a:r>
              <a:rPr lang="en-US" altLang="ja-JP" dirty="0" smtClean="0"/>
              <a:t>[v][</a:t>
            </a:r>
            <a:r>
              <a:rPr lang="en-US" altLang="ja-JP" dirty="0" err="1" smtClean="0"/>
              <a:t>i</a:t>
            </a:r>
            <a:r>
              <a:rPr lang="en-US" altLang="ja-JP" dirty="0" smtClean="0"/>
              <a:t>][j]</a:t>
            </a:r>
          </a:p>
          <a:p>
            <a:pPr>
              <a:buNone/>
            </a:pPr>
            <a:r>
              <a:rPr lang="ja-JP" altLang="en-US" dirty="0" smtClean="0"/>
              <a:t>　≡　頂点</a:t>
            </a:r>
            <a:r>
              <a:rPr lang="en-US" altLang="ja-JP" dirty="0" smtClean="0"/>
              <a:t>v</a:t>
            </a:r>
            <a:r>
              <a:rPr lang="ja-JP" altLang="en-US" dirty="0" smtClean="0"/>
              <a:t>が</a:t>
            </a:r>
            <a:r>
              <a:rPr lang="en-US" altLang="ja-JP" dirty="0" smtClean="0"/>
              <a:t>[</a:t>
            </a:r>
            <a:r>
              <a:rPr lang="en-US" altLang="ja-JP" dirty="0" err="1" smtClean="0"/>
              <a:t>i,j</a:t>
            </a:r>
            <a:r>
              <a:rPr lang="en-US" altLang="ja-JP" dirty="0" smtClean="0"/>
              <a:t>]</a:t>
            </a:r>
            <a:r>
              <a:rPr lang="ja-JP" altLang="en-US" dirty="0" smtClean="0"/>
              <a:t>となるように</a:t>
            </a: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　　　</a:t>
            </a:r>
            <a:r>
              <a:rPr lang="en-US" altLang="ja-JP" dirty="0" smtClean="0"/>
              <a:t>v</a:t>
            </a:r>
            <a:r>
              <a:rPr lang="ja-JP" altLang="en-US" dirty="0" smtClean="0"/>
              <a:t>の子孫ノードを全部消した</a:t>
            </a: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　　　ときの最大獲得スコア</a:t>
            </a:r>
            <a:endParaRPr lang="en-US" altLang="ja-JP" dirty="0" smtClean="0"/>
          </a:p>
          <a:p>
            <a:pPr>
              <a:buNone/>
            </a:pPr>
            <a:endParaRPr lang="en-US" altLang="ja-JP" dirty="0" smtClean="0"/>
          </a:p>
          <a:p>
            <a:pPr>
              <a:buNone/>
            </a:pPr>
            <a:r>
              <a:rPr lang="en-US" altLang="ja-JP" dirty="0" smtClean="0"/>
              <a:t>DP</a:t>
            </a:r>
            <a:r>
              <a:rPr lang="ja-JP" altLang="en-US" dirty="0" smtClean="0"/>
              <a:t>変数</a:t>
            </a:r>
            <a:r>
              <a:rPr lang="en-US" altLang="ja-JP" dirty="0" smtClean="0"/>
              <a:t>O(N^3)</a:t>
            </a:r>
            <a:r>
              <a:rPr lang="ja-JP" altLang="en-US" dirty="0" smtClean="0"/>
              <a:t>個．</a:t>
            </a:r>
            <a:r>
              <a:rPr lang="en-US" altLang="ja-JP" dirty="0" smtClean="0"/>
              <a:t>1</a:t>
            </a:r>
            <a:r>
              <a:rPr lang="ja-JP" altLang="en-US" dirty="0" smtClean="0"/>
              <a:t>つ埋めるのに</a:t>
            </a:r>
            <a:r>
              <a:rPr lang="en-US" altLang="ja-JP" dirty="0" smtClean="0"/>
              <a:t>O(N^2)</a:t>
            </a:r>
            <a:r>
              <a:rPr lang="ja-JP" altLang="en-US" dirty="0" err="1" smtClean="0"/>
              <a:t>．</a:t>
            </a: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　　あわせて</a:t>
            </a:r>
            <a:r>
              <a:rPr lang="en-US" altLang="ja-JP" dirty="0" smtClean="0"/>
              <a:t>O(N^5)</a:t>
            </a:r>
            <a:r>
              <a:rPr lang="ja-JP" altLang="en-US" dirty="0" err="1" smtClean="0"/>
              <a:t>．</a:t>
            </a:r>
            <a:r>
              <a:rPr lang="en-US" altLang="ja-JP" dirty="0" smtClean="0"/>
              <a:t>TLE</a:t>
            </a:r>
            <a:r>
              <a:rPr lang="ja-JP" altLang="en-US" dirty="0" err="1" smtClean="0"/>
              <a:t>．</a:t>
            </a:r>
            <a:r>
              <a:rPr lang="ja-JP" altLang="en-US" dirty="0" smtClean="0"/>
              <a:t>（</a:t>
            </a:r>
            <a:r>
              <a:rPr lang="en-US" altLang="ja-JP" dirty="0" smtClean="0"/>
              <a:t>N</a:t>
            </a:r>
            <a:r>
              <a:rPr lang="ja-JP" altLang="en-US" dirty="0" smtClean="0"/>
              <a:t>≦</a:t>
            </a:r>
            <a:r>
              <a:rPr lang="en-US" altLang="ja-JP" dirty="0" smtClean="0"/>
              <a:t>100</a:t>
            </a:r>
            <a:r>
              <a:rPr lang="ja-JP" altLang="en-US" dirty="0" smtClean="0"/>
              <a:t>）</a:t>
            </a:r>
            <a:endParaRPr lang="en-US" altLang="ja-JP" dirty="0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想定解法１１</a:t>
            </a:r>
            <a:r>
              <a:rPr lang="en-US" altLang="ja-JP" dirty="0" smtClean="0"/>
              <a:t>/</a:t>
            </a:r>
            <a:r>
              <a:rPr lang="ja-JP" altLang="en-US" dirty="0" smtClean="0"/>
              <a:t>１２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kumimoji="1" lang="en-US" altLang="ja-JP" dirty="0" smtClean="0"/>
              <a:t>DP</a:t>
            </a:r>
            <a:r>
              <a:rPr kumimoji="1" lang="ja-JP" altLang="en-US" dirty="0" smtClean="0"/>
              <a:t>中に</a:t>
            </a:r>
            <a:endParaRPr kumimoji="1" lang="en-US" altLang="ja-JP" dirty="0" smtClean="0"/>
          </a:p>
          <a:p>
            <a:pPr>
              <a:buNone/>
            </a:pPr>
            <a:r>
              <a:rPr lang="ja-JP" altLang="en-US" dirty="0" smtClean="0"/>
              <a:t>　</a:t>
            </a:r>
            <a:r>
              <a:rPr lang="en-US" altLang="ja-JP" dirty="0" err="1" smtClean="0"/>
              <a:t>dp</a:t>
            </a:r>
            <a:r>
              <a:rPr lang="en-US" altLang="ja-JP" dirty="0" smtClean="0"/>
              <a:t>[v][</a:t>
            </a:r>
            <a:r>
              <a:rPr lang="en-US" altLang="ja-JP" dirty="0" err="1" smtClean="0"/>
              <a:t>i</a:t>
            </a:r>
            <a:r>
              <a:rPr lang="en-US" altLang="ja-JP" dirty="0" smtClean="0"/>
              <a:t>][?]</a:t>
            </a:r>
            <a:r>
              <a:rPr lang="ja-JP" altLang="en-US" dirty="0" smtClean="0"/>
              <a:t>の最大値</a:t>
            </a: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　</a:t>
            </a:r>
            <a:r>
              <a:rPr lang="en-US" altLang="ja-JP" dirty="0" err="1" smtClean="0"/>
              <a:t>dp</a:t>
            </a:r>
            <a:r>
              <a:rPr lang="en-US" altLang="ja-JP" dirty="0" smtClean="0"/>
              <a:t>[v][?][j]</a:t>
            </a:r>
            <a:r>
              <a:rPr lang="ja-JP" altLang="en-US" dirty="0" smtClean="0"/>
              <a:t>の最大値</a:t>
            </a:r>
            <a:endParaRPr lang="en-US" altLang="ja-JP" dirty="0" smtClean="0"/>
          </a:p>
          <a:p>
            <a:pPr>
              <a:buNone/>
            </a:pPr>
            <a:r>
              <a:rPr lang="en-US" altLang="ja-JP" dirty="0" smtClean="0"/>
              <a:t> </a:t>
            </a:r>
            <a:r>
              <a:rPr lang="ja-JP" altLang="en-US" dirty="0" smtClean="0"/>
              <a:t>（</a:t>
            </a:r>
            <a:r>
              <a:rPr lang="en-US" altLang="ja-JP" dirty="0" smtClean="0"/>
              <a:t>?</a:t>
            </a:r>
            <a:r>
              <a:rPr lang="ja-JP" altLang="en-US" dirty="0" smtClean="0"/>
              <a:t>を動かしたときの最大値）</a:t>
            </a: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　</a:t>
            </a:r>
            <a:r>
              <a:rPr lang="ja-JP" altLang="en-US" dirty="0" err="1" smtClean="0"/>
              <a:t>を保</a:t>
            </a:r>
            <a:r>
              <a:rPr lang="ja-JP" altLang="en-US" dirty="0" smtClean="0"/>
              <a:t>存しつつ進めば、</a:t>
            </a:r>
            <a:endParaRPr lang="en-US" altLang="ja-JP" dirty="0" smtClean="0"/>
          </a:p>
          <a:p>
            <a:pPr>
              <a:buNone/>
            </a:pPr>
            <a:r>
              <a:rPr kumimoji="1" lang="ja-JP" altLang="en-US" dirty="0" smtClean="0"/>
              <a:t>　</a:t>
            </a:r>
            <a:r>
              <a:rPr kumimoji="1" lang="en-US" altLang="ja-JP" dirty="0" smtClean="0"/>
              <a:t>DP</a:t>
            </a:r>
            <a:r>
              <a:rPr kumimoji="1" lang="ja-JP" altLang="en-US" dirty="0" smtClean="0"/>
              <a:t>変数</a:t>
            </a:r>
            <a:r>
              <a:rPr kumimoji="1" lang="en-US" altLang="ja-JP" dirty="0" smtClean="0"/>
              <a:t>1</a:t>
            </a:r>
            <a:r>
              <a:rPr kumimoji="1" lang="ja-JP" altLang="en-US" dirty="0" smtClean="0"/>
              <a:t>つ埋めるのに</a:t>
            </a:r>
            <a:r>
              <a:rPr kumimoji="1" lang="en-US" altLang="ja-JP" dirty="0" smtClean="0"/>
              <a:t>O(N)</a:t>
            </a:r>
            <a:r>
              <a:rPr lang="ja-JP" altLang="en-US" dirty="0" smtClean="0"/>
              <a:t>で済む</a:t>
            </a:r>
            <a:r>
              <a:rPr kumimoji="1" lang="ja-JP" altLang="en-US" dirty="0" smtClean="0"/>
              <a:t>。</a:t>
            </a:r>
            <a:endParaRPr kumimoji="1" lang="en-US" altLang="ja-JP" dirty="0" smtClean="0"/>
          </a:p>
          <a:p>
            <a:pPr>
              <a:buNone/>
            </a:pPr>
            <a:endParaRPr lang="en-US" altLang="ja-JP" dirty="0" smtClean="0"/>
          </a:p>
          <a:p>
            <a:pPr algn="ctr">
              <a:buNone/>
            </a:pPr>
            <a:r>
              <a:rPr kumimoji="1" lang="en-US" altLang="ja-JP" dirty="0" smtClean="0"/>
              <a:t>O(N^3)×O(N)</a:t>
            </a:r>
            <a:r>
              <a:rPr kumimoji="1" lang="ja-JP" altLang="en-US" dirty="0" smtClean="0"/>
              <a:t>＝</a:t>
            </a:r>
            <a:r>
              <a:rPr kumimoji="1" lang="en-US" altLang="ja-JP" dirty="0" smtClean="0"/>
              <a:t>O(N^4)</a:t>
            </a:r>
            <a:r>
              <a:rPr kumimoji="1" lang="ja-JP" altLang="en-US" dirty="0" smtClean="0"/>
              <a:t>！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想定解法１２</a:t>
            </a:r>
            <a:r>
              <a:rPr lang="en-US" altLang="ja-JP" dirty="0" smtClean="0"/>
              <a:t>/</a:t>
            </a:r>
            <a:r>
              <a:rPr lang="ja-JP" altLang="en-US" dirty="0" smtClean="0"/>
              <a:t>１２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971600" y="1447800"/>
            <a:ext cx="8424936" cy="4800600"/>
          </a:xfrm>
        </p:spPr>
        <p:txBody>
          <a:bodyPr>
            <a:normAutofit/>
          </a:bodyPr>
          <a:lstStyle/>
          <a:p>
            <a:pPr>
              <a:buNone/>
            </a:pP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初期状態の対称性より、</a:t>
            </a: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　　常に</a:t>
            </a:r>
            <a:r>
              <a:rPr lang="en-US" altLang="ja-JP" dirty="0" err="1" smtClean="0"/>
              <a:t>dp</a:t>
            </a:r>
            <a:r>
              <a:rPr lang="en-US" altLang="ja-JP" dirty="0" smtClean="0"/>
              <a:t>[v][</a:t>
            </a:r>
            <a:r>
              <a:rPr lang="en-US" altLang="ja-JP" dirty="0" err="1" smtClean="0"/>
              <a:t>i</a:t>
            </a:r>
            <a:r>
              <a:rPr lang="en-US" altLang="ja-JP" dirty="0" smtClean="0"/>
              <a:t>][j]</a:t>
            </a:r>
            <a:r>
              <a:rPr lang="ja-JP" altLang="en-US" dirty="0" smtClean="0"/>
              <a:t>＝</a:t>
            </a:r>
            <a:r>
              <a:rPr lang="en-US" altLang="ja-JP" dirty="0" err="1" smtClean="0"/>
              <a:t>dp</a:t>
            </a:r>
            <a:r>
              <a:rPr lang="en-US" altLang="ja-JP" dirty="0" smtClean="0"/>
              <a:t>[v][j][</a:t>
            </a:r>
            <a:r>
              <a:rPr lang="en-US" altLang="ja-JP" dirty="0" err="1" smtClean="0"/>
              <a:t>i</a:t>
            </a:r>
            <a:r>
              <a:rPr lang="en-US" altLang="ja-JP" dirty="0" smtClean="0"/>
              <a:t>]</a:t>
            </a:r>
            <a:r>
              <a:rPr lang="ja-JP" altLang="en-US" dirty="0" err="1" smtClean="0"/>
              <a:t>．</a:t>
            </a:r>
            <a:endParaRPr lang="en-US" altLang="ja-JP" dirty="0" smtClean="0"/>
          </a:p>
          <a:p>
            <a:pPr>
              <a:buNone/>
            </a:pP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これを利用すると</a:t>
            </a:r>
            <a:r>
              <a:rPr lang="en-US" altLang="ja-JP" dirty="0" smtClean="0"/>
              <a:t>2</a:t>
            </a:r>
            <a:r>
              <a:rPr lang="ja-JP" altLang="en-US" dirty="0" smtClean="0"/>
              <a:t>倍速くなる。</a:t>
            </a:r>
            <a:endParaRPr lang="en-US" altLang="ja-JP" dirty="0" smtClean="0"/>
          </a:p>
          <a:p>
            <a:pPr>
              <a:buNone/>
            </a:pPr>
            <a:endParaRPr lang="en-US" altLang="ja-JP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フレッシュ">
  <a:themeElements>
    <a:clrScheme name="フレッシュ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フレッシュ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フレッシュ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218</TotalTime>
  <Words>416</Words>
  <Application>Microsoft Office PowerPoint</Application>
  <PresentationFormat>画面に合わせる (4:3)</PresentationFormat>
  <Paragraphs>106</Paragraphs>
  <Slides>14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14</vt:i4>
      </vt:variant>
    </vt:vector>
  </HeadingPairs>
  <TitlesOfParts>
    <vt:vector size="15" baseType="lpstr">
      <vt:lpstr>フレッシュ</vt:lpstr>
      <vt:lpstr>Ｉ　よくわかる二重魔法</vt:lpstr>
      <vt:lpstr>問題（要約）</vt:lpstr>
      <vt:lpstr>想定解法１/１２</vt:lpstr>
      <vt:lpstr>想定解法２/１２</vt:lpstr>
      <vt:lpstr>想定解法３/１２</vt:lpstr>
      <vt:lpstr>想定解法４/１２</vt:lpstr>
      <vt:lpstr>想定解法５/１２</vt:lpstr>
      <vt:lpstr>想定解法６/１２</vt:lpstr>
      <vt:lpstr>想定解法７/１２</vt:lpstr>
      <vt:lpstr>想定解法８/１２</vt:lpstr>
      <vt:lpstr>想定解法９/１２</vt:lpstr>
      <vt:lpstr>想定解法１０/１２</vt:lpstr>
      <vt:lpstr>想定解法１１/１２</vt:lpstr>
      <vt:lpstr>想定解法１２/１２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Ａ　雅先生の地球侵略日誌</dc:title>
  <dc:creator>t2ladmin</dc:creator>
  <cp:lastModifiedBy>t2ladmin</cp:lastModifiedBy>
  <cp:revision>148</cp:revision>
  <dcterms:created xsi:type="dcterms:W3CDTF">2010-09-18T02:52:30Z</dcterms:created>
  <dcterms:modified xsi:type="dcterms:W3CDTF">2010-10-12T02:24:57Z</dcterms:modified>
</cp:coreProperties>
</file>