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1"/>
  </p:notesMasterIdLst>
  <p:sldIdLst>
    <p:sldId id="256" r:id="rId2"/>
    <p:sldId id="257" r:id="rId3"/>
    <p:sldId id="258" r:id="rId4"/>
    <p:sldId id="259" r:id="rId5"/>
    <p:sldId id="261" r:id="rId6"/>
    <p:sldId id="262" r:id="rId7"/>
    <p:sldId id="263" r:id="rId8"/>
    <p:sldId id="264" r:id="rId9"/>
    <p:sldId id="265" r:id="rId10"/>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1ED313-8495-4461-8594-E5BD3890D667}" type="datetimeFigureOut">
              <a:rPr kumimoji="1" lang="ja-JP" altLang="en-US" smtClean="0"/>
              <a:pPr/>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9F5DDD-FFB1-4E86-A34F-F556D01FEE46}"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8</a:t>
            </a:fld>
            <a:endParaRPr kumimoji="1" lang="ja-JP"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F79F5DDD-FFB1-4E86-A34F-F556D01FEE46}" type="slidenum">
              <a:rPr kumimoji="1" lang="ja-JP" altLang="en-US" smtClean="0"/>
              <a:pPr/>
              <a:t>9</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5" name="角丸四角形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角丸四角形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タイトル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ja-JP" altLang="en-US" smtClean="0"/>
              <a:t>マスタ タイトルの書式設定</a:t>
            </a:r>
            <a:endParaRPr kumimoji="0" lang="en-US"/>
          </a:p>
        </p:txBody>
      </p:sp>
      <p:sp>
        <p:nvSpPr>
          <p:cNvPr id="20" name="サブタイトル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sp>
        <p:nvSpPr>
          <p:cNvPr id="19" name="日付プレースホルダ 18"/>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11" name="スライド番号プレースホルダ 10"/>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02920" y="4983480"/>
            <a:ext cx="8183880" cy="1051560"/>
          </a:xfrm>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a:xfrm>
            <a:off x="502920" y="530352"/>
            <a:ext cx="8183880" cy="4187952"/>
          </a:xfrm>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14" name="角丸四角形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角丸四角形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502920" y="4983480"/>
            <a:ext cx="8183880" cy="1051560"/>
          </a:xfrm>
        </p:spPr>
        <p:txBody>
          <a:bodyPr anchor="b"/>
          <a:lstStyle>
            <a:lvl1pPr>
              <a:defRPr b="1"/>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7" name="角丸四角形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付プレースホルダ 1"/>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15" name="角丸四角形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 つの角を丸めた四角形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ja-JP" altLang="en-US" smtClean="0"/>
              <a:t>マスタ タイトルの書式設定</a:t>
            </a:r>
            <a:endParaRPr kumimoji="0" lang="en-US"/>
          </a:p>
        </p:txBody>
      </p:sp>
      <p:sp>
        <p:nvSpPr>
          <p:cNvPr id="4" name="テキスト プレースホルダ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
        <p:nvSpPr>
          <p:cNvPr id="3" name="図プレースホルダ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ja-JP" altLang="en-US" smtClean="0"/>
              <a:t>アイコンをクリックして図を追加</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502920" y="4983480"/>
            <a:ext cx="8183880" cy="1051560"/>
          </a:xfrm>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502920" y="530352"/>
            <a:ext cx="8183880" cy="4187952"/>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533404"/>
            <a:ext cx="1981200" cy="5257799"/>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533400" y="533402"/>
            <a:ext cx="5943600" cy="5257801"/>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角丸四角形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角丸四角形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タイトル プレースホルダ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ja-JP" altLang="en-US" smtClean="0"/>
              <a:t>マスタ タイトルの書式設定</a:t>
            </a:r>
            <a:endParaRPr kumimoji="0" lang="en-US"/>
          </a:p>
        </p:txBody>
      </p:sp>
      <p:sp>
        <p:nvSpPr>
          <p:cNvPr id="4" name="テキスト プレースホルダ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25" name="日付プレースホルダ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E90ED720-0104-4369-84BC-D37694168613}" type="datetimeFigureOut">
              <a:rPr kumimoji="1" lang="ja-JP" altLang="en-US" smtClean="0"/>
              <a:pPr/>
              <a:t>2009/11/1</a:t>
            </a:fld>
            <a:endParaRPr kumimoji="1" lang="ja-JP" altLang="en-US"/>
          </a:p>
        </p:txBody>
      </p:sp>
      <p:sp>
        <p:nvSpPr>
          <p:cNvPr id="18" name="フッター プレースホルダ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kumimoji="1" lang="ja-JP" altLang="en-US"/>
          </a:p>
        </p:txBody>
      </p:sp>
      <p:sp>
        <p:nvSpPr>
          <p:cNvPr id="5" name="スライド番号プレースホルダ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D2D8002D-B5B0-4BAC-B1F6-782DDCCE6D9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1"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1"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1"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1"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1"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1"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1"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1"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1" sz="1500" kern="120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lang="en-US" altLang="ja-JP" dirty="0" smtClean="0"/>
              <a:t>ICPC</a:t>
            </a:r>
            <a:r>
              <a:rPr lang="ja-JP" altLang="en-US" dirty="0" smtClean="0"/>
              <a:t>夏合宿</a:t>
            </a:r>
            <a:r>
              <a:rPr lang="en-US" altLang="ja-JP" dirty="0" smtClean="0"/>
              <a:t>09Day3 Problem I</a:t>
            </a:r>
            <a:br>
              <a:rPr lang="en-US" altLang="ja-JP" dirty="0" smtClean="0"/>
            </a:br>
            <a:r>
              <a:rPr lang="en-US" altLang="ja-JP" dirty="0" smtClean="0"/>
              <a:t>Wind Passages</a:t>
            </a:r>
            <a:br>
              <a:rPr lang="en-US" altLang="ja-JP" dirty="0" smtClean="0"/>
            </a:br>
            <a:r>
              <a:rPr lang="en-US" altLang="ja-JP" dirty="0" smtClean="0"/>
              <a:t>–</a:t>
            </a:r>
            <a:r>
              <a:rPr lang="ja-JP" altLang="en-US" dirty="0" smtClean="0"/>
              <a:t>風の回廊</a:t>
            </a:r>
            <a:r>
              <a:rPr lang="en-US" altLang="ja-JP" dirty="0" smtClean="0"/>
              <a:t>-</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原案・解説 </a:t>
            </a:r>
            <a:r>
              <a:rPr kumimoji="1" lang="en-US" altLang="ja-JP" dirty="0" smtClean="0"/>
              <a:t>: </a:t>
            </a:r>
            <a:r>
              <a:rPr kumimoji="1" lang="ja-JP" altLang="en-US" dirty="0" smtClean="0"/>
              <a:t>野田</a:t>
            </a:r>
            <a:endParaRPr kumimoji="1" lang="en-US" altLang="ja-JP" dirty="0" smtClean="0"/>
          </a:p>
          <a:p>
            <a:r>
              <a:rPr lang="ja-JP" altLang="en-US" dirty="0" smtClean="0"/>
              <a:t>解答 </a:t>
            </a:r>
            <a:r>
              <a:rPr lang="en-US" altLang="ja-JP" dirty="0" smtClean="0"/>
              <a:t>:</a:t>
            </a:r>
            <a:r>
              <a:rPr lang="ja-JP" altLang="en-US" dirty="0" smtClean="0"/>
              <a:t>高橋・野田</a:t>
            </a:r>
            <a:endParaRPr lang="en-US" altLang="ja-JP"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問題その前に</a:t>
            </a:r>
            <a:endParaRPr kumimoji="1" lang="ja-JP" altLang="en-US" dirty="0"/>
          </a:p>
        </p:txBody>
      </p:sp>
      <p:sp>
        <p:nvSpPr>
          <p:cNvPr id="3" name="コンテンツ プレースホルダ 2"/>
          <p:cNvSpPr>
            <a:spLocks noGrp="1"/>
          </p:cNvSpPr>
          <p:nvPr>
            <p:ph idx="1"/>
          </p:nvPr>
        </p:nvSpPr>
        <p:spPr/>
        <p:txBody>
          <a:bodyPr>
            <a:normAutofit/>
          </a:bodyPr>
          <a:lstStyle/>
          <a:p>
            <a:r>
              <a:rPr kumimoji="1" lang="ja-JP" altLang="en-US" dirty="0" smtClean="0"/>
              <a:t>注意 </a:t>
            </a:r>
            <a:r>
              <a:rPr kumimoji="1" lang="en-US" altLang="ja-JP" dirty="0" smtClean="0"/>
              <a:t>: </a:t>
            </a:r>
            <a:r>
              <a:rPr kumimoji="1" lang="ja-JP" altLang="en-US" dirty="0" smtClean="0"/>
              <a:t>この問題はタイトルドリブン</a:t>
            </a:r>
            <a:r>
              <a:rPr kumimoji="1" lang="en-US" altLang="ja-JP" dirty="0" smtClean="0"/>
              <a:t>(</a:t>
            </a:r>
            <a:r>
              <a:rPr kumimoji="1" lang="ja-JP" altLang="en-US" dirty="0" smtClean="0"/>
              <a:t>タイトルを付けてから問題内容を考える</a:t>
            </a:r>
            <a:r>
              <a:rPr kumimoji="1" lang="en-US" altLang="ja-JP" dirty="0" smtClean="0"/>
              <a:t>)</a:t>
            </a:r>
            <a:r>
              <a:rPr kumimoji="1" lang="ja-JP" altLang="en-US" dirty="0" smtClean="0"/>
              <a:t>で作りました</a:t>
            </a:r>
            <a:r>
              <a:rPr lang="ja-JP" altLang="en-US" dirty="0" smtClean="0"/>
              <a:t>。</a:t>
            </a:r>
            <a:endParaRPr lang="en-US" altLang="ja-JP" dirty="0" smtClean="0"/>
          </a:p>
          <a:p>
            <a:pPr>
              <a:buNone/>
            </a:pPr>
            <a:endParaRPr kumimoji="1" lang="en-US" altLang="ja-JP" dirty="0" smtClean="0"/>
          </a:p>
          <a:p>
            <a:pPr>
              <a:buNone/>
            </a:pPr>
            <a:r>
              <a:rPr lang="ja-JP" altLang="en-US" dirty="0" smtClean="0"/>
              <a:t>野田「ニコ動に上がってたクロノ・トリガーの</a:t>
            </a:r>
            <a:r>
              <a:rPr lang="en-US" altLang="ja-JP" dirty="0" smtClean="0"/>
              <a:t>『</a:t>
            </a:r>
            <a:r>
              <a:rPr lang="ja-JP" altLang="en-US" dirty="0" smtClean="0"/>
              <a:t>風の回廊</a:t>
            </a:r>
            <a:r>
              <a:rPr lang="en-US" altLang="ja-JP" dirty="0" smtClean="0"/>
              <a:t>』</a:t>
            </a:r>
            <a:r>
              <a:rPr lang="ja-JP" altLang="en-US" dirty="0" smtClean="0"/>
              <a:t>というリミックス動画を見て思いつきました」</a:t>
            </a:r>
            <a:endParaRPr lang="en-US" altLang="ja-JP" dirty="0" smtClean="0"/>
          </a:p>
          <a:p>
            <a:pPr>
              <a:buNone/>
            </a:pPr>
            <a:r>
              <a:rPr lang="ja-JP" altLang="en-US" dirty="0" smtClean="0"/>
              <a:t>安達「</a:t>
            </a:r>
            <a:r>
              <a:rPr lang="en-US" altLang="ja-JP" dirty="0" smtClean="0"/>
              <a:t>『</a:t>
            </a:r>
            <a:r>
              <a:rPr lang="ja-JP" altLang="en-US" dirty="0" smtClean="0"/>
              <a:t>時の回廊</a:t>
            </a:r>
            <a:r>
              <a:rPr lang="en-US" altLang="ja-JP" dirty="0" smtClean="0"/>
              <a:t>』</a:t>
            </a:r>
            <a:r>
              <a:rPr lang="ja-JP" altLang="en-US" dirty="0" smtClean="0"/>
              <a:t>と</a:t>
            </a:r>
            <a:r>
              <a:rPr lang="en-US" altLang="ja-JP" dirty="0" smtClean="0"/>
              <a:t>『</a:t>
            </a:r>
            <a:r>
              <a:rPr lang="ja-JP" altLang="en-US" dirty="0" smtClean="0"/>
              <a:t>風の憧憬</a:t>
            </a:r>
            <a:r>
              <a:rPr lang="en-US" altLang="ja-JP" dirty="0" smtClean="0"/>
              <a:t>』</a:t>
            </a:r>
            <a:r>
              <a:rPr lang="ja-JP" altLang="en-US" dirty="0" smtClean="0"/>
              <a:t>が混ざってませんか？」</a:t>
            </a:r>
            <a:endParaRPr lang="en-US" altLang="ja-JP" dirty="0" smtClean="0"/>
          </a:p>
          <a:p>
            <a:pPr>
              <a:buNone/>
            </a:pPr>
            <a:r>
              <a:rPr kumimoji="1" lang="ja-JP" altLang="en-US" dirty="0" smtClean="0"/>
              <a:t>野田「・・・</a:t>
            </a:r>
            <a:r>
              <a:rPr lang="en-US" altLang="ja-JP" dirty="0" err="1" smtClean="0"/>
              <a:t>orz</a:t>
            </a:r>
            <a:r>
              <a:rPr kumimoji="1" lang="ja-JP" altLang="en-US" dirty="0" smtClean="0"/>
              <a:t>」</a:t>
            </a:r>
            <a:endParaRPr kumimoji="1" lang="en-US" altLang="ja-JP"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幅</a:t>
            </a:r>
            <a:r>
              <a:rPr kumimoji="1" lang="en-US" altLang="ja-JP" dirty="0" smtClean="0"/>
              <a:t>W</a:t>
            </a:r>
            <a:r>
              <a:rPr kumimoji="1" lang="ja-JP" altLang="en-US" dirty="0" smtClean="0"/>
              <a:t>の風の通り道に、多角形の障害物が</a:t>
            </a:r>
            <a:r>
              <a:rPr kumimoji="1" lang="en-US" altLang="ja-JP" dirty="0" smtClean="0"/>
              <a:t>N</a:t>
            </a:r>
            <a:r>
              <a:rPr kumimoji="1" lang="ja-JP" altLang="en-US" dirty="0" smtClean="0"/>
              <a:t>個置かれている。</a:t>
            </a:r>
            <a:endParaRPr kumimoji="1" lang="en-US" altLang="ja-JP" dirty="0" smtClean="0"/>
          </a:p>
          <a:p>
            <a:r>
              <a:rPr lang="ja-JP" altLang="en-US" dirty="0" smtClean="0"/>
              <a:t>障害物間の距離</a:t>
            </a:r>
            <a:r>
              <a:rPr lang="en-US" altLang="ja-JP" dirty="0" smtClean="0"/>
              <a:t>1</a:t>
            </a:r>
            <a:r>
              <a:rPr lang="ja-JP" altLang="en-US" dirty="0" smtClean="0"/>
              <a:t>に対して、風が流量</a:t>
            </a:r>
            <a:r>
              <a:rPr lang="en-US" altLang="ja-JP" dirty="0" smtClean="0"/>
              <a:t>1</a:t>
            </a:r>
            <a:r>
              <a:rPr lang="ja-JP" altLang="en-US" dirty="0" smtClean="0"/>
              <a:t>流れる</a:t>
            </a:r>
            <a:endParaRPr lang="en-US" altLang="ja-JP" dirty="0" smtClean="0"/>
          </a:p>
          <a:p>
            <a:pPr lvl="1"/>
            <a:r>
              <a:rPr kumimoji="1" lang="ja-JP" altLang="en-US" dirty="0" smtClean="0"/>
              <a:t>風の流量は障害物間の最小距離に制限される</a:t>
            </a:r>
            <a:endParaRPr lang="en-US" altLang="ja-JP" dirty="0" smtClean="0"/>
          </a:p>
          <a:p>
            <a:r>
              <a:rPr kumimoji="1" lang="ja-JP" altLang="en-US" dirty="0" smtClean="0"/>
              <a:t>風の流量を求めよ</a:t>
            </a:r>
            <a:endParaRPr kumimoji="1" lang="en-US" altLang="ja-JP"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grpSp>
        <p:nvGrpSpPr>
          <p:cNvPr id="11" name="グループ化 10"/>
          <p:cNvGrpSpPr/>
          <p:nvPr/>
        </p:nvGrpSpPr>
        <p:grpSpPr>
          <a:xfrm>
            <a:off x="2250265" y="1035827"/>
            <a:ext cx="5027645" cy="4786346"/>
            <a:chOff x="2250265" y="1285860"/>
            <a:chExt cx="5027645" cy="4786346"/>
          </a:xfrm>
        </p:grpSpPr>
        <p:sp>
          <p:nvSpPr>
            <p:cNvPr id="4" name="正方形/長方形 3"/>
            <p:cNvSpPr/>
            <p:nvPr/>
          </p:nvSpPr>
          <p:spPr>
            <a:xfrm>
              <a:off x="3178959" y="385762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p:cNvSpPr/>
            <p:nvPr/>
          </p:nvSpPr>
          <p:spPr>
            <a:xfrm>
              <a:off x="5036347" y="2000240"/>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7" name="直線コネクタ 6"/>
            <p:cNvCxnSpPr/>
            <p:nvPr/>
          </p:nvCxnSpPr>
          <p:spPr>
            <a:xfrm rot="5400000">
              <a:off x="-107189" y="3714752"/>
              <a:ext cx="4714908"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直線コネクタ 9"/>
            <p:cNvCxnSpPr/>
            <p:nvPr/>
          </p:nvCxnSpPr>
          <p:spPr>
            <a:xfrm rot="5400000">
              <a:off x="4536281" y="3643314"/>
              <a:ext cx="4714908" cy="0"/>
            </a:xfrm>
            <a:prstGeom prst="line">
              <a:avLst/>
            </a:prstGeom>
          </p:spPr>
          <p:style>
            <a:lnRef idx="3">
              <a:schemeClr val="accent1"/>
            </a:lnRef>
            <a:fillRef idx="0">
              <a:schemeClr val="accent1"/>
            </a:fillRef>
            <a:effectRef idx="2">
              <a:schemeClr val="accent1"/>
            </a:effectRef>
            <a:fontRef idx="minor">
              <a:schemeClr val="tx1"/>
            </a:fontRef>
          </p:style>
        </p:cxnSp>
        <p:sp>
          <p:nvSpPr>
            <p:cNvPr id="20" name="テキスト ボックス 19"/>
            <p:cNvSpPr txBox="1"/>
            <p:nvPr/>
          </p:nvSpPr>
          <p:spPr>
            <a:xfrm>
              <a:off x="4929190" y="5000636"/>
              <a:ext cx="2348720" cy="584775"/>
            </a:xfrm>
            <a:prstGeom prst="rect">
              <a:avLst/>
            </a:prstGeom>
            <a:noFill/>
          </p:spPr>
          <p:txBody>
            <a:bodyPr wrap="none" rtlCol="0">
              <a:spAutoFit/>
            </a:bodyPr>
            <a:lstStyle/>
            <a:p>
              <a:r>
                <a:rPr kumimoji="1" lang="en-US" altLang="ja-JP" sz="3200" dirty="0" smtClean="0"/>
                <a:t>3.41</a:t>
              </a:r>
              <a:r>
                <a:rPr kumimoji="1" lang="ja-JP" altLang="en-US" sz="3200" dirty="0" smtClean="0"/>
                <a:t>・・・</a:t>
              </a:r>
              <a:endParaRPr kumimoji="1" lang="ja-JP" altLang="en-US" sz="3200" dirty="0"/>
            </a:p>
          </p:txBody>
        </p:sp>
        <p:cxnSp>
          <p:nvCxnSpPr>
            <p:cNvPr id="22" name="直線矢印コネクタ 21"/>
            <p:cNvCxnSpPr/>
            <p:nvPr/>
          </p:nvCxnSpPr>
          <p:spPr>
            <a:xfrm rot="5400000" flipH="1" flipV="1">
              <a:off x="1821637" y="4321975"/>
              <a:ext cx="1928826" cy="158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4" name="直線矢印コネクタ 23"/>
            <p:cNvCxnSpPr/>
            <p:nvPr/>
          </p:nvCxnSpPr>
          <p:spPr>
            <a:xfrm rot="16200000" flipV="1">
              <a:off x="3679025" y="2607463"/>
              <a:ext cx="1643074" cy="142876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6" name="直線矢印コネクタ 25"/>
            <p:cNvCxnSpPr/>
            <p:nvPr/>
          </p:nvCxnSpPr>
          <p:spPr>
            <a:xfrm rot="5400000" flipH="1" flipV="1">
              <a:off x="5715802" y="2356636"/>
              <a:ext cx="1428760" cy="158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最大流</a:t>
            </a:r>
            <a:endParaRPr lang="en-US" altLang="ja-JP" dirty="0" smtClean="0"/>
          </a:p>
          <a:p>
            <a:r>
              <a:rPr kumimoji="1" lang="ja-JP" altLang="en-US" dirty="0" smtClean="0"/>
              <a:t>最大流</a:t>
            </a:r>
            <a:r>
              <a:rPr lang="ja-JP" altLang="en-US" dirty="0" smtClean="0"/>
              <a:t>問題</a:t>
            </a:r>
            <a:r>
              <a:rPr lang="en-US" altLang="ja-JP" dirty="0" smtClean="0"/>
              <a:t>=</a:t>
            </a:r>
            <a:r>
              <a:rPr lang="ja-JP" altLang="en-US" dirty="0" smtClean="0"/>
              <a:t>最小カット問題</a:t>
            </a:r>
            <a:endParaRPr lang="en-US" altLang="ja-JP" dirty="0" smtClean="0"/>
          </a:p>
          <a:p>
            <a:r>
              <a:rPr lang="ja-JP" altLang="en-US" dirty="0" smtClean="0"/>
              <a:t>本問題は図形の性質から最小カット問題をダイクストラ法で代用可能</a:t>
            </a:r>
            <a:endParaRPr lang="en-US" altLang="ja-JP" dirty="0" smtClean="0"/>
          </a:p>
          <a:p>
            <a:r>
              <a:rPr lang="ja-JP" altLang="en-US" dirty="0" smtClean="0"/>
              <a:t>多角形間の距離は線分の距離で計算可能</a:t>
            </a:r>
            <a:endParaRPr lang="en-US" altLang="ja-JP" dirty="0" smtClean="0"/>
          </a:p>
          <a:p>
            <a:endParaRPr lang="en-US" altLang="ja-JP" dirty="0" smtClean="0"/>
          </a:p>
          <a:p>
            <a:r>
              <a:rPr lang="ja-JP" altLang="en-US" dirty="0" smtClean="0"/>
              <a:t>線分の距離</a:t>
            </a:r>
            <a:r>
              <a:rPr lang="en-US" altLang="ja-JP" dirty="0" smtClean="0"/>
              <a:t>+</a:t>
            </a:r>
            <a:r>
              <a:rPr lang="ja-JP" altLang="en-US" dirty="0" smtClean="0"/>
              <a:t>ダイクストラ法</a:t>
            </a:r>
            <a:endParaRPr lang="en-US" altLang="ja-JP" dirty="0" smtClean="0"/>
          </a:p>
          <a:p>
            <a:endParaRPr lang="en-US" altLang="ja-JP"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a:t>
            </a:r>
            <a:endParaRPr kumimoji="1" lang="ja-JP" altLang="en-US" dirty="0"/>
          </a:p>
        </p:txBody>
      </p:sp>
      <p:sp>
        <p:nvSpPr>
          <p:cNvPr id="4" name="正方形/長方形 3"/>
          <p:cNvSpPr/>
          <p:nvPr/>
        </p:nvSpPr>
        <p:spPr>
          <a:xfrm>
            <a:off x="3178959" y="3607595"/>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p:cNvSpPr/>
          <p:nvPr/>
        </p:nvSpPr>
        <p:spPr>
          <a:xfrm>
            <a:off x="5036347" y="1750207"/>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7" name="直線コネクタ 6"/>
          <p:cNvCxnSpPr/>
          <p:nvPr/>
        </p:nvCxnSpPr>
        <p:spPr>
          <a:xfrm rot="5400000">
            <a:off x="-107189" y="3464719"/>
            <a:ext cx="4714908"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直線コネクタ 9"/>
          <p:cNvCxnSpPr/>
          <p:nvPr/>
        </p:nvCxnSpPr>
        <p:spPr>
          <a:xfrm rot="5400000">
            <a:off x="4536281" y="3393281"/>
            <a:ext cx="4714908" cy="0"/>
          </a:xfrm>
          <a:prstGeom prst="line">
            <a:avLst/>
          </a:prstGeom>
        </p:spPr>
        <p:style>
          <a:lnRef idx="3">
            <a:schemeClr val="accent1"/>
          </a:lnRef>
          <a:fillRef idx="0">
            <a:schemeClr val="accent1"/>
          </a:fillRef>
          <a:effectRef idx="2">
            <a:schemeClr val="accent1"/>
          </a:effectRef>
          <a:fontRef idx="minor">
            <a:schemeClr val="tx1"/>
          </a:fontRef>
        </p:style>
      </p:cxnSp>
      <p:sp>
        <p:nvSpPr>
          <p:cNvPr id="20" name="テキスト ボックス 19"/>
          <p:cNvSpPr txBox="1"/>
          <p:nvPr/>
        </p:nvSpPr>
        <p:spPr>
          <a:xfrm>
            <a:off x="5500694" y="5357826"/>
            <a:ext cx="2356735" cy="584775"/>
          </a:xfrm>
          <a:prstGeom prst="rect">
            <a:avLst/>
          </a:prstGeom>
          <a:noFill/>
        </p:spPr>
        <p:txBody>
          <a:bodyPr wrap="none" rtlCol="0">
            <a:spAutoFit/>
          </a:bodyPr>
          <a:lstStyle/>
          <a:p>
            <a:r>
              <a:rPr kumimoji="1" lang="en-US" altLang="ja-JP" sz="3200" dirty="0" smtClean="0"/>
              <a:t>1+1+1.41</a:t>
            </a:r>
            <a:r>
              <a:rPr kumimoji="1" lang="ja-JP" altLang="en-US" sz="3200" dirty="0" smtClean="0"/>
              <a:t>・・・</a:t>
            </a:r>
            <a:endParaRPr kumimoji="1" lang="ja-JP" altLang="en-US" sz="3200" dirty="0"/>
          </a:p>
        </p:txBody>
      </p:sp>
      <p:cxnSp>
        <p:nvCxnSpPr>
          <p:cNvPr id="22" name="直線矢印コネクタ 21"/>
          <p:cNvCxnSpPr/>
          <p:nvPr/>
        </p:nvCxnSpPr>
        <p:spPr>
          <a:xfrm rot="5400000" flipH="1" flipV="1">
            <a:off x="1821637" y="4071942"/>
            <a:ext cx="1928826" cy="158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4" name="直線矢印コネクタ 23"/>
          <p:cNvCxnSpPr/>
          <p:nvPr/>
        </p:nvCxnSpPr>
        <p:spPr>
          <a:xfrm rot="16200000" flipV="1">
            <a:off x="4268389" y="2875356"/>
            <a:ext cx="678661" cy="64294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6" name="直線矢印コネクタ 25"/>
          <p:cNvCxnSpPr/>
          <p:nvPr/>
        </p:nvCxnSpPr>
        <p:spPr>
          <a:xfrm rot="5400000" flipH="1" flipV="1">
            <a:off x="5482041" y="2589604"/>
            <a:ext cx="1893902" cy="795"/>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grpSp>
        <p:nvGrpSpPr>
          <p:cNvPr id="14" name="グループ化 13"/>
          <p:cNvGrpSpPr/>
          <p:nvPr/>
        </p:nvGrpSpPr>
        <p:grpSpPr>
          <a:xfrm>
            <a:off x="2285984" y="2678901"/>
            <a:ext cx="4643470" cy="930282"/>
            <a:chOff x="2285984" y="2928934"/>
            <a:chExt cx="4643470" cy="930282"/>
          </a:xfrm>
        </p:grpSpPr>
        <p:cxnSp>
          <p:nvCxnSpPr>
            <p:cNvPr id="21" name="直線矢印コネクタ 20"/>
            <p:cNvCxnSpPr/>
            <p:nvPr/>
          </p:nvCxnSpPr>
          <p:spPr>
            <a:xfrm>
              <a:off x="2285984" y="3857628"/>
              <a:ext cx="928694"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5" name="直線矢印コネクタ 24"/>
            <p:cNvCxnSpPr/>
            <p:nvPr/>
          </p:nvCxnSpPr>
          <p:spPr>
            <a:xfrm rot="5400000" flipH="1" flipV="1">
              <a:off x="4071934" y="2928934"/>
              <a:ext cx="928694" cy="92869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8" name="直線矢印コネクタ 27"/>
            <p:cNvCxnSpPr/>
            <p:nvPr/>
          </p:nvCxnSpPr>
          <p:spPr>
            <a:xfrm>
              <a:off x="5929322" y="2928934"/>
              <a:ext cx="1000132"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grpSp>
        <p:nvGrpSpPr>
          <p:cNvPr id="59" name="グループ化 58"/>
          <p:cNvGrpSpPr/>
          <p:nvPr/>
        </p:nvGrpSpPr>
        <p:grpSpPr>
          <a:xfrm>
            <a:off x="2786050" y="715150"/>
            <a:ext cx="3643338" cy="5142742"/>
            <a:chOff x="2786050" y="715150"/>
            <a:chExt cx="3643338" cy="5142742"/>
          </a:xfrm>
        </p:grpSpPr>
        <p:cxnSp>
          <p:nvCxnSpPr>
            <p:cNvPr id="17" name="直線矢印コネクタ 16"/>
            <p:cNvCxnSpPr/>
            <p:nvPr/>
          </p:nvCxnSpPr>
          <p:spPr>
            <a:xfrm rot="5400000" flipH="1" flipV="1">
              <a:off x="2607455" y="1393017"/>
              <a:ext cx="1857388" cy="150019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3" name="直線矢印コネクタ 22"/>
            <p:cNvCxnSpPr/>
            <p:nvPr/>
          </p:nvCxnSpPr>
          <p:spPr>
            <a:xfrm rot="10800000">
              <a:off x="4286248" y="1214422"/>
              <a:ext cx="2143140" cy="42862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4" name="直線矢印コネクタ 33"/>
            <p:cNvCxnSpPr/>
            <p:nvPr/>
          </p:nvCxnSpPr>
          <p:spPr>
            <a:xfrm rot="5400000" flipH="1" flipV="1">
              <a:off x="3214678" y="1785926"/>
              <a:ext cx="2143140" cy="158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41" name="直線矢印コネクタ 40"/>
            <p:cNvCxnSpPr/>
            <p:nvPr/>
          </p:nvCxnSpPr>
          <p:spPr>
            <a:xfrm rot="10800000">
              <a:off x="2786050" y="5000636"/>
              <a:ext cx="2143140" cy="64294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43" name="直線矢印コネクタ 42"/>
            <p:cNvCxnSpPr/>
            <p:nvPr/>
          </p:nvCxnSpPr>
          <p:spPr>
            <a:xfrm rot="5400000" flipH="1" flipV="1">
              <a:off x="3751257" y="4679165"/>
              <a:ext cx="2356660" cy="794"/>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45" name="直線矢印コネクタ 44"/>
            <p:cNvCxnSpPr/>
            <p:nvPr/>
          </p:nvCxnSpPr>
          <p:spPr>
            <a:xfrm rot="5400000" flipH="1" flipV="1">
              <a:off x="4643438" y="3857628"/>
              <a:ext cx="2071702" cy="150019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ppt_x"/>
                                          </p:val>
                                        </p:tav>
                                        <p:tav tm="100000">
                                          <p:val>
                                            <p:strVal val="#ppt_x"/>
                                          </p:val>
                                        </p:tav>
                                      </p:tavLst>
                                    </p:anim>
                                    <p:anim calcmode="lin" valueType="num">
                                      <p:cBhvr additive="base">
                                        <p:cTn id="8"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線分と線分の距離</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Spaghetti Source - </a:t>
            </a:r>
            <a:r>
              <a:rPr lang="ja-JP" altLang="en-US" dirty="0" smtClean="0"/>
              <a:t>距離など</a:t>
            </a:r>
            <a:endParaRPr lang="en-US" altLang="ja-JP" dirty="0" smtClean="0"/>
          </a:p>
          <a:p>
            <a:pPr lvl="1"/>
            <a:r>
              <a:rPr lang="en-US" altLang="ja-JP" dirty="0" smtClean="0"/>
              <a:t>http://www.prefield.com/algorithm/geometry/distance.html</a:t>
            </a:r>
            <a:endParaRPr kumimoji="1" lang="ja-JP"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ジャッジソースコード</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野田</a:t>
            </a:r>
            <a:endParaRPr kumimoji="1" lang="en-US" altLang="ja-JP" dirty="0" smtClean="0"/>
          </a:p>
          <a:p>
            <a:pPr lvl="1"/>
            <a:r>
              <a:rPr lang="en-US" altLang="ja-JP" dirty="0" smtClean="0"/>
              <a:t>C++</a:t>
            </a:r>
            <a:endParaRPr kumimoji="1" lang="en-US" altLang="ja-JP" dirty="0" smtClean="0"/>
          </a:p>
          <a:p>
            <a:pPr lvl="1"/>
            <a:r>
              <a:rPr kumimoji="1" lang="en-US" altLang="ja-JP" dirty="0" smtClean="0"/>
              <a:t>143</a:t>
            </a:r>
            <a:r>
              <a:rPr kumimoji="1" lang="ja-JP" altLang="en-US" dirty="0" smtClean="0"/>
              <a:t>行</a:t>
            </a:r>
            <a:endParaRPr kumimoji="1" lang="en-US" altLang="ja-JP" dirty="0" smtClean="0"/>
          </a:p>
          <a:p>
            <a:r>
              <a:rPr kumimoji="1" lang="ja-JP" altLang="en-US" dirty="0" smtClean="0"/>
              <a:t>高橋</a:t>
            </a:r>
            <a:endParaRPr kumimoji="1" lang="en-US" altLang="ja-JP" dirty="0" smtClean="0"/>
          </a:p>
          <a:p>
            <a:pPr lvl="1"/>
            <a:r>
              <a:rPr lang="en-US" altLang="ja-JP" dirty="0" smtClean="0"/>
              <a:t>C++</a:t>
            </a:r>
          </a:p>
          <a:p>
            <a:pPr lvl="1"/>
            <a:r>
              <a:rPr kumimoji="1" lang="en-US" altLang="ja-JP" dirty="0" smtClean="0"/>
              <a:t>125</a:t>
            </a:r>
            <a:r>
              <a:rPr kumimoji="1" lang="ja-JP" altLang="en-US" dirty="0" smtClean="0"/>
              <a:t>行</a:t>
            </a:r>
            <a:endParaRPr kumimoji="1" lang="ja-JP"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First submit : _(</a:t>
            </a:r>
            <a:r>
              <a:rPr lang="en-US" altLang="ja-JP" dirty="0" err="1" smtClean="0"/>
              <a:t>ry</a:t>
            </a:r>
            <a:r>
              <a:rPr lang="en-US" altLang="ja-JP" dirty="0" smtClean="0"/>
              <a:t> (170)</a:t>
            </a:r>
          </a:p>
          <a:p>
            <a:r>
              <a:rPr lang="en-US" altLang="ja-JP" dirty="0" smtClean="0"/>
              <a:t>First accepted : _(</a:t>
            </a:r>
            <a:r>
              <a:rPr lang="en-US" altLang="ja-JP" dirty="0" err="1" smtClean="0"/>
              <a:t>ry</a:t>
            </a:r>
            <a:r>
              <a:rPr lang="en-US" altLang="ja-JP" dirty="0" smtClean="0"/>
              <a:t> (170)</a:t>
            </a:r>
          </a:p>
          <a:p>
            <a:r>
              <a:rPr lang="en-US" altLang="ja-JP" dirty="0" smtClean="0"/>
              <a:t>Total submit : 3</a:t>
            </a:r>
          </a:p>
          <a:p>
            <a:r>
              <a:rPr lang="en-US" altLang="ja-JP" dirty="0" smtClean="0"/>
              <a:t>Total accepted </a:t>
            </a:r>
            <a:r>
              <a:rPr lang="en-US" altLang="ja-JP" smtClean="0"/>
              <a:t>: 2</a:t>
            </a:r>
            <a:endParaRPr lang="en-US" altLang="ja-JP" dirty="0" smtClean="0"/>
          </a:p>
          <a:p>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シック">
  <a:themeElements>
    <a:clrScheme name="シック">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シック">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シック">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0</TotalTime>
  <Words>238</Words>
  <Application>Microsoft Office PowerPoint</Application>
  <PresentationFormat>画面に合わせる (4:3)</PresentationFormat>
  <Paragraphs>49</Paragraphs>
  <Slides>9</Slides>
  <Notes>9</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シック</vt:lpstr>
      <vt:lpstr>ICPC夏合宿09Day3 Problem I Wind Passages –風の回廊-</vt:lpstr>
      <vt:lpstr>問題その前に</vt:lpstr>
      <vt:lpstr>問題</vt:lpstr>
      <vt:lpstr>問題</vt:lpstr>
      <vt:lpstr>解法</vt:lpstr>
      <vt:lpstr>解法</vt:lpstr>
      <vt:lpstr>線分と線分の距離</vt:lpstr>
      <vt:lpstr>ジャッジソースコード</vt:lpstr>
      <vt:lpstr>結果</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2009-11-01T02:58:16Z</dcterms:created>
  <dcterms:modified xsi:type="dcterms:W3CDTF">2009-11-01T02:58:18Z</dcterms:modified>
</cp:coreProperties>
</file>