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8" r:id="rId6"/>
    <p:sldId id="269" r:id="rId7"/>
    <p:sldId id="270" r:id="rId8"/>
    <p:sldId id="271" r:id="rId9"/>
    <p:sldId id="272" r:id="rId10"/>
    <p:sldId id="261" r:id="rId11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テーマ スタイル 1 - アクセント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淡色スタイル 2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淡色スタイル 2 - アクセント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8D230F3-CF80-4859-8CE7-A43EE81993B5}" styleName="淡色スタイル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9C6D3E-ED3B-4757-AF0C-6441B1A7FB0E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423A8C-182F-4230-970C-F96CBFCD8A97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23A8C-182F-4230-970C-F96CBFCD8A97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H:</a:t>
            </a:r>
            <a:br>
              <a:rPr lang="en-US" altLang="ja-JP" dirty="0" smtClean="0"/>
            </a:br>
            <a:r>
              <a:rPr lang="en-US" altLang="ja-JP" dirty="0" smtClean="0"/>
              <a:t>Eleven Lover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原案：松本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解答例：高橋・寺島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英文：寺島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解説：寺島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数値の中から</a:t>
            </a:r>
            <a:r>
              <a:rPr lang="en-US" altLang="ja-JP" dirty="0" smtClean="0"/>
              <a:t>11</a:t>
            </a:r>
            <a:r>
              <a:rPr lang="ja-JP" altLang="en-US" dirty="0" smtClean="0"/>
              <a:t>の倍数を探せ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総数を答える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最大</a:t>
            </a:r>
            <a:r>
              <a:rPr lang="en-US" altLang="ja-JP" dirty="0" smtClean="0"/>
              <a:t>80000</a:t>
            </a:r>
            <a:r>
              <a:rPr lang="ja-JP" altLang="en-US" dirty="0" smtClean="0"/>
              <a:t>桁</a:t>
            </a:r>
            <a:endParaRPr lang="en-US" altLang="ja-JP" dirty="0" smtClean="0"/>
          </a:p>
          <a:p>
            <a:pPr lvl="1" eaLnBrk="1" hangingPunct="1"/>
            <a:r>
              <a:rPr lang="en-US" altLang="ja-JP" dirty="0" smtClean="0"/>
              <a:t>0</a:t>
            </a:r>
            <a:r>
              <a:rPr lang="ja-JP" altLang="en-US" dirty="0" smtClean="0"/>
              <a:t>や先頭</a:t>
            </a:r>
            <a:r>
              <a:rPr lang="en-US" altLang="ja-JP" dirty="0" smtClean="0"/>
              <a:t>0</a:t>
            </a:r>
            <a:r>
              <a:rPr lang="ja-JP" altLang="en-US" dirty="0" smtClean="0"/>
              <a:t>のものは数えない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</a:t>
            </a:r>
            <a:endParaRPr kumimoji="1" lang="ja-JP" altLang="en-US" dirty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2571736" y="2071678"/>
          <a:ext cx="4000528" cy="2895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00"/>
                <a:gridCol w="360000"/>
                <a:gridCol w="360000"/>
                <a:gridCol w="360000"/>
                <a:gridCol w="360000"/>
                <a:gridCol w="2200528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0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  11×1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0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  11×10</a:t>
                      </a:r>
                      <a:endParaRPr kumimoji="1" lang="ja-JP" altLang="en-US" sz="32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0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  11×1001</a:t>
                      </a:r>
                      <a:endParaRPr kumimoji="1" lang="ja-JP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320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sz="320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bg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  11×1</a:t>
                      </a:r>
                      <a:endParaRPr kumimoji="1" lang="ja-JP" altLang="en-US" sz="32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直線コネクタ 5"/>
          <p:cNvCxnSpPr/>
          <p:nvPr/>
        </p:nvCxnSpPr>
        <p:spPr>
          <a:xfrm flipV="1">
            <a:off x="1643042" y="2571744"/>
            <a:ext cx="535785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Theorem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11</a:t>
            </a:r>
            <a:r>
              <a:rPr lang="ja-JP" altLang="en-US" dirty="0" smtClean="0"/>
              <a:t>の倍数の特徴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偶数桁と奇数桁の和が</a:t>
            </a:r>
            <a:r>
              <a:rPr lang="en-US" altLang="ja-JP" dirty="0" smtClean="0"/>
              <a:t>mod11</a:t>
            </a:r>
            <a:r>
              <a:rPr lang="ja-JP" altLang="en-US" dirty="0" smtClean="0"/>
              <a:t>で等しい</a:t>
            </a:r>
            <a:endParaRPr lang="en-US" altLang="ja-JP" dirty="0" smtClean="0"/>
          </a:p>
          <a:p>
            <a:pPr lvl="1" eaLnBrk="1" hangingPunct="1"/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例：</a:t>
            </a:r>
            <a:endParaRPr lang="en-US" altLang="ja-JP" dirty="0" smtClean="0"/>
          </a:p>
          <a:p>
            <a:pPr lvl="2" eaLnBrk="1" hangingPunct="1"/>
            <a:r>
              <a:rPr lang="en-US" altLang="ja-JP" dirty="0" smtClean="0"/>
              <a:t>27819 </a:t>
            </a:r>
            <a:r>
              <a:rPr lang="en-US" altLang="ja-JP" dirty="0" smtClean="0">
                <a:sym typeface="Wingdings" pitchFamily="2" charset="2"/>
              </a:rPr>
              <a:t>== 2529 * 11</a:t>
            </a:r>
          </a:p>
          <a:p>
            <a:pPr lvl="2" eaLnBrk="1" hangingPunct="1"/>
            <a:r>
              <a:rPr lang="en-US" altLang="ja-JP" dirty="0" smtClean="0">
                <a:sym typeface="Wingdings" pitchFamily="2" charset="2"/>
              </a:rPr>
              <a:t>2+8+9 == 7+1 (mod11)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偶数桁と奇数桁の和が等しくなる部分を探す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偶数桁を</a:t>
            </a:r>
            <a:r>
              <a:rPr lang="en-US" altLang="ja-JP" dirty="0" smtClean="0"/>
              <a:t>-1</a:t>
            </a:r>
            <a:r>
              <a:rPr lang="ja-JP" altLang="en-US" dirty="0" smtClean="0"/>
              <a:t>倍すると和が</a:t>
            </a:r>
            <a:r>
              <a:rPr lang="en-US" altLang="ja-JP" dirty="0" smtClean="0"/>
              <a:t>0</a:t>
            </a:r>
            <a:r>
              <a:rPr lang="ja-JP" altLang="en-US" dirty="0" smtClean="0"/>
              <a:t>なる部分列でよくなる</a:t>
            </a:r>
            <a:endParaRPr lang="en-US" altLang="ja-JP" dirty="0" smtClean="0"/>
          </a:p>
          <a:p>
            <a:r>
              <a:rPr kumimoji="1" lang="en-US" altLang="ja-JP" dirty="0" smtClean="0"/>
              <a:t>DP</a:t>
            </a:r>
          </a:p>
          <a:p>
            <a:pPr lvl="1"/>
            <a:r>
              <a:rPr lang="en-US" altLang="ja-JP" dirty="0" smtClean="0"/>
              <a:t>t(k, r): k</a:t>
            </a:r>
            <a:r>
              <a:rPr lang="ja-JP" altLang="en-US" dirty="0" smtClean="0"/>
              <a:t>桁目を末尾とする和が</a:t>
            </a:r>
            <a:r>
              <a:rPr lang="en-US" altLang="ja-JP" dirty="0" smtClean="0"/>
              <a:t>r</a:t>
            </a:r>
            <a:r>
              <a:rPr lang="ja-JP" altLang="en-US" dirty="0" smtClean="0"/>
              <a:t>の部分列の数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c(k, (</a:t>
            </a:r>
            <a:r>
              <a:rPr lang="en-US" altLang="ja-JP" dirty="0" err="1" smtClean="0"/>
              <a:t>r+v</a:t>
            </a:r>
            <a:r>
              <a:rPr lang="en-US" altLang="ja-JP" dirty="0" smtClean="0"/>
              <a:t>[k])%11) += c(k-1, r)</a:t>
            </a:r>
          </a:p>
          <a:p>
            <a:pPr lvl="1"/>
            <a:r>
              <a:rPr lang="en-US" altLang="ja-JP" dirty="0" smtClean="0"/>
              <a:t>if v[k] == r and v[k] != 0 then c(k, r) += 1</a:t>
            </a:r>
            <a:endParaRPr lang="ja-JP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</a:t>
            </a:r>
            <a:r>
              <a:rPr lang="en-US" altLang="ja-JP" dirty="0" smtClean="0"/>
              <a:t>(example)</a:t>
            </a:r>
            <a:endParaRPr kumimoji="1" lang="ja-JP" altLang="en-US" dirty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599" cy="445008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r>
                        <a:rPr kumimoji="1" lang="en-US" altLang="ja-JP" baseline="0" dirty="0" smtClean="0"/>
                        <a:t>  (-4)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  (-1)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  (-4)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正方形/長方形 4"/>
          <p:cNvSpPr/>
          <p:nvPr/>
        </p:nvSpPr>
        <p:spPr>
          <a:xfrm>
            <a:off x="1785918" y="2357430"/>
            <a:ext cx="6786610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矢印コネクタ 6"/>
          <p:cNvCxnSpPr/>
          <p:nvPr/>
        </p:nvCxnSpPr>
        <p:spPr>
          <a:xfrm rot="5400000" flipH="1" flipV="1">
            <a:off x="2250265" y="2893215"/>
            <a:ext cx="1285884" cy="78581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/>
          <p:nvPr/>
        </p:nvCxnSpPr>
        <p:spPr>
          <a:xfrm>
            <a:off x="3643306" y="5143512"/>
            <a:ext cx="785818" cy="158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/>
          <p:nvPr/>
        </p:nvCxnSpPr>
        <p:spPr>
          <a:xfrm>
            <a:off x="3643306" y="2571744"/>
            <a:ext cx="785818" cy="158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 flipV="1">
            <a:off x="4786314" y="4786322"/>
            <a:ext cx="785818" cy="35719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rot="16200000" flipH="1">
            <a:off x="3464711" y="3964785"/>
            <a:ext cx="3429024" cy="78581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rot="5400000" flipH="1" flipV="1">
            <a:off x="5286380" y="3286124"/>
            <a:ext cx="2143140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/>
          <p:nvPr/>
        </p:nvCxnSpPr>
        <p:spPr>
          <a:xfrm rot="5400000" flipH="1" flipV="1">
            <a:off x="5286380" y="4714884"/>
            <a:ext cx="2143140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rot="5400000" flipH="1" flipV="1">
            <a:off x="6858016" y="3286124"/>
            <a:ext cx="1285884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rot="5400000" flipH="1" flipV="1">
            <a:off x="6858016" y="2857496"/>
            <a:ext cx="1285884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/>
          <p:nvPr/>
        </p:nvCxnSpPr>
        <p:spPr>
          <a:xfrm rot="16200000" flipH="1">
            <a:off x="6250793" y="3393281"/>
            <a:ext cx="2500330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Another 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数学的な特性を用いなくとも解ける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むしろ</a:t>
            </a:r>
            <a:r>
              <a:rPr kumimoji="1" lang="en-US" altLang="ja-JP" dirty="0" smtClean="0"/>
              <a:t>11</a:t>
            </a:r>
            <a:r>
              <a:rPr kumimoji="1" lang="ja-JP" altLang="en-US" dirty="0" smtClean="0"/>
              <a:t>に制約されない</a:t>
            </a:r>
            <a:endParaRPr kumimoji="1" lang="en-US" altLang="ja-JP" dirty="0" smtClean="0"/>
          </a:p>
          <a:p>
            <a:r>
              <a:rPr kumimoji="1" lang="en-US" altLang="ja-JP" dirty="0" smtClean="0"/>
              <a:t>DP</a:t>
            </a:r>
          </a:p>
          <a:p>
            <a:pPr lvl="1"/>
            <a:r>
              <a:rPr lang="en-US" altLang="ja-JP" dirty="0" smtClean="0"/>
              <a:t>t(k, r): k</a:t>
            </a:r>
            <a:r>
              <a:rPr lang="ja-JP" altLang="en-US" dirty="0" smtClean="0"/>
              <a:t>桁目を末尾とする</a:t>
            </a:r>
            <a:r>
              <a:rPr lang="en-US" altLang="ja-JP" dirty="0" smtClean="0"/>
              <a:t>mod11</a:t>
            </a:r>
            <a:r>
              <a:rPr lang="ja-JP" altLang="en-US" dirty="0" smtClean="0"/>
              <a:t>が</a:t>
            </a:r>
            <a:r>
              <a:rPr lang="en-US" altLang="ja-JP" dirty="0" smtClean="0"/>
              <a:t>r</a:t>
            </a:r>
            <a:r>
              <a:rPr lang="ja-JP" altLang="en-US" dirty="0" smtClean="0"/>
              <a:t>の列の数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c(k, (r*10+v[k])%11) += c(k-1, r)</a:t>
            </a:r>
          </a:p>
          <a:p>
            <a:pPr lvl="1"/>
            <a:r>
              <a:rPr lang="en-US" altLang="ja-JP" dirty="0" smtClean="0"/>
              <a:t>if v[k] == r and v[k] != 0 then c(k, r) += 1</a:t>
            </a:r>
            <a:endParaRPr lang="ja-JP" altLang="en-US" dirty="0" smtClean="0"/>
          </a:p>
          <a:p>
            <a:pPr lvl="1"/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Another Solution </a:t>
            </a:r>
            <a:r>
              <a:rPr lang="en-US" altLang="ja-JP" dirty="0" smtClean="0"/>
              <a:t>(example)</a:t>
            </a:r>
            <a:endParaRPr kumimoji="1" lang="ja-JP" altLang="en-US" dirty="0"/>
          </a:p>
        </p:txBody>
      </p:sp>
      <p:graphicFrame>
        <p:nvGraphicFramePr>
          <p:cNvPr id="4" name="コンテンツ プレースホルダ 3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599" cy="445008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175657"/>
                <a:gridCol w="1175657"/>
                <a:gridCol w="1175657"/>
                <a:gridCol w="1175657"/>
                <a:gridCol w="1175657"/>
                <a:gridCol w="1175657"/>
                <a:gridCol w="1175657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3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4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2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5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6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7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8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9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10</a:t>
                      </a:r>
                      <a:endParaRPr kumimoji="1" lang="ja-JP" altLang="en-US" dirty="0"/>
                    </a:p>
                  </a:txBody>
                  <a:tcPr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0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/>
                        <a:t>1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正方形/長方形 4"/>
          <p:cNvSpPr/>
          <p:nvPr/>
        </p:nvSpPr>
        <p:spPr>
          <a:xfrm>
            <a:off x="1785918" y="2357430"/>
            <a:ext cx="6786610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7" name="直線矢印コネクタ 6"/>
          <p:cNvCxnSpPr/>
          <p:nvPr/>
        </p:nvCxnSpPr>
        <p:spPr>
          <a:xfrm rot="5400000" flipH="1" flipV="1">
            <a:off x="2107389" y="2821777"/>
            <a:ext cx="1428760" cy="9286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>
            <a:off x="3571868" y="2571744"/>
            <a:ext cx="857256" cy="1588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矢印コネクタ 11"/>
          <p:cNvCxnSpPr/>
          <p:nvPr/>
        </p:nvCxnSpPr>
        <p:spPr>
          <a:xfrm rot="16200000" flipH="1">
            <a:off x="3464711" y="4107661"/>
            <a:ext cx="1143008" cy="9286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>
            <a:off x="4786314" y="2571744"/>
            <a:ext cx="785818" cy="285752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 flipV="1">
            <a:off x="4714876" y="4429132"/>
            <a:ext cx="928694" cy="71438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/>
          <p:nvPr/>
        </p:nvCxnSpPr>
        <p:spPr>
          <a:xfrm rot="16200000" flipH="1">
            <a:off x="5822165" y="2964653"/>
            <a:ext cx="1000132" cy="9286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rot="5400000" flipH="1" flipV="1">
            <a:off x="5500694" y="3071810"/>
            <a:ext cx="1714512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rot="16200000" flipH="1">
            <a:off x="6822297" y="2821777"/>
            <a:ext cx="1357322" cy="857256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/>
          <p:nvPr/>
        </p:nvCxnSpPr>
        <p:spPr>
          <a:xfrm rot="5400000" flipH="1" flipV="1">
            <a:off x="6822297" y="2821777"/>
            <a:ext cx="1428760" cy="9286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矢印コネクタ 28"/>
          <p:cNvCxnSpPr/>
          <p:nvPr/>
        </p:nvCxnSpPr>
        <p:spPr>
          <a:xfrm rot="16200000" flipH="1">
            <a:off x="6679421" y="4822041"/>
            <a:ext cx="1714512" cy="928694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(complexity)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計算量： </a:t>
            </a:r>
            <a:r>
              <a:rPr lang="en-US" altLang="ja-JP" dirty="0" smtClean="0"/>
              <a:t>O(n)</a:t>
            </a:r>
          </a:p>
          <a:p>
            <a:r>
              <a:rPr lang="ja-JP" altLang="en-US" dirty="0" smtClean="0"/>
              <a:t>メモリ： </a:t>
            </a:r>
            <a:r>
              <a:rPr lang="en-US" altLang="ja-JP" dirty="0" smtClean="0"/>
              <a:t>O(1)</a:t>
            </a:r>
          </a:p>
          <a:p>
            <a:endParaRPr kumimoji="1" lang="en-US" altLang="ja-JP" dirty="0" smtClean="0"/>
          </a:p>
          <a:p>
            <a:r>
              <a:rPr lang="en-US" altLang="ja-JP" dirty="0" smtClean="0"/>
              <a:t>FYI: </a:t>
            </a:r>
            <a:r>
              <a:rPr lang="ja-JP" altLang="en-US" dirty="0" smtClean="0"/>
              <a:t>別解法で</a:t>
            </a:r>
            <a:r>
              <a:rPr lang="en-US" altLang="ja-JP" dirty="0" smtClean="0"/>
              <a:t>m</a:t>
            </a:r>
            <a:r>
              <a:rPr lang="ja-JP" altLang="en-US" dirty="0" smtClean="0"/>
              <a:t>の倍数とすると</a:t>
            </a:r>
            <a:endParaRPr lang="en-US" altLang="ja-JP" dirty="0" smtClean="0"/>
          </a:p>
          <a:p>
            <a:pPr lvl="1"/>
            <a:r>
              <a:rPr lang="ja-JP" altLang="en-US" sz="3200" dirty="0" smtClean="0"/>
              <a:t>計算量： </a:t>
            </a:r>
            <a:r>
              <a:rPr lang="en-US" altLang="ja-JP" sz="3200" dirty="0" smtClean="0"/>
              <a:t>O(nm)</a:t>
            </a:r>
          </a:p>
          <a:p>
            <a:pPr lvl="1"/>
            <a:r>
              <a:rPr kumimoji="1" lang="ja-JP" altLang="en-US" sz="3200" dirty="0" smtClean="0"/>
              <a:t>メモリ： </a:t>
            </a:r>
            <a:r>
              <a:rPr kumimoji="1" lang="en-US" altLang="ja-JP" sz="3200" dirty="0" smtClean="0"/>
              <a:t>O(m)</a:t>
            </a:r>
            <a:endParaRPr kumimoji="1" lang="ja-JP" altLang="en-US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Submitted: 21 (16 teams)</a:t>
            </a:r>
          </a:p>
          <a:p>
            <a:pPr eaLnBrk="1" hangingPunct="1"/>
            <a:r>
              <a:rPr lang="en-US" altLang="ja-JP" dirty="0" smtClean="0"/>
              <a:t>Solved: 11</a:t>
            </a:r>
          </a:p>
          <a:p>
            <a:pPr eaLnBrk="1" hangingPunct="1"/>
            <a:r>
              <a:rPr lang="en-US" altLang="ja-JP" dirty="0" smtClean="0"/>
              <a:t>First Accept: 43min (</a:t>
            </a:r>
            <a:r>
              <a:rPr lang="en-US" altLang="ja-JP" dirty="0" err="1" smtClean="0"/>
              <a:t>icp.c</a:t>
            </a:r>
            <a:r>
              <a:rPr lang="en-US" altLang="ja-JP" dirty="0" smtClean="0"/>
              <a:t>)</a:t>
            </a:r>
          </a:p>
          <a:p>
            <a:pPr eaLnBrk="1" hangingPunct="1"/>
            <a:endParaRPr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0</TotalTime>
  <Words>466</Words>
  <Application>Microsoft Office PowerPoint</Application>
  <PresentationFormat>画面に合わせる (4:3)</PresentationFormat>
  <Paragraphs>242</Paragraphs>
  <Slides>10</Slides>
  <Notes>10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Pixel</vt:lpstr>
      <vt:lpstr>Problem H: Eleven Lover</vt:lpstr>
      <vt:lpstr>Problem</vt:lpstr>
      <vt:lpstr>Example</vt:lpstr>
      <vt:lpstr>Theorem</vt:lpstr>
      <vt:lpstr>Solution</vt:lpstr>
      <vt:lpstr>Solution (example)</vt:lpstr>
      <vt:lpstr>Another Solution</vt:lpstr>
      <vt:lpstr>Another Solution (example)</vt:lpstr>
      <vt:lpstr>Solution (complexity)</vt:lpstr>
      <vt:lpstr>Result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2009-11-05T10:59:01Z</dcterms:created>
  <dcterms:modified xsi:type="dcterms:W3CDTF">2009-11-05T10:59:06Z</dcterms:modified>
</cp:coreProperties>
</file>