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69" r:id="rId6"/>
    <p:sldId id="266" r:id="rId7"/>
    <p:sldId id="267" r:id="rId8"/>
    <p:sldId id="268" r:id="rId9"/>
  </p:sldIdLst>
  <p:sldSz cx="9144000" cy="6858000" type="screen4x3"/>
  <p:notesSz cx="7099300" cy="102235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46" autoAdjust="0"/>
  </p:normalViewPr>
  <p:slideViewPr>
    <p:cSldViewPr>
      <p:cViewPr varScale="1">
        <p:scale>
          <a:sx n="88" d="100"/>
          <a:sy n="88" d="100"/>
        </p:scale>
        <p:origin x="-10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r">
              <a:defRPr sz="1300"/>
            </a:lvl1pPr>
          </a:lstStyle>
          <a:p>
            <a:fld id="{6584FC27-0618-4929-B568-F59E718659D3}" type="datetimeFigureOut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6763"/>
            <a:ext cx="5111750" cy="3833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984" tIns="49492" rIns="98984" bIns="4949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09930" y="4856163"/>
            <a:ext cx="5679440" cy="4600575"/>
          </a:xfrm>
          <a:prstGeom prst="rect">
            <a:avLst/>
          </a:prstGeom>
        </p:spPr>
        <p:txBody>
          <a:bodyPr vert="horz" lIns="98984" tIns="49492" rIns="98984" bIns="49492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1294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r">
              <a:defRPr sz="1300"/>
            </a:lvl1pPr>
          </a:lstStyle>
          <a:p>
            <a:fld id="{F1213ADF-D0F8-4471-9B64-9604E22BF6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337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3" name="AutoShape 17"/>
          <p:cNvSpPr>
            <a:spLocks noChangeAspect="1" noChangeArrowheads="1"/>
          </p:cNvSpPr>
          <p:nvPr/>
        </p:nvSpPr>
        <p:spPr bwMode="auto">
          <a:xfrm flipH="1">
            <a:off x="5508625" y="3222625"/>
            <a:ext cx="3635375" cy="3635375"/>
          </a:xfrm>
          <a:prstGeom prst="rtTriangle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tint val="0"/>
                  <a:invGamma/>
                </a:srgbClr>
              </a:gs>
              <a:gs pos="100000">
                <a:srgbClr val="FFCC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2051050" cy="6858000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CC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 rot="5400000">
            <a:off x="1069975" y="1857376"/>
            <a:ext cx="1582737" cy="36941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0" name="Oval 4"/>
          <p:cNvSpPr>
            <a:spLocks noChangeArrowheads="1"/>
          </p:cNvSpPr>
          <p:nvPr/>
        </p:nvSpPr>
        <p:spPr bwMode="auto">
          <a:xfrm>
            <a:off x="14288" y="5807075"/>
            <a:ext cx="2036762" cy="576263"/>
          </a:xfrm>
          <a:prstGeom prst="ellipse">
            <a:avLst/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923A3A"/>
                </a:solidFill>
              </a:defRPr>
            </a:lvl1pPr>
          </a:lstStyle>
          <a:p>
            <a:fld id="{CE91BCEB-794C-4EA5-9303-0FC46901D356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53337"/>
            <a:ext cx="2895600" cy="268138"/>
          </a:xfrm>
        </p:spPr>
        <p:txBody>
          <a:bodyPr/>
          <a:lstStyle>
            <a:lvl1pPr>
              <a:defRPr>
                <a:solidFill>
                  <a:srgbClr val="923A3A"/>
                </a:solidFill>
              </a:defRPr>
            </a:lvl1pPr>
          </a:lstStyle>
          <a:p>
            <a:r>
              <a:rPr kumimoji="1" lang="en-US" altLang="ja-JP" dirty="0" smtClean="0"/>
              <a:t>JAG Spring Contest 2013</a:t>
            </a:r>
            <a:endParaRPr kumimoji="1" lang="ja-JP" altLang="en-US" dirty="0"/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523875" y="1874838"/>
            <a:ext cx="8296275" cy="1792287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1206500" y="3668713"/>
            <a:ext cx="7037388" cy="2317750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 rot="5400000">
            <a:off x="4404519" y="-781843"/>
            <a:ext cx="142875" cy="8923337"/>
          </a:xfrm>
          <a:prstGeom prst="triangle">
            <a:avLst>
              <a:gd name="adj" fmla="val 50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0" name="Freeform 14"/>
          <p:cNvSpPr>
            <a:spLocks noChangeAspect="1"/>
          </p:cNvSpPr>
          <p:nvPr/>
        </p:nvSpPr>
        <p:spPr bwMode="auto">
          <a:xfrm rot="4037232">
            <a:off x="711200" y="382428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684213" y="2060575"/>
            <a:ext cx="7953375" cy="1470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ja-JP" altLang="en-US" sz="4400">
              <a:solidFill>
                <a:srgbClr val="923A3A"/>
              </a:solidFill>
            </a:endParaRPr>
          </a:p>
        </p:txBody>
      </p:sp>
      <p:sp>
        <p:nvSpPr>
          <p:cNvPr id="9225" name="Freeform 9"/>
          <p:cNvSpPr>
            <a:spLocks noChangeAspect="1"/>
          </p:cNvSpPr>
          <p:nvPr/>
        </p:nvSpPr>
        <p:spPr bwMode="auto">
          <a:xfrm rot="3332684">
            <a:off x="1077913" y="2128838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6" name="Freeform 10"/>
          <p:cNvSpPr>
            <a:spLocks noChangeAspect="1"/>
          </p:cNvSpPr>
          <p:nvPr/>
        </p:nvSpPr>
        <p:spPr bwMode="auto">
          <a:xfrm rot="1438404">
            <a:off x="179388" y="2508250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flat" cmpd="sng">
                <a:solidFill>
                  <a:srgbClr val="FFCCC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7" name="Freeform 11"/>
          <p:cNvSpPr>
            <a:spLocks noChangeAspect="1"/>
          </p:cNvSpPr>
          <p:nvPr/>
        </p:nvSpPr>
        <p:spPr bwMode="auto">
          <a:xfrm rot="2570349">
            <a:off x="833438" y="3141663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8" name="Freeform 12"/>
          <p:cNvSpPr>
            <a:spLocks noChangeAspect="1"/>
          </p:cNvSpPr>
          <p:nvPr/>
        </p:nvSpPr>
        <p:spPr bwMode="auto">
          <a:xfrm rot="2003148">
            <a:off x="1247775" y="2995613"/>
            <a:ext cx="268288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9" name="Freeform 13"/>
          <p:cNvSpPr>
            <a:spLocks noChangeAspect="1"/>
          </p:cNvSpPr>
          <p:nvPr/>
        </p:nvSpPr>
        <p:spPr bwMode="auto">
          <a:xfrm rot="2971513">
            <a:off x="1771650" y="244633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31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685800" y="2054225"/>
            <a:ext cx="7772400" cy="1470025"/>
          </a:xfr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pPr lvl="0"/>
            <a:r>
              <a:rPr lang="ja-JP" altLang="en-US" noProof="0" dirty="0" smtClean="0"/>
              <a:t>マスター タイトルの書式設定</a:t>
            </a: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1441450" y="4027488"/>
            <a:ext cx="6550025" cy="1752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>
              <a:spcBef>
                <a:spcPct val="20000"/>
              </a:spcBef>
            </a:pPr>
            <a:endParaRPr lang="ja-JP" altLang="en-US" sz="3200">
              <a:solidFill>
                <a:srgbClr val="923A3A"/>
              </a:solidFill>
            </a:endParaRPr>
          </a:p>
        </p:txBody>
      </p:sp>
      <p:sp>
        <p:nvSpPr>
          <p:cNvPr id="9232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4024313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9C0411-9C4C-4F95-840E-2406C6C5752C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JAG Spring Contest 2013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4021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FAA61E-F8FB-496F-AEB5-56CC8BDFE7DC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001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85800" y="197802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97802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22CBED-B666-48B5-A861-B5097828EE54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5276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AD32A8-5604-410B-9CE5-31BACDD83F07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089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75F672-3317-453B-9CEA-05D934405410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377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A8B6A-8EF4-4B64-BFB0-58A0B9A00C1B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9280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4B2A06-A8DF-4A93-AF6F-6C0AFB50AEA8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753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8050D2-CF85-45BD-8BA1-D3060CB9AADD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9391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176AA6-ABFC-437C-A59D-524E990FA1D9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776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32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32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EF3556-8E82-476D-BE05-41D505398E6D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0009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322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1257755-6E8E-40A6-9332-669C17CB1CB8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277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2" name="Rectangle 4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9" name="AutoShape 45"/>
          <p:cNvSpPr>
            <a:spLocks noChangeAspect="1" noChangeArrowheads="1"/>
          </p:cNvSpPr>
          <p:nvPr/>
        </p:nvSpPr>
        <p:spPr bwMode="auto">
          <a:xfrm flipH="1">
            <a:off x="5508625" y="3222625"/>
            <a:ext cx="3635375" cy="3635375"/>
          </a:xfrm>
          <a:prstGeom prst="rtTriangle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tint val="0"/>
                  <a:invGamma/>
                </a:srgbClr>
              </a:gs>
              <a:gs pos="100000">
                <a:srgbClr val="FFCC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auto">
          <a:xfrm>
            <a:off x="0" y="0"/>
            <a:ext cx="2051050" cy="6858000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CC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8" name="AutoShape 34"/>
          <p:cNvSpPr>
            <a:spLocks noChangeArrowheads="1"/>
          </p:cNvSpPr>
          <p:nvPr/>
        </p:nvSpPr>
        <p:spPr bwMode="auto">
          <a:xfrm rot="5400000">
            <a:off x="1069975" y="-3174"/>
            <a:ext cx="1582737" cy="36941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539750" y="473075"/>
            <a:ext cx="8353425" cy="6384925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70" name="Rectangle 46"/>
          <p:cNvSpPr>
            <a:spLocks noChangeArrowheads="1"/>
          </p:cNvSpPr>
          <p:nvPr/>
        </p:nvSpPr>
        <p:spPr bwMode="auto">
          <a:xfrm>
            <a:off x="684213" y="620713"/>
            <a:ext cx="8023225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ja-JP" altLang="en-US" sz="4400">
              <a:solidFill>
                <a:srgbClr val="923A3A"/>
              </a:solidFill>
            </a:endParaRPr>
          </a:p>
        </p:txBody>
      </p:sp>
      <p:sp>
        <p:nvSpPr>
          <p:cNvPr id="1060" name="Freeform 36"/>
          <p:cNvSpPr>
            <a:spLocks noChangeAspect="1"/>
          </p:cNvSpPr>
          <p:nvPr/>
        </p:nvSpPr>
        <p:spPr bwMode="auto">
          <a:xfrm rot="3332684">
            <a:off x="1077913" y="268288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1" name="Freeform 37"/>
          <p:cNvSpPr>
            <a:spLocks noChangeAspect="1"/>
          </p:cNvSpPr>
          <p:nvPr/>
        </p:nvSpPr>
        <p:spPr bwMode="auto">
          <a:xfrm rot="1438404">
            <a:off x="358775" y="647700"/>
            <a:ext cx="268288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2" name="Freeform 38"/>
          <p:cNvSpPr>
            <a:spLocks noChangeAspect="1"/>
          </p:cNvSpPr>
          <p:nvPr/>
        </p:nvSpPr>
        <p:spPr bwMode="auto">
          <a:xfrm rot="2570349">
            <a:off x="833438" y="1281113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3" name="Freeform 39"/>
          <p:cNvSpPr>
            <a:spLocks noChangeAspect="1"/>
          </p:cNvSpPr>
          <p:nvPr/>
        </p:nvSpPr>
        <p:spPr bwMode="auto">
          <a:xfrm rot="2003148">
            <a:off x="1247775" y="1135063"/>
            <a:ext cx="268288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4" name="Freeform 40"/>
          <p:cNvSpPr>
            <a:spLocks noChangeAspect="1"/>
          </p:cNvSpPr>
          <p:nvPr/>
        </p:nvSpPr>
        <p:spPr bwMode="auto">
          <a:xfrm rot="2971513">
            <a:off x="1771650" y="58578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688975" y="1989138"/>
            <a:ext cx="8021638" cy="4765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ja-JP" altLang="en-US" sz="3200">
              <a:solidFill>
                <a:srgbClr val="923A3A"/>
              </a:solidFill>
            </a:endParaRPr>
          </a:p>
        </p:txBody>
      </p:sp>
      <p:sp>
        <p:nvSpPr>
          <p:cNvPr id="1045" name="AutoShape 21"/>
          <p:cNvSpPr>
            <a:spLocks noChangeArrowheads="1"/>
          </p:cNvSpPr>
          <p:nvPr/>
        </p:nvSpPr>
        <p:spPr bwMode="auto">
          <a:xfrm rot="5400000">
            <a:off x="4404519" y="-2604293"/>
            <a:ext cx="142875" cy="8923337"/>
          </a:xfrm>
          <a:prstGeom prst="triangle">
            <a:avLst>
              <a:gd name="adj" fmla="val 50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5" name="Freeform 41"/>
          <p:cNvSpPr>
            <a:spLocks noChangeAspect="1"/>
          </p:cNvSpPr>
          <p:nvPr/>
        </p:nvSpPr>
        <p:spPr bwMode="auto">
          <a:xfrm rot="4037232">
            <a:off x="711200" y="196373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fld id="{80D6B0B6-68CD-4BC2-BD01-2F3D85D79085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336"/>
            <a:ext cx="2895600" cy="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r>
              <a:rPr kumimoji="1" lang="en-US" altLang="ja-JP" dirty="0" smtClean="0"/>
              <a:t>JAG Spring Contest 2013</a:t>
            </a:r>
            <a:endParaRPr kumimoji="1" lang="ja-JP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aseline="0">
                <a:solidFill>
                  <a:srgbClr val="923A3A"/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78025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600" baseline="0">
          <a:solidFill>
            <a:srgbClr val="923A3A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l"/>
        <a:defRPr kumimoji="1" sz="2400" baseline="0">
          <a:solidFill>
            <a:srgbClr val="923A3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•"/>
        <a:defRPr kumimoji="1" sz="2000" baseline="0">
          <a:solidFill>
            <a:srgbClr val="923A3A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kumimoji="1" sz="1800" baseline="0">
          <a:solidFill>
            <a:srgbClr val="923A3A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923A3A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pt.wikidot.com/fpt-races" TargetMode="External"/><Relationship Id="rId2" Type="http://schemas.openxmlformats.org/officeDocument/2006/relationships/hyperlink" Target="http://www.slideshare.net/wata_orz/ss-1213147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Problem D: Medical Inspection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3038" y="4293096"/>
            <a:ext cx="6400800" cy="1348903"/>
          </a:xfrm>
        </p:spPr>
        <p:txBody>
          <a:bodyPr>
            <a:normAutofit/>
          </a:bodyPr>
          <a:lstStyle/>
          <a:p>
            <a:pPr algn="l"/>
            <a:r>
              <a:rPr lang="ja-JP" altLang="en-US" dirty="0" smtClean="0"/>
              <a:t>原案：松本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解答：</a:t>
            </a:r>
            <a:r>
              <a:rPr lang="ja-JP" altLang="en-US" dirty="0" smtClean="0"/>
              <a:t>播磨</a:t>
            </a:r>
            <a:r>
              <a:rPr lang="en-US" altLang="ja-JP" dirty="0" smtClean="0"/>
              <a:t>, </a:t>
            </a:r>
            <a:r>
              <a:rPr lang="ja-JP" altLang="en-US" dirty="0" smtClean="0"/>
              <a:t>須藤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解説：須藤</a:t>
            </a:r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496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7990656" cy="4760168"/>
          </a:xfrm>
        </p:spPr>
        <p:txBody>
          <a:bodyPr/>
          <a:lstStyle/>
          <a:p>
            <a:r>
              <a:rPr lang="ja-JP" altLang="en-US" dirty="0" smtClean="0"/>
              <a:t>グラフが与えられる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頂点数</a:t>
            </a:r>
            <a:r>
              <a:rPr lang="en-US" altLang="ja-JP" dirty="0" smtClean="0"/>
              <a:t>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3000, </a:t>
            </a:r>
            <a:r>
              <a:rPr lang="ja-JP" altLang="en-US" dirty="0" smtClean="0"/>
              <a:t>枝数</a:t>
            </a:r>
            <a:r>
              <a:rPr lang="en-US" altLang="ja-JP" dirty="0" smtClean="0"/>
              <a:t>m</a:t>
            </a:r>
            <a:r>
              <a:rPr lang="ja-JP" altLang="en-US" dirty="0" smtClean="0"/>
              <a:t>≦</a:t>
            </a:r>
            <a:r>
              <a:rPr lang="en-US" altLang="ja-JP" dirty="0" smtClean="0"/>
              <a:t>30000</a:t>
            </a:r>
          </a:p>
          <a:p>
            <a:pPr lvl="1"/>
            <a:endParaRPr lang="en-US" altLang="ja-JP" dirty="0"/>
          </a:p>
          <a:p>
            <a:r>
              <a:rPr lang="ja-JP" altLang="en-US" dirty="0" smtClean="0"/>
              <a:t>各枝の端点の少なくとも一方が含まれるようなサイズ</a:t>
            </a:r>
            <a:r>
              <a:rPr lang="en-US" altLang="ja-JP" dirty="0" smtClean="0"/>
              <a:t>k(</a:t>
            </a:r>
            <a:r>
              <a:rPr lang="ja-JP" altLang="en-US" dirty="0" smtClean="0"/>
              <a:t>≦</a:t>
            </a:r>
            <a:r>
              <a:rPr lang="en-US" altLang="ja-JP" dirty="0" smtClean="0"/>
              <a:t>32)</a:t>
            </a:r>
            <a:r>
              <a:rPr lang="ja-JP" altLang="en-US" dirty="0" smtClean="0"/>
              <a:t>以下の頂点集合が存在するかを判定する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存在する場合はそのような頂点集合の最小サイズを返す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ja-JP" altLang="en-US" dirty="0" smtClean="0"/>
              <a:t>いわゆる最小頂点被覆問題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NP</a:t>
            </a:r>
            <a:r>
              <a:rPr lang="ja-JP" altLang="en-US" dirty="0" smtClean="0"/>
              <a:t>困難であることが知られている問題</a:t>
            </a: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492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解法概要</a:t>
            </a:r>
            <a:endParaRPr kumimoji="1" lang="ja-JP" altLang="en-US" dirty="0"/>
          </a:p>
        </p:txBody>
      </p:sp>
      <p:sp>
        <p:nvSpPr>
          <p:cNvPr id="3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134672" cy="4112096"/>
          </a:xfrm>
        </p:spPr>
        <p:txBody>
          <a:bodyPr/>
          <a:lstStyle/>
          <a:p>
            <a:r>
              <a:rPr lang="ja-JP" altLang="en-US" dirty="0"/>
              <a:t>枝刈り</a:t>
            </a:r>
            <a:r>
              <a:rPr lang="ja-JP" altLang="en-US" dirty="0" smtClean="0"/>
              <a:t>探索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今回は頂点集合のサイズに上限</a:t>
            </a:r>
            <a:r>
              <a:rPr lang="en-US" altLang="ja-JP" dirty="0" smtClean="0"/>
              <a:t>k</a:t>
            </a:r>
            <a:r>
              <a:rPr lang="ja-JP" altLang="en-US" dirty="0" smtClean="0"/>
              <a:t>があり、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最小頂点被覆問題は</a:t>
            </a:r>
            <a:r>
              <a:rPr lang="en-US" altLang="ja-JP" dirty="0" smtClean="0"/>
              <a:t>k</a:t>
            </a:r>
            <a:r>
              <a:rPr lang="ja-JP" altLang="en-US" dirty="0" smtClean="0"/>
              <a:t>に対する指数時間で解ける</a:t>
            </a:r>
            <a:endParaRPr lang="en-US" altLang="ja-JP" dirty="0"/>
          </a:p>
          <a:p>
            <a:pPr lvl="1"/>
            <a:r>
              <a:rPr lang="ja-JP" altLang="en-US" dirty="0" smtClean="0"/>
              <a:t>岩田さんの「指数時間アルゴリズム入門」が分かりやすいです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>
                <a:hlinkClick r:id="rId2"/>
              </a:rPr>
              <a:t>http://</a:t>
            </a:r>
            <a:r>
              <a:rPr lang="en-US" altLang="ja-JP" dirty="0" smtClean="0">
                <a:hlinkClick r:id="rId2"/>
              </a:rPr>
              <a:t>www.slideshare.net/wata_orz/ss-12131479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最速で</a:t>
            </a:r>
            <a:r>
              <a:rPr lang="en-US" altLang="ja-JP" dirty="0" smtClean="0"/>
              <a:t>O(1.2738</a:t>
            </a:r>
            <a:r>
              <a:rPr lang="en-US" altLang="ja-JP" baseline="30000" dirty="0" smtClean="0"/>
              <a:t>k</a:t>
            </a:r>
            <a:r>
              <a:rPr lang="en-US" altLang="ja-JP" dirty="0" smtClean="0"/>
              <a:t>+kn)</a:t>
            </a:r>
            <a:r>
              <a:rPr lang="ja-JP" altLang="en-US" dirty="0" smtClean="0"/>
              <a:t>のアルゴリズムが知られている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>
                <a:hlinkClick r:id="rId3"/>
              </a:rPr>
              <a:t>http://</a:t>
            </a:r>
            <a:r>
              <a:rPr lang="en-US" altLang="ja-JP" dirty="0" smtClean="0">
                <a:hlinkClick r:id="rId3"/>
              </a:rPr>
              <a:t>fpt.wikidot.com/fpt-races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r>
              <a:rPr lang="ja-JP" altLang="en-US" dirty="0" smtClean="0"/>
              <a:t>このスライドでは、どれくらい頑張れば通るかを解説</a:t>
            </a:r>
            <a:endParaRPr lang="en-US" altLang="ja-JP" dirty="0" smtClean="0"/>
          </a:p>
        </p:txBody>
      </p:sp>
      <p:sp>
        <p:nvSpPr>
          <p:cNvPr id="39" name="スライド番号プレースホルダー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38" name="フッター プレースホルダー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7163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kumimoji="1" lang="en-US" altLang="ja-JP" dirty="0" smtClean="0"/>
              <a:t>(</a:t>
            </a:r>
            <a:r>
              <a:rPr lang="ja-JP" altLang="en-US" dirty="0"/>
              <a:t>前処理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 smtClean="0"/>
              <a:t>前処理によって問題サイズを小さくできる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次数</a:t>
            </a:r>
            <a:r>
              <a:rPr lang="en-US" altLang="ja-JP" dirty="0"/>
              <a:t> </a:t>
            </a:r>
            <a:r>
              <a:rPr lang="en-US" altLang="ja-JP" dirty="0" smtClean="0"/>
              <a:t>k+1 </a:t>
            </a:r>
            <a:r>
              <a:rPr lang="ja-JP" altLang="en-US" dirty="0" smtClean="0"/>
              <a:t>以上の頂点は必ず頂点集合に含む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含まないと隣接する</a:t>
            </a:r>
            <a:r>
              <a:rPr lang="en-US" altLang="ja-JP" dirty="0" smtClean="0"/>
              <a:t>k+1</a:t>
            </a:r>
            <a:r>
              <a:rPr lang="ja-JP" altLang="en-US" dirty="0" smtClean="0"/>
              <a:t>個以上の頂点を使うことになる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r>
              <a:rPr lang="ja-JP" altLang="en-US" dirty="0" smtClean="0"/>
              <a:t>次数 </a:t>
            </a:r>
            <a:r>
              <a:rPr lang="en-US" altLang="ja-JP" dirty="0" smtClean="0"/>
              <a:t>k+1 </a:t>
            </a:r>
            <a:r>
              <a:rPr lang="ja-JP" altLang="en-US" dirty="0" smtClean="0"/>
              <a:t>以上の頂点を除く処理を繰り返すと、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 smtClean="0"/>
              <a:t>全ての頂点で次数が</a:t>
            </a:r>
            <a:r>
              <a:rPr lang="en-US" altLang="ja-JP" dirty="0" smtClean="0"/>
              <a:t>k</a:t>
            </a:r>
            <a:r>
              <a:rPr lang="ja-JP" altLang="en-US" dirty="0" smtClean="0"/>
              <a:t>以下のグラフが得られる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辺数が</a:t>
            </a:r>
            <a:r>
              <a:rPr lang="en-US" altLang="ja-JP" dirty="0" smtClean="0"/>
              <a:t>k</a:t>
            </a:r>
            <a:r>
              <a:rPr lang="en-US" altLang="ja-JP" baseline="30000" dirty="0" smtClean="0"/>
              <a:t>2</a:t>
            </a:r>
            <a:r>
              <a:rPr lang="ja-JP" altLang="en-US" dirty="0" smtClean="0"/>
              <a:t>より多ければ解は存在しない</a:t>
            </a:r>
            <a:endParaRPr lang="en-US" altLang="ja-JP" dirty="0" smtClean="0"/>
          </a:p>
          <a:p>
            <a:pPr lvl="1"/>
            <a:r>
              <a:rPr lang="ja-JP" altLang="en-US" dirty="0"/>
              <a:t>頂</a:t>
            </a:r>
            <a:r>
              <a:rPr lang="ja-JP" altLang="en-US" dirty="0" smtClean="0"/>
              <a:t>点数・枝数が</a:t>
            </a:r>
            <a:r>
              <a:rPr lang="en-US" altLang="ja-JP" dirty="0" smtClean="0"/>
              <a:t>O(k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の問題に変換できる</a:t>
            </a: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403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kumimoji="1" lang="en-US" altLang="ja-JP" dirty="0" smtClean="0"/>
              <a:t>(</a:t>
            </a:r>
            <a:r>
              <a:rPr lang="ja-JP" altLang="en-US" dirty="0" smtClean="0"/>
              <a:t>探索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/>
              <a:t>頂点</a:t>
            </a:r>
            <a:r>
              <a:rPr lang="ja-JP" altLang="en-US" dirty="0" smtClean="0"/>
              <a:t>を</a:t>
            </a:r>
            <a:r>
              <a:rPr lang="en-US" altLang="ja-JP" dirty="0" smtClean="0"/>
              <a:t>1</a:t>
            </a:r>
            <a:r>
              <a:rPr lang="ja-JP" altLang="en-US" dirty="0" smtClean="0"/>
              <a:t>つ選び、その頂点を使う場合と、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使わない</a:t>
            </a:r>
            <a:r>
              <a:rPr lang="en-US" altLang="ja-JP" dirty="0" smtClean="0"/>
              <a:t>(</a:t>
            </a:r>
            <a:r>
              <a:rPr lang="ja-JP" altLang="en-US" dirty="0" smtClean="0"/>
              <a:t>隣接する頂点を使う</a:t>
            </a:r>
            <a:r>
              <a:rPr lang="en-US" altLang="ja-JP" dirty="0" smtClean="0"/>
              <a:t>)</a:t>
            </a:r>
            <a:r>
              <a:rPr lang="ja-JP" altLang="en-US" dirty="0" smtClean="0"/>
              <a:t>場合</a:t>
            </a:r>
            <a:r>
              <a:rPr lang="ja-JP" altLang="en-US" dirty="0" smtClean="0"/>
              <a:t>の</a:t>
            </a:r>
            <a:r>
              <a:rPr lang="en-US" altLang="ja-JP" dirty="0" smtClean="0"/>
              <a:t>2</a:t>
            </a:r>
            <a:r>
              <a:rPr lang="ja-JP" altLang="en-US" dirty="0" smtClean="0"/>
              <a:t>通りを</a:t>
            </a:r>
            <a:r>
              <a:rPr lang="ja-JP" altLang="en-US" dirty="0" smtClean="0"/>
              <a:t>調べる</a:t>
            </a:r>
            <a:endParaRPr lang="en-US" altLang="ja-JP" dirty="0"/>
          </a:p>
          <a:p>
            <a:pPr lvl="1"/>
            <a:r>
              <a:rPr lang="ja-JP" altLang="en-US" dirty="0" smtClean="0"/>
              <a:t>使った頂点に接続する枝は除いていく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/>
              <a:t>次数</a:t>
            </a:r>
            <a:r>
              <a:rPr lang="ja-JP" altLang="en-US" dirty="0" smtClean="0"/>
              <a:t>が多い頂点から調べると高速化できる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早い段階である程度良い解が得られるため、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以降の探索を削減できる可能性が高い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r>
              <a:rPr lang="ja-JP" altLang="en-US" dirty="0" smtClean="0"/>
              <a:t>次数</a:t>
            </a:r>
            <a:r>
              <a:rPr lang="en-US" altLang="ja-JP" dirty="0" smtClean="0"/>
              <a:t>1</a:t>
            </a:r>
            <a:r>
              <a:rPr lang="ja-JP" altLang="en-US" dirty="0" smtClean="0"/>
              <a:t>になった</a:t>
            </a:r>
            <a:r>
              <a:rPr lang="ja-JP" altLang="en-US" dirty="0" smtClean="0"/>
              <a:t>頂点</a:t>
            </a:r>
            <a:r>
              <a:rPr lang="ja-JP" altLang="en-US" dirty="0" smtClean="0"/>
              <a:t>は</a:t>
            </a:r>
            <a:r>
              <a:rPr lang="ja-JP" altLang="en-US" dirty="0" smtClean="0"/>
              <a:t>、使う</a:t>
            </a:r>
            <a:r>
              <a:rPr lang="ja-JP" altLang="en-US" dirty="0" smtClean="0"/>
              <a:t>場合を調べなくて良い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隣接する頂点を使えば、少なくとも損にはならない</a:t>
            </a: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6838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誤答が多かったテストケース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760168"/>
          </a:xfrm>
        </p:spPr>
        <p:txBody>
          <a:bodyPr/>
          <a:lstStyle/>
          <a:p>
            <a:r>
              <a:rPr lang="ja-JP" altLang="en-US" dirty="0" smtClean="0"/>
              <a:t>リング</a:t>
            </a:r>
            <a:endParaRPr lang="en-US" altLang="ja-JP" dirty="0" smtClean="0"/>
          </a:p>
          <a:p>
            <a:pPr lvl="1"/>
            <a:r>
              <a:rPr lang="ja-JP" altLang="en-US" dirty="0"/>
              <a:t>すべて</a:t>
            </a:r>
            <a:r>
              <a:rPr lang="ja-JP" altLang="en-US" dirty="0" smtClean="0"/>
              <a:t>の次数が</a:t>
            </a:r>
            <a:r>
              <a:rPr lang="en-US" altLang="ja-JP" dirty="0" smtClean="0"/>
              <a:t>2</a:t>
            </a:r>
            <a:r>
              <a:rPr lang="ja-JP" altLang="en-US" dirty="0" smtClean="0"/>
              <a:t>であるグラフ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次数が高い順に探索しても効果が薄い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「次数が</a:t>
            </a:r>
            <a:r>
              <a:rPr lang="en-US" altLang="ja-JP" dirty="0" smtClean="0"/>
              <a:t>1</a:t>
            </a:r>
            <a:r>
              <a:rPr lang="ja-JP" altLang="en-US" dirty="0" smtClean="0"/>
              <a:t>になったらカット」を忘れると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TLE</a:t>
            </a:r>
            <a:r>
              <a:rPr lang="ja-JP" altLang="en-US" dirty="0" smtClean="0"/>
              <a:t>になりやすい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r>
              <a:rPr lang="ja-JP" altLang="en-US" dirty="0"/>
              <a:t>頂点</a:t>
            </a:r>
            <a:r>
              <a:rPr lang="ja-JP" altLang="en-US" dirty="0" smtClean="0"/>
              <a:t>数</a:t>
            </a:r>
            <a:r>
              <a:rPr lang="en-US" altLang="ja-JP" dirty="0" smtClean="0"/>
              <a:t>64</a:t>
            </a:r>
            <a:r>
              <a:rPr lang="ja-JP" altLang="en-US" dirty="0" smtClean="0"/>
              <a:t>のリングや、頂点数</a:t>
            </a:r>
            <a:r>
              <a:rPr lang="en-US" altLang="ja-JP" dirty="0" smtClean="0"/>
              <a:t>3000</a:t>
            </a:r>
            <a:r>
              <a:rPr lang="ja-JP" altLang="en-US" dirty="0" smtClean="0"/>
              <a:t>のリングなど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r>
              <a:rPr lang="ja-JP" altLang="en-US" dirty="0" smtClean="0"/>
              <a:t>他の</a:t>
            </a:r>
            <a:r>
              <a:rPr lang="ja-JP" altLang="en-US" dirty="0" smtClean="0"/>
              <a:t>ケースは完全</a:t>
            </a:r>
            <a:r>
              <a:rPr lang="ja-JP" altLang="en-US" dirty="0" smtClean="0"/>
              <a:t>グラフやスターグラフなど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次数が高い頂点を含むグラフは多くの提出が正解でした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pPr marL="457200" lvl="1" indent="0">
              <a:buNone/>
            </a:pP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6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7956376" y="2584241"/>
            <a:ext cx="432048" cy="432048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0" name="円/楕円 9"/>
          <p:cNvSpPr/>
          <p:nvPr/>
        </p:nvSpPr>
        <p:spPr>
          <a:xfrm>
            <a:off x="6444208" y="2584241"/>
            <a:ext cx="432048" cy="432048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1" name="円/楕円 10"/>
          <p:cNvSpPr/>
          <p:nvPr/>
        </p:nvSpPr>
        <p:spPr>
          <a:xfrm>
            <a:off x="7956376" y="3356992"/>
            <a:ext cx="432048" cy="432048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6444208" y="3356992"/>
            <a:ext cx="432048" cy="432048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cxnSp>
        <p:nvCxnSpPr>
          <p:cNvPr id="14" name="直線コネクタ 13"/>
          <p:cNvCxnSpPr>
            <a:stCxn id="10" idx="7"/>
          </p:cNvCxnSpPr>
          <p:nvPr/>
        </p:nvCxnSpPr>
        <p:spPr>
          <a:xfrm flipV="1">
            <a:off x="6812984" y="2276872"/>
            <a:ext cx="601946" cy="370641"/>
          </a:xfrm>
          <a:prstGeom prst="line">
            <a:avLst/>
          </a:prstGeom>
          <a:ln w="25400">
            <a:solidFill>
              <a:schemeClr val="tx1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endCxn id="9" idx="1"/>
          </p:cNvCxnSpPr>
          <p:nvPr/>
        </p:nvCxnSpPr>
        <p:spPr>
          <a:xfrm>
            <a:off x="7414930" y="2276872"/>
            <a:ext cx="604718" cy="370641"/>
          </a:xfrm>
          <a:prstGeom prst="line">
            <a:avLst/>
          </a:prstGeom>
          <a:ln w="25400">
            <a:solidFill>
              <a:schemeClr val="tx1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9" idx="4"/>
            <a:endCxn id="11" idx="0"/>
          </p:cNvCxnSpPr>
          <p:nvPr/>
        </p:nvCxnSpPr>
        <p:spPr>
          <a:xfrm>
            <a:off x="8172400" y="3016289"/>
            <a:ext cx="0" cy="340703"/>
          </a:xfrm>
          <a:prstGeom prst="line">
            <a:avLst/>
          </a:prstGeom>
          <a:ln w="25400">
            <a:solidFill>
              <a:schemeClr val="tx1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11" idx="3"/>
          </p:cNvCxnSpPr>
          <p:nvPr/>
        </p:nvCxnSpPr>
        <p:spPr>
          <a:xfrm flipH="1">
            <a:off x="7441434" y="3725768"/>
            <a:ext cx="578214" cy="296874"/>
          </a:xfrm>
          <a:prstGeom prst="line">
            <a:avLst/>
          </a:prstGeom>
          <a:ln w="25400">
            <a:solidFill>
              <a:schemeClr val="tx1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endCxn id="12" idx="5"/>
          </p:cNvCxnSpPr>
          <p:nvPr/>
        </p:nvCxnSpPr>
        <p:spPr>
          <a:xfrm flipH="1" flipV="1">
            <a:off x="6812984" y="3725768"/>
            <a:ext cx="628450" cy="296874"/>
          </a:xfrm>
          <a:prstGeom prst="line">
            <a:avLst/>
          </a:prstGeom>
          <a:ln w="25400">
            <a:solidFill>
              <a:schemeClr val="tx1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2" idx="0"/>
            <a:endCxn id="10" idx="4"/>
          </p:cNvCxnSpPr>
          <p:nvPr/>
        </p:nvCxnSpPr>
        <p:spPr>
          <a:xfrm flipV="1">
            <a:off x="6660232" y="3016289"/>
            <a:ext cx="0" cy="340703"/>
          </a:xfrm>
          <a:prstGeom prst="line">
            <a:avLst/>
          </a:prstGeom>
          <a:ln w="25400">
            <a:solidFill>
              <a:schemeClr val="tx1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円/楕円 5"/>
          <p:cNvSpPr/>
          <p:nvPr/>
        </p:nvSpPr>
        <p:spPr>
          <a:xfrm>
            <a:off x="7198906" y="2132856"/>
            <a:ext cx="432048" cy="432048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3" name="円/楕円 12"/>
          <p:cNvSpPr/>
          <p:nvPr/>
        </p:nvSpPr>
        <p:spPr>
          <a:xfrm>
            <a:off x="7225410" y="3789040"/>
            <a:ext cx="432048" cy="432048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364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ジャッジ</a:t>
            </a:r>
            <a:r>
              <a:rPr lang="ja-JP" altLang="en-US" dirty="0"/>
              <a:t>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/>
              <a:t>播磨</a:t>
            </a:r>
            <a:r>
              <a:rPr lang="ja-JP" altLang="en-US" dirty="0" smtClean="0"/>
              <a:t>　</a:t>
            </a:r>
            <a:r>
              <a:rPr lang="en-US" altLang="ja-JP" dirty="0" smtClean="0"/>
              <a:t>135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(3,117B), C++</a:t>
            </a:r>
            <a:br>
              <a:rPr lang="en-US" altLang="ja-JP" dirty="0" smtClean="0"/>
            </a:br>
            <a:r>
              <a:rPr lang="en-US" altLang="ja-JP" dirty="0" smtClean="0"/>
              <a:t>         149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(4,255B), Java</a:t>
            </a:r>
          </a:p>
          <a:p>
            <a:r>
              <a:rPr lang="ja-JP" altLang="en-US" dirty="0" smtClean="0"/>
              <a:t>須藤　</a:t>
            </a:r>
            <a:r>
              <a:rPr lang="en-US" altLang="ja-JP" dirty="0" smtClean="0"/>
              <a:t>145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</a:t>
            </a:r>
            <a:r>
              <a:rPr lang="en-US" altLang="ja-JP" dirty="0"/>
              <a:t>3</a:t>
            </a:r>
            <a:r>
              <a:rPr lang="en-US" altLang="ja-JP" dirty="0" smtClean="0"/>
              <a:t>,395B), C++</a:t>
            </a: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1524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en-US" altLang="ja-JP" dirty="0" smtClean="0"/>
              <a:t>Submit</a:t>
            </a:r>
            <a:r>
              <a:rPr lang="ja-JP" altLang="en-US" dirty="0" smtClean="0"/>
              <a:t>チーム数 </a:t>
            </a:r>
            <a:r>
              <a:rPr lang="en-US" altLang="ja-JP" dirty="0" smtClean="0"/>
              <a:t>:</a:t>
            </a:r>
            <a:r>
              <a:rPr lang="ja-JP" altLang="en-US" dirty="0" smtClean="0"/>
              <a:t> </a:t>
            </a:r>
            <a:r>
              <a:rPr lang="en-US" altLang="ja-JP" dirty="0"/>
              <a:t>4</a:t>
            </a:r>
            <a:endParaRPr lang="en-US" altLang="ja-JP" dirty="0" smtClean="0"/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チーム数 </a:t>
            </a:r>
            <a:r>
              <a:rPr lang="en-US" altLang="ja-JP" dirty="0" smtClean="0"/>
              <a:t>: 1</a:t>
            </a:r>
          </a:p>
          <a:p>
            <a:r>
              <a:rPr lang="ja-JP" altLang="en-US" dirty="0" smtClean="0"/>
              <a:t>総</a:t>
            </a:r>
            <a:r>
              <a:rPr lang="en-US" altLang="ja-JP" dirty="0" smtClean="0"/>
              <a:t>Submit : 30</a:t>
            </a:r>
          </a:p>
          <a:p>
            <a:endParaRPr lang="en-US" altLang="ja-JP" dirty="0"/>
          </a:p>
          <a:p>
            <a:r>
              <a:rPr lang="en-US" altLang="ja-JP" dirty="0" smtClean="0"/>
              <a:t>First Accept : Komaki (3h42m)</a:t>
            </a: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363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025-sakura-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ユーザー定義 1">
      <a:majorFont>
        <a:latin typeface="メイリオ"/>
        <a:ea typeface="メイリオ"/>
        <a:cs typeface=""/>
      </a:majorFont>
      <a:minorFont>
        <a:latin typeface="メイリオ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70C0"/>
          </a:solidFill>
        </a:ln>
      </a:spPr>
      <a:bodyPr rtlCol="0" anchor="ctr"/>
      <a:lstStyle>
        <a:defPPr algn="ctr">
          <a:defRPr kumimoji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design025-sakura-</Template>
  <TotalTime>598</TotalTime>
  <Words>266</Words>
  <Application>Microsoft Office PowerPoint</Application>
  <PresentationFormat>画面に合わせる (4:3)</PresentationFormat>
  <Paragraphs>76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design025-sakura-</vt:lpstr>
      <vt:lpstr>Problem D: Medical Inspection</vt:lpstr>
      <vt:lpstr>問題概要</vt:lpstr>
      <vt:lpstr>解法概要</vt:lpstr>
      <vt:lpstr>解法(前処理)</vt:lpstr>
      <vt:lpstr>解法(探索)</vt:lpstr>
      <vt:lpstr>誤答が多かったテストケース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J: Tree Allocation</dc:title>
  <dc:creator>Fumiya Suto</dc:creator>
  <cp:lastModifiedBy>Fumiya Suto</cp:lastModifiedBy>
  <cp:revision>47</cp:revision>
  <cp:lastPrinted>2012-04-16T13:27:51Z</cp:lastPrinted>
  <dcterms:created xsi:type="dcterms:W3CDTF">2012-03-10T06:21:46Z</dcterms:created>
  <dcterms:modified xsi:type="dcterms:W3CDTF">2013-04-23T22:46:22Z</dcterms:modified>
</cp:coreProperties>
</file>