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1"/>
  </p:notesMasterIdLst>
  <p:sldIdLst>
    <p:sldId id="256" r:id="rId2"/>
    <p:sldId id="257" r:id="rId3"/>
    <p:sldId id="288" r:id="rId4"/>
    <p:sldId id="290" r:id="rId5"/>
    <p:sldId id="291" r:id="rId6"/>
    <p:sldId id="286" r:id="rId7"/>
    <p:sldId id="289" r:id="rId8"/>
    <p:sldId id="292" r:id="rId9"/>
    <p:sldId id="293" r:id="rId10"/>
    <p:sldId id="294" r:id="rId11"/>
    <p:sldId id="271" r:id="rId12"/>
    <p:sldId id="260" r:id="rId13"/>
    <p:sldId id="295" r:id="rId14"/>
    <p:sldId id="285" r:id="rId15"/>
    <p:sldId id="296" r:id="rId16"/>
    <p:sldId id="298" r:id="rId17"/>
    <p:sldId id="300" r:id="rId18"/>
    <p:sldId id="297" r:id="rId19"/>
    <p:sldId id="299" r:id="rId20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6" autoAdjust="0"/>
    <p:restoredTop sz="94656" autoAdjust="0"/>
  </p:normalViewPr>
  <p:slideViewPr>
    <p:cSldViewPr>
      <p:cViewPr varScale="1">
        <p:scale>
          <a:sx n="83" d="100"/>
          <a:sy n="83" d="100"/>
        </p:scale>
        <p:origin x="-1363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696D84-A08E-47AB-A350-A8D19D26EACE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83C3B8-E006-4C02-9754-D9DEE68A41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4388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83C3B8-E006-4C02-9754-D9DEE68A4152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52897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タイトル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17" name="サブタイトル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マスター サブタイトルの書式設定</a:t>
            </a:r>
            <a:endParaRPr kumimoji="0" lang="en-US"/>
          </a:p>
        </p:txBody>
      </p:sp>
      <p:grpSp>
        <p:nvGrpSpPr>
          <p:cNvPr id="2" name="グループ化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フリーフォーム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線コネクタ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付プレースホルダー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2014/9/14</a:t>
            </a:fld>
            <a:endParaRPr kumimoji="1" lang="ja-JP" altLang="en-US"/>
          </a:p>
        </p:txBody>
      </p:sp>
      <p:sp>
        <p:nvSpPr>
          <p:cNvPr id="19" name="フッター プレースホルダー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7" name="スライド番号プレースホルダー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2014/9/14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7" name="タイトル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2014/9/14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7" name="山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山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2014/9/14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8" name="タイトル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2014/9/14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2014/9/14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2014/9/14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&#10;コンテンツ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2014/9/14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2014/9/14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8" name="フリーフォーム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フリーフォーム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線コネクタ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山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山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2014/9/14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2014/9/14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フリーフォーム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線コネクタ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タイトル プレースホルダー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0" name="テキスト プレースホルダー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0" name="日付プレースホルダー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2014/9/14</a:t>
            </a:fld>
            <a:endParaRPr kumimoji="1" lang="ja-JP" altLang="en-US"/>
          </a:p>
        </p:txBody>
      </p:sp>
      <p:sp>
        <p:nvSpPr>
          <p:cNvPr id="22" name="フッター プレースホルダー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8" name="スライド番号プレースホルダー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1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ja-JP" sz="1800" dirty="0"/>
              <a:t>JAG </a:t>
            </a:r>
            <a:r>
              <a:rPr lang="en-US" altLang="ja-JP" sz="1800" dirty="0" smtClean="0"/>
              <a:t>Regional </a:t>
            </a:r>
            <a:r>
              <a:rPr lang="en-US" altLang="ja-JP" sz="1800" smtClean="0"/>
              <a:t>Practice Contest 2014</a:t>
            </a:r>
            <a:r>
              <a:rPr lang="en-US" altLang="ja-JP" sz="4000" dirty="0" smtClean="0"/>
              <a:t/>
            </a:r>
            <a:br>
              <a:rPr lang="en-US" altLang="ja-JP" sz="4000" dirty="0" smtClean="0"/>
            </a:br>
            <a:r>
              <a:rPr kumimoji="1" lang="ja-JP" altLang="en-US" dirty="0" smtClean="0"/>
              <a:t>問題 </a:t>
            </a:r>
            <a:r>
              <a:rPr kumimoji="1" lang="en-US" altLang="ja-JP" dirty="0" smtClean="0"/>
              <a:t>I</a:t>
            </a:r>
            <a:r>
              <a:rPr lang="ja-JP" altLang="en-US" dirty="0" smtClean="0"/>
              <a:t> </a:t>
            </a:r>
            <a:r>
              <a:rPr lang="en-US" altLang="ja-JP" dirty="0" smtClean="0"/>
              <a:t>–</a:t>
            </a:r>
            <a:br>
              <a:rPr lang="en-US" altLang="ja-JP" dirty="0" smtClean="0"/>
            </a:br>
            <a:r>
              <a:rPr lang="en-US" altLang="ja-JP" dirty="0" smtClean="0"/>
              <a:t>Color The Map Extreme</a:t>
            </a:r>
            <a:endParaRPr kumimoji="1" lang="ja-JP" altLang="en-US" sz="20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</a:t>
            </a:r>
            <a:r>
              <a:rPr lang="ja-JP" altLang="en-US" dirty="0" smtClean="0"/>
              <a:t>松本</a:t>
            </a:r>
            <a:r>
              <a:rPr lang="en-US" altLang="ja-JP" dirty="0" smtClean="0"/>
              <a:t>(ICPC 2004 Ehime)</a:t>
            </a:r>
          </a:p>
          <a:p>
            <a:r>
              <a:rPr lang="ja-JP" altLang="en-US" dirty="0" smtClean="0"/>
              <a:t>解答例：森、井上、</a:t>
            </a:r>
            <a:r>
              <a:rPr lang="ja-JP" altLang="en-US" dirty="0"/>
              <a:t>保坂</a:t>
            </a:r>
            <a:endParaRPr lang="en-US" altLang="ja-JP" dirty="0" smtClean="0"/>
          </a:p>
          <a:p>
            <a:r>
              <a:rPr lang="ja-JP" altLang="en-US" dirty="0" smtClean="0"/>
              <a:t>解説：森</a:t>
            </a:r>
            <a:endParaRPr lang="en-US" altLang="ja-JP" dirty="0" smtClean="0"/>
          </a:p>
        </p:txBody>
      </p:sp>
      <p:sp>
        <p:nvSpPr>
          <p:cNvPr id="4" name="pptTeX_Preamble" descr="\documentclass[12pt]{jarticle}&#10;\pagestyle{empty}&#10;\usepackage{amsmath}&#10;\usepackage[dvips]{color}" hidden="1"/>
          <p:cNvSpPr txBox="1"/>
          <p:nvPr/>
        </p:nvSpPr>
        <p:spPr>
          <a:xfrm>
            <a:off x="-1651000" y="-635000"/>
            <a:ext cx="1651000" cy="6350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ja-JP" altLang="en-US" dirty="0" smtClean="0"/>
                  <a:t>国が多角形で示された地図が与えられる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国に飛び地は</a:t>
                </a:r>
                <a:r>
                  <a:rPr lang="ja-JP" altLang="en-US" dirty="0" err="1" smtClean="0"/>
                  <a:t>無し</a:t>
                </a:r>
                <a:endParaRPr lang="en-US" altLang="ja-JP" dirty="0" smtClean="0"/>
              </a:p>
              <a:p>
                <a:r>
                  <a:rPr lang="ja-JP" altLang="en-US" dirty="0" smtClean="0"/>
                  <a:t>平面彩色を行うためには何色必要か？</a:t>
                </a:r>
                <a:endParaRPr lang="en-US" altLang="ja-JP" dirty="0" smtClean="0"/>
              </a:p>
              <a:p>
                <a:endParaRPr lang="en-US" altLang="ja-JP" dirty="0"/>
              </a:p>
              <a:p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1≤</m:t>
                    </m:r>
                    <m:r>
                      <a:rPr lang="en-US" altLang="ja-JP" b="0" i="1" smtClean="0">
                        <a:latin typeface="Cambria Math"/>
                      </a:rPr>
                      <m:t>𝑛</m:t>
                    </m:r>
                    <m:r>
                      <a:rPr lang="en-US" altLang="ja-JP" b="0" i="1" smtClean="0">
                        <a:latin typeface="Cambria Math"/>
                      </a:rPr>
                      <m:t>≤35</m:t>
                    </m:r>
                  </m:oMath>
                </a14:m>
                <a:endParaRPr lang="en-US" altLang="ja-JP" b="0" dirty="0" smtClean="0"/>
              </a:p>
              <a:p>
                <a:endParaRPr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サンプル</a:t>
            </a:r>
            <a:r>
              <a:rPr lang="en-US" altLang="ja-JP" dirty="0" smtClean="0"/>
              <a:t>1</a:t>
            </a:r>
            <a:r>
              <a:rPr lang="ja-JP" altLang="en-US" dirty="0" err="1" smtClean="0"/>
              <a:t>、</a:t>
            </a:r>
            <a:r>
              <a:rPr lang="en-US" altLang="ja-JP" dirty="0" smtClean="0"/>
              <a:t>2</a:t>
            </a:r>
            <a:endParaRPr kumimoji="1" lang="ja-JP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708920"/>
            <a:ext cx="1006488" cy="979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556792"/>
            <a:ext cx="4638954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2920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サンプル</a:t>
            </a:r>
            <a:r>
              <a:rPr kumimoji="1" lang="en-US" altLang="ja-JP" dirty="0" smtClean="0"/>
              <a:t>3</a:t>
            </a:r>
            <a:endParaRPr kumimoji="1" lang="ja-JP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88840"/>
            <a:ext cx="7210425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50140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サンプル</a:t>
            </a:r>
            <a:r>
              <a:rPr lang="en-US" altLang="ja-JP" dirty="0"/>
              <a:t>4</a:t>
            </a:r>
            <a:endParaRPr kumimoji="1" lang="ja-JP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224" y="1556792"/>
            <a:ext cx="4515481" cy="5146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54463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ja-JP" altLang="en-US" dirty="0" smtClean="0">
                    <a:latin typeface="Cambria Math"/>
                  </a:rPr>
                  <a:t>地図から平面グラフに変換する</a:t>
                </a:r>
                <a:endParaRPr lang="en-US" altLang="ja-JP" dirty="0" smtClean="0">
                  <a:latin typeface="Cambria Math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𝑚</m:t>
                    </m:r>
                  </m:oMath>
                </a14:m>
                <a:r>
                  <a:rPr lang="ja-JP" altLang="en-US" dirty="0" smtClean="0">
                    <a:latin typeface="Cambria Math"/>
                  </a:rPr>
                  <a:t>は十分小さいので線分に共通部分があるか全探索する</a:t>
                </a:r>
                <a:endParaRPr lang="en-US" altLang="ja-JP" dirty="0" smtClean="0">
                  <a:latin typeface="Cambria Math"/>
                </a:endParaRPr>
              </a:p>
              <a:p>
                <a:pPr lvl="1"/>
                <a:r>
                  <a:rPr lang="ja-JP" altLang="en-US" dirty="0">
                    <a:latin typeface="Cambria Math"/>
                  </a:rPr>
                  <a:t>共通部分</a:t>
                </a:r>
                <a:r>
                  <a:rPr lang="ja-JP" altLang="en-US" dirty="0" smtClean="0">
                    <a:latin typeface="Cambria Math"/>
                  </a:rPr>
                  <a:t>が点の場合は連結にならないことに注意</a:t>
                </a:r>
                <a:endParaRPr lang="en-US" altLang="ja-JP" dirty="0" smtClean="0">
                  <a:latin typeface="Cambria Math"/>
                </a:endParaRPr>
              </a:p>
              <a:p>
                <a:endParaRPr lang="en-US" altLang="ja-JP" dirty="0" smtClean="0">
                  <a:latin typeface="Cambria Math"/>
                </a:endParaRPr>
              </a:p>
              <a:p>
                <a:r>
                  <a:rPr lang="ja-JP" altLang="en-US" dirty="0" smtClean="0">
                    <a:latin typeface="Cambria Math"/>
                  </a:rPr>
                  <a:t>平面</a:t>
                </a:r>
                <a:r>
                  <a:rPr lang="ja-JP" altLang="en-US" dirty="0">
                    <a:latin typeface="Cambria Math"/>
                  </a:rPr>
                  <a:t>グラフ</a:t>
                </a:r>
                <a:r>
                  <a:rPr lang="ja-JP" altLang="en-US" dirty="0" smtClean="0">
                    <a:latin typeface="Cambria Math"/>
                  </a:rPr>
                  <a:t>は常に</a:t>
                </a:r>
                <a:r>
                  <a:rPr lang="en-US" altLang="ja-JP" dirty="0" smtClean="0">
                    <a:latin typeface="Cambria Math"/>
                  </a:rPr>
                  <a:t>4</a:t>
                </a:r>
                <a:r>
                  <a:rPr lang="ja-JP" altLang="en-US" dirty="0" smtClean="0">
                    <a:latin typeface="Cambria Math"/>
                  </a:rPr>
                  <a:t>色以下で彩色可能</a:t>
                </a:r>
                <a:endParaRPr kumimoji="1" lang="en-US" altLang="ja-JP" b="0" dirty="0" smtClean="0">
                  <a:latin typeface="Cambria Math"/>
                </a:endParaRPr>
              </a:p>
              <a:p>
                <a:pPr lvl="1"/>
                <a:r>
                  <a:rPr kumimoji="1" lang="ja-JP" altLang="en-US" b="0" dirty="0" smtClean="0">
                    <a:latin typeface="Cambria Math"/>
                  </a:rPr>
                  <a:t>辺が無い場合のみ</a:t>
                </a:r>
                <a:r>
                  <a:rPr kumimoji="1" lang="en-US" altLang="ja-JP" b="0" dirty="0" smtClean="0">
                    <a:latin typeface="Cambria Math"/>
                  </a:rPr>
                  <a:t>1</a:t>
                </a:r>
                <a:r>
                  <a:rPr kumimoji="1" lang="ja-JP" altLang="en-US" b="0" dirty="0" smtClean="0">
                    <a:latin typeface="Cambria Math"/>
                  </a:rPr>
                  <a:t>色</a:t>
                </a:r>
                <a:endParaRPr kumimoji="1" lang="en-US" altLang="ja-JP" b="0" dirty="0" smtClean="0">
                  <a:latin typeface="Cambria Math"/>
                </a:endParaRPr>
              </a:p>
              <a:p>
                <a:pPr lvl="1"/>
                <a:r>
                  <a:rPr lang="en-US" altLang="ja-JP" dirty="0" smtClean="0">
                    <a:latin typeface="Cambria Math"/>
                  </a:rPr>
                  <a:t>2</a:t>
                </a:r>
                <a:r>
                  <a:rPr lang="ja-JP" altLang="en-US" dirty="0" smtClean="0">
                    <a:latin typeface="Cambria Math"/>
                  </a:rPr>
                  <a:t>部グラフの時のみ</a:t>
                </a:r>
                <a:r>
                  <a:rPr lang="en-US" altLang="ja-JP" dirty="0" smtClean="0">
                    <a:latin typeface="Cambria Math"/>
                  </a:rPr>
                  <a:t>2</a:t>
                </a:r>
                <a:r>
                  <a:rPr lang="ja-JP" altLang="en-US" dirty="0" smtClean="0">
                    <a:latin typeface="Cambria Math"/>
                  </a:rPr>
                  <a:t>色</a:t>
                </a:r>
                <a:endParaRPr lang="en-US" altLang="ja-JP" dirty="0" smtClean="0">
                  <a:latin typeface="Cambria Math"/>
                </a:endParaRPr>
              </a:p>
              <a:p>
                <a:pPr lvl="1"/>
                <a:r>
                  <a:rPr kumimoji="1" lang="ja-JP" altLang="en-US" b="0" dirty="0">
                    <a:latin typeface="Cambria Math"/>
                  </a:rPr>
                  <a:t>あと</a:t>
                </a:r>
                <a:r>
                  <a:rPr kumimoji="1" lang="ja-JP" altLang="en-US" b="0" dirty="0" smtClean="0">
                    <a:latin typeface="Cambria Math"/>
                  </a:rPr>
                  <a:t>は</a:t>
                </a:r>
                <a:r>
                  <a:rPr kumimoji="1" lang="en-US" altLang="ja-JP" b="0" dirty="0" smtClean="0">
                    <a:latin typeface="Cambria Math"/>
                  </a:rPr>
                  <a:t>3</a:t>
                </a:r>
                <a:r>
                  <a:rPr kumimoji="1" lang="ja-JP" altLang="en-US" b="0" dirty="0" smtClean="0">
                    <a:latin typeface="Cambria Math"/>
                  </a:rPr>
                  <a:t>色</a:t>
                </a:r>
                <a:r>
                  <a:rPr lang="ja-JP" altLang="en-US" dirty="0">
                    <a:latin typeface="Cambria Math"/>
                  </a:rPr>
                  <a:t>できるか</a:t>
                </a:r>
                <a:r>
                  <a:rPr lang="ja-JP" altLang="en-US" dirty="0" smtClean="0">
                    <a:latin typeface="Cambria Math"/>
                  </a:rPr>
                  <a:t>どうかを</a:t>
                </a:r>
                <a:r>
                  <a:rPr kumimoji="1" lang="ja-JP" altLang="en-US" b="0" dirty="0" smtClean="0">
                    <a:latin typeface="Cambria Math"/>
                  </a:rPr>
                  <a:t>判定すれば良い</a:t>
                </a:r>
                <a:endParaRPr kumimoji="1" lang="en-US" altLang="ja-JP" b="0" dirty="0" smtClean="0">
                  <a:latin typeface="Cambria Math"/>
                </a:endParaRPr>
              </a:p>
              <a:p>
                <a:endParaRPr kumimoji="1" lang="en-US" altLang="ja-JP" b="0" dirty="0" smtClean="0"/>
              </a:p>
              <a:p>
                <a:r>
                  <a:rPr kumimoji="1" lang="ja-JP" altLang="en-US" b="0" dirty="0" smtClean="0"/>
                  <a:t>ただし、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𝑛</m:t>
                    </m:r>
                    <m:r>
                      <a:rPr kumimoji="1" lang="en-US" altLang="ja-JP" b="0" i="1" smtClean="0">
                        <a:latin typeface="Cambria Math"/>
                      </a:rPr>
                      <m:t>≤35</m:t>
                    </m:r>
                  </m:oMath>
                </a14:m>
                <a:r>
                  <a:rPr kumimoji="1" lang="ja-JP" altLang="en-US" dirty="0" smtClean="0"/>
                  <a:t>なので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latin typeface="Cambria Math"/>
                      </a:rPr>
                      <m:t>𝑂</m:t>
                    </m:r>
                    <m:r>
                      <a:rPr kumimoji="1" lang="en-US" altLang="ja-JP" b="0" i="1" dirty="0" smtClean="0">
                        <a:latin typeface="Cambria Math"/>
                      </a:rPr>
                      <m:t>(</m:t>
                    </m:r>
                    <m:sSup>
                      <m:sSupPr>
                        <m:ctrlPr>
                          <a:rPr kumimoji="1" lang="en-US" altLang="ja-JP" b="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kumimoji="1" lang="en-US" altLang="ja-JP" b="0" i="1" dirty="0" smtClean="0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kumimoji="1" lang="en-US" altLang="ja-JP" b="0" i="1" dirty="0" smtClean="0">
                            <a:latin typeface="Cambria Math"/>
                          </a:rPr>
                          <m:t>𝑛</m:t>
                        </m:r>
                      </m:sup>
                    </m:sSup>
                    <m:r>
                      <a:rPr kumimoji="1" lang="en-US" altLang="ja-JP" b="0" i="1" dirty="0" smtClean="0">
                        <a:latin typeface="Cambria Math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は</a:t>
                </a:r>
                <a:r>
                  <a:rPr kumimoji="1" lang="en-US" altLang="ja-JP" dirty="0" smtClean="0"/>
                  <a:t>TLE</a:t>
                </a:r>
              </a:p>
              <a:p>
                <a:endParaRPr kumimoji="1" lang="en-US" altLang="ja-JP" dirty="0" smtClean="0"/>
              </a:p>
            </p:txBody>
          </p:sp>
        </mc:Choice>
        <mc:Fallback xmlns=""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48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454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kumimoji="1" lang="ja-JP" altLang="en-US" dirty="0" smtClean="0"/>
                  <a:t>半分全列挙</a:t>
                </a:r>
                <a:r>
                  <a:rPr lang="ja-JP" altLang="en-US" dirty="0"/>
                  <a:t>っぽいの</a:t>
                </a:r>
                <a:r>
                  <a:rPr kumimoji="1" lang="ja-JP" altLang="en-US" dirty="0" smtClean="0"/>
                  <a:t>とかは？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/>
                  <a:t>特定</a:t>
                </a:r>
                <a:r>
                  <a:rPr lang="ja-JP" altLang="en-US" dirty="0" smtClean="0"/>
                  <a:t>の頂点集合を</a:t>
                </a:r>
                <a:r>
                  <a:rPr lang="en-US" altLang="ja-JP" dirty="0" smtClean="0"/>
                  <a:t>1</a:t>
                </a:r>
                <a:r>
                  <a:rPr lang="ja-JP" altLang="en-US" dirty="0" smtClean="0"/>
                  <a:t>色で塗って残りを</a:t>
                </a:r>
                <a:r>
                  <a:rPr lang="en-US" altLang="ja-JP" dirty="0" smtClean="0"/>
                  <a:t>2</a:t>
                </a:r>
                <a:r>
                  <a:rPr lang="ja-JP" altLang="en-US" dirty="0" smtClean="0"/>
                  <a:t>色で塗る</a:t>
                </a:r>
                <a:endParaRPr lang="en-US" altLang="ja-JP" dirty="0" smtClean="0"/>
              </a:p>
              <a:p>
                <a:pPr lvl="1"/>
                <a:r>
                  <a:rPr lang="en-US" altLang="ja-JP" dirty="0" smtClean="0"/>
                  <a:t>1</a:t>
                </a:r>
                <a:r>
                  <a:rPr lang="ja-JP" altLang="en-US" dirty="0" smtClean="0"/>
                  <a:t>色で塗るためには独立集合である必要がある</a:t>
                </a:r>
                <a:endParaRPr lang="en-US" altLang="ja-JP" dirty="0" smtClean="0"/>
              </a:p>
              <a:p>
                <a:pPr lvl="1"/>
                <a:r>
                  <a:rPr kumimoji="1" lang="ja-JP" altLang="en-US" dirty="0" smtClean="0"/>
                  <a:t>なので、独立集合を列挙すれば良い</a:t>
                </a:r>
                <a:endParaRPr kumimoji="1" lang="en-US" altLang="ja-JP" dirty="0" smtClean="0"/>
              </a:p>
              <a:p>
                <a:pPr lvl="2"/>
                <a:r>
                  <a:rPr lang="en-US" altLang="ja-JP" dirty="0" smtClean="0"/>
                  <a:t>2</a:t>
                </a:r>
                <a:r>
                  <a:rPr lang="ja-JP" altLang="en-US" dirty="0" smtClean="0"/>
                  <a:t>色の方は残った頂点を</a:t>
                </a:r>
                <a:r>
                  <a:rPr lang="en-US" altLang="ja-JP" dirty="0" smtClean="0"/>
                  <a:t>2</a:t>
                </a:r>
                <a:r>
                  <a:rPr lang="ja-JP" altLang="en-US" dirty="0" smtClean="0"/>
                  <a:t>彩色可能か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𝑂</m:t>
                    </m:r>
                    <m:r>
                      <a:rPr lang="en-US" altLang="ja-JP" b="0" i="1" smtClean="0">
                        <a:latin typeface="Cambria Math"/>
                      </a:rPr>
                      <m:t>(</m:t>
                    </m:r>
                    <m:r>
                      <a:rPr lang="en-US" altLang="ja-JP" b="0" i="1" smtClean="0">
                        <a:latin typeface="Cambria Math"/>
                      </a:rPr>
                      <m:t>𝑛</m:t>
                    </m:r>
                    <m:r>
                      <a:rPr lang="en-US" altLang="ja-JP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ja-JP" altLang="en-US" dirty="0" smtClean="0"/>
                  <a:t>でチェックする</a:t>
                </a:r>
                <a:endParaRPr kumimoji="1" lang="en-US" altLang="ja-JP" dirty="0" smtClean="0"/>
              </a:p>
            </p:txBody>
          </p:sp>
        </mc:Choice>
        <mc:Fallback xmlns=""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タイトル 2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kumimoji="1" lang="en-US" altLang="ja-JP" b="1" i="1" smtClean="0">
                        <a:latin typeface="Cambria Math"/>
                      </a:rPr>
                      <m:t>𝒐</m:t>
                    </m:r>
                    <m:r>
                      <a:rPr kumimoji="1" lang="en-US" altLang="ja-JP" b="1" i="1" smtClean="0">
                        <a:latin typeface="Cambria Math"/>
                      </a:rPr>
                      <m:t>(</m:t>
                    </m:r>
                    <m:sSup>
                      <m:sSupPr>
                        <m:ctrlPr>
                          <a:rPr kumimoji="1" lang="en-US" altLang="ja-JP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kumimoji="1" lang="en-US" altLang="ja-JP" b="1" i="1" smtClean="0">
                            <a:latin typeface="Cambria Math"/>
                          </a:rPr>
                          <m:t>𝟐</m:t>
                        </m:r>
                      </m:e>
                      <m:sup>
                        <m:r>
                          <a:rPr kumimoji="1" lang="en-US" altLang="ja-JP" b="1" i="1" smtClean="0">
                            <a:latin typeface="Cambria Math"/>
                          </a:rPr>
                          <m:t>𝒏</m:t>
                        </m:r>
                      </m:sup>
                    </m:sSup>
                    <m:r>
                      <a:rPr kumimoji="1" lang="en-US" altLang="ja-JP" b="1" i="1" smtClean="0">
                        <a:latin typeface="Cambria Math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で</a:t>
                </a:r>
                <a:r>
                  <a:rPr kumimoji="1" lang="en-US" altLang="ja-JP" dirty="0" smtClean="0"/>
                  <a:t>3</a:t>
                </a:r>
                <a:r>
                  <a:rPr lang="ja-JP" altLang="en-US" dirty="0"/>
                  <a:t>彩色</a:t>
                </a:r>
                <a:r>
                  <a:rPr kumimoji="1" lang="ja-JP" altLang="en-US" dirty="0" smtClean="0"/>
                  <a:t>を</a:t>
                </a:r>
                <a:r>
                  <a:rPr lang="ja-JP" altLang="en-US" dirty="0"/>
                  <a:t>考える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タイトル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3"/>
                <a:stretch>
                  <a:fillRect b="-1063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円/楕円 3"/>
          <p:cNvSpPr/>
          <p:nvPr/>
        </p:nvSpPr>
        <p:spPr>
          <a:xfrm>
            <a:off x="7220224" y="4763012"/>
            <a:ext cx="504056" cy="50405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5004048" y="3808884"/>
            <a:ext cx="504056" cy="50405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5004048" y="5629431"/>
            <a:ext cx="504056" cy="50405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6016384" y="4763012"/>
            <a:ext cx="504056" cy="50405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7605235" y="3649211"/>
            <a:ext cx="504056" cy="50405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7599791" y="5814728"/>
            <a:ext cx="504056" cy="50405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7955156" y="4763012"/>
            <a:ext cx="504056" cy="50405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2" name="直線コネクタ 11"/>
          <p:cNvCxnSpPr>
            <a:stCxn id="8" idx="3"/>
            <a:endCxn id="7" idx="7"/>
          </p:cNvCxnSpPr>
          <p:nvPr/>
        </p:nvCxnSpPr>
        <p:spPr>
          <a:xfrm flipH="1">
            <a:off x="6446623" y="4079450"/>
            <a:ext cx="1232429" cy="7573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直線コネクタ 12"/>
          <p:cNvCxnSpPr>
            <a:stCxn id="8" idx="2"/>
            <a:endCxn id="5" idx="6"/>
          </p:cNvCxnSpPr>
          <p:nvPr/>
        </p:nvCxnSpPr>
        <p:spPr>
          <a:xfrm flipH="1">
            <a:off x="5508104" y="3901239"/>
            <a:ext cx="2097131" cy="15967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直線コネクタ 19"/>
          <p:cNvCxnSpPr>
            <a:stCxn id="9" idx="2"/>
            <a:endCxn id="6" idx="6"/>
          </p:cNvCxnSpPr>
          <p:nvPr/>
        </p:nvCxnSpPr>
        <p:spPr>
          <a:xfrm flipH="1" flipV="1">
            <a:off x="5508104" y="5881459"/>
            <a:ext cx="2091687" cy="18529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直線コネクタ 22"/>
          <p:cNvCxnSpPr>
            <a:stCxn id="7" idx="1"/>
            <a:endCxn id="5" idx="5"/>
          </p:cNvCxnSpPr>
          <p:nvPr/>
        </p:nvCxnSpPr>
        <p:spPr>
          <a:xfrm flipH="1" flipV="1">
            <a:off x="5434287" y="4239123"/>
            <a:ext cx="655914" cy="59770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直線コネクタ 25"/>
          <p:cNvCxnSpPr>
            <a:stCxn id="7" idx="3"/>
            <a:endCxn id="6" idx="7"/>
          </p:cNvCxnSpPr>
          <p:nvPr/>
        </p:nvCxnSpPr>
        <p:spPr>
          <a:xfrm flipH="1">
            <a:off x="5434287" y="5193251"/>
            <a:ext cx="655914" cy="50999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直線コネクタ 28"/>
          <p:cNvCxnSpPr>
            <a:stCxn id="9" idx="1"/>
            <a:endCxn id="7" idx="5"/>
          </p:cNvCxnSpPr>
          <p:nvPr/>
        </p:nvCxnSpPr>
        <p:spPr>
          <a:xfrm flipH="1" flipV="1">
            <a:off x="6446623" y="5193251"/>
            <a:ext cx="1226985" cy="69529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直線コネクタ 31"/>
          <p:cNvCxnSpPr>
            <a:stCxn id="9" idx="0"/>
            <a:endCxn id="4" idx="4"/>
          </p:cNvCxnSpPr>
          <p:nvPr/>
        </p:nvCxnSpPr>
        <p:spPr>
          <a:xfrm flipH="1" flipV="1">
            <a:off x="7472252" y="5267068"/>
            <a:ext cx="379567" cy="54766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直線コネクタ 34"/>
          <p:cNvCxnSpPr>
            <a:stCxn id="9" idx="0"/>
            <a:endCxn id="10" idx="4"/>
          </p:cNvCxnSpPr>
          <p:nvPr/>
        </p:nvCxnSpPr>
        <p:spPr>
          <a:xfrm flipV="1">
            <a:off x="7851819" y="5267068"/>
            <a:ext cx="355365" cy="54766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直線コネクタ 41"/>
          <p:cNvCxnSpPr>
            <a:stCxn id="4" idx="0"/>
            <a:endCxn id="8" idx="4"/>
          </p:cNvCxnSpPr>
          <p:nvPr/>
        </p:nvCxnSpPr>
        <p:spPr>
          <a:xfrm flipV="1">
            <a:off x="7472252" y="4153267"/>
            <a:ext cx="385011" cy="60974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直線コネクタ 44"/>
          <p:cNvCxnSpPr>
            <a:stCxn id="10" idx="0"/>
            <a:endCxn id="8" idx="4"/>
          </p:cNvCxnSpPr>
          <p:nvPr/>
        </p:nvCxnSpPr>
        <p:spPr>
          <a:xfrm flipH="1" flipV="1">
            <a:off x="7857263" y="4153267"/>
            <a:ext cx="349921" cy="60974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直線コネクタ 47"/>
          <p:cNvCxnSpPr>
            <a:stCxn id="10" idx="2"/>
            <a:endCxn id="4" idx="6"/>
          </p:cNvCxnSpPr>
          <p:nvPr/>
        </p:nvCxnSpPr>
        <p:spPr>
          <a:xfrm flipH="1">
            <a:off x="7724280" y="5015040"/>
            <a:ext cx="23087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テキスト ボックス 50"/>
          <p:cNvSpPr txBox="1"/>
          <p:nvPr/>
        </p:nvSpPr>
        <p:spPr>
          <a:xfrm>
            <a:off x="5016765" y="6352271"/>
            <a:ext cx="36134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 smtClean="0"/>
              <a:t>独立集合を取って</a:t>
            </a:r>
            <a:r>
              <a:rPr lang="en-US" altLang="ja-JP" dirty="0" smtClean="0"/>
              <a:t>1</a:t>
            </a:r>
            <a:r>
              <a:rPr lang="ja-JP" altLang="en-US" dirty="0" smtClean="0"/>
              <a:t>色決め打ちする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7475717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極大な独立集合のみを見ることにすると</a:t>
                </a:r>
                <a:r>
                  <a:rPr lang="ja-JP" altLang="en-US" dirty="0"/>
                  <a:t>独立集合の数は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𝑂</m:t>
                    </m:r>
                    <m:r>
                      <a:rPr lang="en-US" altLang="ja-JP" i="1">
                        <a:latin typeface="Cambria Math"/>
                      </a:rPr>
                      <m:t>(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</a:rPr>
                          <m:t>3</m:t>
                        </m:r>
                      </m:e>
                      <m:sup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  <m:r>
                          <a:rPr lang="en-US" altLang="ja-JP" i="1">
                            <a:latin typeface="Cambria Math"/>
                          </a:rPr>
                          <m:t>/3</m:t>
                        </m:r>
                      </m:sup>
                    </m:sSup>
                    <m:r>
                      <a:rPr lang="ja-JP" altLang="en-US" i="1">
                        <a:latin typeface="Cambria Math"/>
                      </a:rPr>
                      <m:t>≒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</a:rPr>
                          <m:t>1.4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4</m:t>
                        </m:r>
                      </m:e>
                      <m:sup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</m:sup>
                    </m:sSup>
                    <m:r>
                      <a:rPr lang="en-US" altLang="ja-JP" i="1">
                        <a:latin typeface="Cambria Math"/>
                      </a:rPr>
                      <m:t>)</m:t>
                    </m:r>
                  </m:oMath>
                </a14:m>
                <a:endParaRPr lang="en-US" altLang="ja-JP" dirty="0"/>
              </a:p>
              <a:p>
                <a:pPr lvl="1"/>
                <a:r>
                  <a:rPr lang="ja-JP" altLang="en-US" dirty="0" smtClean="0"/>
                  <a:t>最小次数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𝑘</m:t>
                    </m:r>
                  </m:oMath>
                </a14:m>
                <a:r>
                  <a:rPr lang="ja-JP" altLang="en-US" dirty="0" smtClean="0"/>
                  <a:t>の</a:t>
                </a:r>
                <a:r>
                  <a:rPr lang="ja-JP" altLang="en-US" dirty="0"/>
                  <a:t>頂点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𝑣</m:t>
                    </m:r>
                  </m:oMath>
                </a14:m>
                <a:r>
                  <a:rPr lang="ja-JP" altLang="en-US" dirty="0" smtClean="0"/>
                  <a:t>を使うか近傍の頂点を取るか考える</a:t>
                </a:r>
                <a:endParaRPr lang="en-US" altLang="ja-JP" dirty="0"/>
              </a:p>
              <a:p>
                <a:pPr lvl="1"/>
                <a14:m>
                  <m:oMath xmlns:m="http://schemas.openxmlformats.org/officeDocument/2006/math">
                    <m:r>
                      <a:rPr lang="en-US" altLang="ja-JP" i="1" smtClean="0">
                        <a:latin typeface="Cambria Math"/>
                      </a:rPr>
                      <m:t>𝑣</m:t>
                    </m:r>
                  </m:oMath>
                </a14:m>
                <a:r>
                  <a:rPr lang="ja-JP" altLang="en-US" dirty="0" smtClean="0"/>
                  <a:t>の近傍の頂点を取ってもどちらでも</a:t>
                </a:r>
                <a:r>
                  <a:rPr lang="ja-JP" altLang="en-US" dirty="0"/>
                  <a:t>残りの頂点の数は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𝑘</m:t>
                    </m:r>
                    <m:r>
                      <a:rPr lang="en-US" altLang="ja-JP" b="0" i="1" smtClean="0">
                        <a:latin typeface="Cambria Math"/>
                      </a:rPr>
                      <m:t>+1</m:t>
                    </m:r>
                  </m:oMath>
                </a14:m>
                <a:r>
                  <a:rPr lang="ja-JP" altLang="en-US" dirty="0" smtClean="0"/>
                  <a:t>個以上減る</a:t>
                </a:r>
                <a:endParaRPr lang="en-US" altLang="ja-JP" dirty="0"/>
              </a:p>
              <a:p>
                <a:pPr lvl="1"/>
                <a:r>
                  <a:rPr lang="ja-JP" altLang="en-US" dirty="0"/>
                  <a:t>分岐が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𝑘</m:t>
                    </m:r>
                    <m:r>
                      <a:rPr lang="en-US" altLang="ja-JP" b="0" i="1" smtClean="0">
                        <a:latin typeface="Cambria Math"/>
                      </a:rPr>
                      <m:t>+1</m:t>
                    </m:r>
                  </m:oMath>
                </a14:m>
                <a:r>
                  <a:rPr lang="ja-JP" altLang="en-US" dirty="0"/>
                  <a:t>択で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𝑘</m:t>
                    </m:r>
                    <m:r>
                      <a:rPr lang="en-US" altLang="ja-JP" b="0" i="1" smtClean="0">
                        <a:latin typeface="Cambria Math"/>
                      </a:rPr>
                      <m:t>+1</m:t>
                    </m:r>
                  </m:oMath>
                </a14:m>
                <a:r>
                  <a:rPr lang="ja-JP" altLang="en-US" dirty="0" smtClean="0"/>
                  <a:t>個頂点が減る</a:t>
                </a:r>
                <a:r>
                  <a:rPr lang="ja-JP" altLang="en-US" dirty="0"/>
                  <a:t>ので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𝑂</m:t>
                    </m:r>
                    <m:r>
                      <a:rPr lang="en-US" altLang="ja-JP" i="1">
                        <a:latin typeface="Cambria Math"/>
                      </a:rPr>
                      <m:t>(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(</m:t>
                        </m:r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+1)</m:t>
                        </m:r>
                      </m:e>
                      <m:sup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  <m:r>
                          <a:rPr lang="en-US" altLang="ja-JP" i="1">
                            <a:latin typeface="Cambria Math"/>
                          </a:rPr>
                          <m:t>/(</m:t>
                        </m:r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+1)</m:t>
                        </m:r>
                      </m:sup>
                    </m:sSup>
                    <m:r>
                      <a:rPr lang="en-US" altLang="ja-JP" i="1">
                        <a:latin typeface="Cambria Math"/>
                      </a:rPr>
                      <m:t>)</m:t>
                    </m:r>
                  </m:oMath>
                </a14:m>
                <a:r>
                  <a:rPr lang="ja-JP" altLang="en-US" dirty="0"/>
                  <a:t>で</a:t>
                </a:r>
                <a14:m>
                  <m:oMath xmlns:m="http://schemas.openxmlformats.org/officeDocument/2006/math">
                    <m:r>
                      <a:rPr lang="en-US" altLang="ja-JP" i="1" dirty="0">
                        <a:latin typeface="Cambria Math"/>
                      </a:rPr>
                      <m:t>𝑘</m:t>
                    </m:r>
                    <m:r>
                      <a:rPr lang="en-US" altLang="ja-JP" i="1" dirty="0">
                        <a:latin typeface="Cambria Math"/>
                      </a:rPr>
                      <m:t>=2</m:t>
                    </m:r>
                  </m:oMath>
                </a14:m>
                <a:r>
                  <a:rPr lang="ja-JP" altLang="en-US" dirty="0"/>
                  <a:t>の時最大</a:t>
                </a:r>
                <a:endParaRPr lang="en-US" altLang="ja-JP" dirty="0"/>
              </a:p>
              <a:p>
                <a:r>
                  <a:rPr lang="ja-JP" altLang="en-US" dirty="0" smtClean="0"/>
                  <a:t>列挙も上記の方法でやれば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𝑂</m:t>
                    </m:r>
                    <m:r>
                      <a:rPr lang="en-US" altLang="ja-JP" b="0" i="1" smtClean="0">
                        <a:latin typeface="Cambria Math"/>
                      </a:rPr>
                      <m:t>(</m:t>
                    </m:r>
                    <m:r>
                      <a:rPr lang="en-US" altLang="ja-JP" b="0" i="1" smtClean="0">
                        <a:latin typeface="Cambria Math"/>
                      </a:rPr>
                      <m:t>𝑛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3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𝑛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/3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でできる</a:t>
                </a:r>
                <a:endParaRPr kumimoji="1" lang="en-US" altLang="ja-JP" dirty="0" smtClean="0"/>
              </a:p>
            </p:txBody>
          </p:sp>
        </mc:Choice>
        <mc:Fallback xmlns=""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t="-107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独立集合の数</a:t>
            </a:r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5043173" y="6031287"/>
            <a:ext cx="504056" cy="50405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5794327" y="4917486"/>
            <a:ext cx="504056" cy="50405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6545481" y="6031287"/>
            <a:ext cx="504056" cy="50405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3" name="直線コネクタ 12"/>
          <p:cNvCxnSpPr>
            <a:stCxn id="4" idx="0"/>
            <a:endCxn id="6" idx="3"/>
          </p:cNvCxnSpPr>
          <p:nvPr/>
        </p:nvCxnSpPr>
        <p:spPr>
          <a:xfrm flipV="1">
            <a:off x="5295201" y="5347725"/>
            <a:ext cx="572943" cy="68356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直線コネクタ 13"/>
          <p:cNvCxnSpPr>
            <a:stCxn id="8" idx="0"/>
            <a:endCxn id="6" idx="5"/>
          </p:cNvCxnSpPr>
          <p:nvPr/>
        </p:nvCxnSpPr>
        <p:spPr>
          <a:xfrm flipH="1" flipV="1">
            <a:off x="6224566" y="5347725"/>
            <a:ext cx="572943" cy="68356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直線コネクタ 19"/>
          <p:cNvCxnSpPr>
            <a:endCxn id="8" idx="5"/>
          </p:cNvCxnSpPr>
          <p:nvPr/>
        </p:nvCxnSpPr>
        <p:spPr>
          <a:xfrm flipH="1" flipV="1">
            <a:off x="6975720" y="6461526"/>
            <a:ext cx="515725" cy="4226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直線コネクタ 22"/>
          <p:cNvCxnSpPr>
            <a:stCxn id="8" idx="4"/>
          </p:cNvCxnSpPr>
          <p:nvPr/>
        </p:nvCxnSpPr>
        <p:spPr>
          <a:xfrm>
            <a:off x="6797509" y="6535343"/>
            <a:ext cx="0" cy="34885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直線コネクタ 26"/>
          <p:cNvCxnSpPr>
            <a:stCxn id="4" idx="4"/>
          </p:cNvCxnSpPr>
          <p:nvPr/>
        </p:nvCxnSpPr>
        <p:spPr>
          <a:xfrm>
            <a:off x="5295201" y="6535343"/>
            <a:ext cx="0" cy="3326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直線コネクタ 30"/>
          <p:cNvCxnSpPr>
            <a:stCxn id="4" idx="5"/>
          </p:cNvCxnSpPr>
          <p:nvPr/>
        </p:nvCxnSpPr>
        <p:spPr>
          <a:xfrm>
            <a:off x="5473412" y="6461526"/>
            <a:ext cx="394732" cy="40647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直線コネクタ 36"/>
          <p:cNvCxnSpPr>
            <a:endCxn id="4" idx="2"/>
          </p:cNvCxnSpPr>
          <p:nvPr/>
        </p:nvCxnSpPr>
        <p:spPr>
          <a:xfrm>
            <a:off x="4323093" y="6283315"/>
            <a:ext cx="72008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テキスト ボックス 40"/>
              <p:cNvSpPr txBox="1"/>
              <p:nvPr/>
            </p:nvSpPr>
            <p:spPr>
              <a:xfrm>
                <a:off x="6588224" y="4959877"/>
                <a:ext cx="2629246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ja-JP" altLang="en-US" dirty="0" smtClean="0"/>
                  <a:t>最小次数の頂点を</a:t>
                </a:r>
                <a:endParaRPr kumimoji="1" lang="en-US" altLang="ja-JP" dirty="0" smtClean="0"/>
              </a:p>
              <a:p>
                <a:r>
                  <a:rPr kumimoji="1" lang="ja-JP" altLang="en-US" dirty="0" smtClean="0"/>
                  <a:t>選んだので</a:t>
                </a:r>
                <a:r>
                  <a:rPr lang="ja-JP" altLang="en-US" dirty="0"/>
                  <a:t>近傍</a:t>
                </a:r>
                <a:r>
                  <a:rPr kumimoji="1" lang="ja-JP" altLang="en-US" dirty="0" smtClean="0"/>
                  <a:t>の頂点も</a:t>
                </a:r>
                <a:endParaRPr kumimoji="1" lang="en-US" altLang="ja-JP" dirty="0" smtClean="0"/>
              </a:p>
              <a:p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𝑘</m:t>
                    </m:r>
                  </m:oMath>
                </a14:m>
                <a:r>
                  <a:rPr lang="ja-JP" altLang="en-US" dirty="0" smtClean="0"/>
                  <a:t>以上の次数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41" name="テキスト ボックス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8224" y="4959877"/>
                <a:ext cx="2629246" cy="923330"/>
              </a:xfrm>
              <a:prstGeom prst="rect">
                <a:avLst/>
              </a:prstGeom>
              <a:blipFill rotWithShape="1">
                <a:blip r:embed="rId4"/>
                <a:stretch>
                  <a:fillRect l="-2088" t="-6623" r="-1624" b="-6623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49606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各頂点で使う色の候補をランダムに</a:t>
                </a:r>
                <a:r>
                  <a:rPr lang="en-US" altLang="ja-JP" dirty="0" smtClean="0"/>
                  <a:t>2</a:t>
                </a:r>
                <a:r>
                  <a:rPr lang="ja-JP" altLang="en-US" dirty="0" smtClean="0"/>
                  <a:t>個に減らす</a:t>
                </a:r>
                <a:endParaRPr lang="en-US" altLang="ja-JP" dirty="0" smtClean="0"/>
              </a:p>
              <a:p>
                <a:pPr lvl="1"/>
                <a:r>
                  <a:rPr kumimoji="1" lang="ja-JP" altLang="en-US" dirty="0" smtClean="0"/>
                  <a:t>各頂点での選択肢が</a:t>
                </a:r>
                <a:r>
                  <a:rPr kumimoji="1" lang="en-US" altLang="ja-JP" dirty="0" smtClean="0"/>
                  <a:t>2</a:t>
                </a:r>
                <a:r>
                  <a:rPr lang="ja-JP" altLang="en-US" dirty="0" smtClean="0"/>
                  <a:t>択になったので</a:t>
                </a:r>
                <a:r>
                  <a:rPr lang="en-US" altLang="ja-JP" dirty="0" smtClean="0"/>
                  <a:t>2-SAT</a:t>
                </a:r>
                <a:r>
                  <a:rPr lang="ja-JP" altLang="en-US" dirty="0" smtClean="0"/>
                  <a:t>で解ける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各頂点で最低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2</m:t>
                    </m:r>
                    <m:r>
                      <a:rPr lang="en-US" altLang="ja-JP" b="0" i="1" smtClean="0">
                        <a:latin typeface="Cambria Math"/>
                      </a:rPr>
                      <m:t>/3</m:t>
                    </m:r>
                  </m:oMath>
                </a14:m>
                <a:r>
                  <a:rPr kumimoji="1" lang="ja-JP" altLang="en-US" dirty="0" smtClean="0"/>
                  <a:t>の確率で正しい色を残すので全体で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2/3</m:t>
                            </m:r>
                          </m:e>
                        </m:d>
                      </m:e>
                      <m:sup>
                        <m:r>
                          <a:rPr kumimoji="1" lang="en-US" altLang="ja-JP" b="0" i="1" smtClean="0">
                            <a:latin typeface="Cambria Math"/>
                          </a:rPr>
                          <m:t>𝑛</m:t>
                        </m:r>
                      </m:sup>
                    </m:sSup>
                  </m:oMath>
                </a14:m>
                <a:r>
                  <a:rPr kumimoji="1" lang="ja-JP" altLang="en-US" dirty="0" smtClean="0"/>
                  <a:t>の以上の確率で正しい答えを返す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err="1" smtClean="0"/>
                  <a:t>なの</a:t>
                </a:r>
                <a:r>
                  <a:rPr lang="ja-JP" altLang="en-US" dirty="0" smtClean="0"/>
                  <a:t>で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𝑂</m:t>
                    </m:r>
                    <m:r>
                      <a:rPr lang="en-US" altLang="ja-JP" b="0" i="1" smtClean="0">
                        <a:latin typeface="Cambria Math"/>
                      </a:rPr>
                      <m:t>(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1.5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𝑛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回程度試行すれば良い</a:t>
                </a:r>
                <a:endParaRPr kumimoji="1" lang="en-US" altLang="ja-JP" dirty="0" smtClean="0"/>
              </a:p>
              <a:p>
                <a:pPr lvl="1"/>
                <a:endParaRPr lang="en-US" altLang="ja-JP" dirty="0"/>
              </a:p>
              <a:p>
                <a:pPr lvl="1"/>
                <a:r>
                  <a:rPr kumimoji="1" lang="ja-JP" altLang="en-US" dirty="0" smtClean="0"/>
                  <a:t>ただし</a:t>
                </a:r>
                <a:r>
                  <a:rPr lang="ja-JP" altLang="en-US" dirty="0" smtClean="0"/>
                  <a:t>、毎回</a:t>
                </a:r>
                <a:r>
                  <a:rPr lang="en-US" altLang="ja-JP" dirty="0" smtClean="0"/>
                  <a:t>2-SAT</a:t>
                </a:r>
                <a:r>
                  <a:rPr lang="ja-JP" altLang="en-US" dirty="0" smtClean="0"/>
                  <a:t>のグラフを構築する必要があり、定数倍がきつくて</a:t>
                </a:r>
                <a:r>
                  <a:rPr lang="en-US" altLang="ja-JP" dirty="0" smtClean="0"/>
                  <a:t>TLE or WA</a:t>
                </a:r>
                <a:r>
                  <a:rPr lang="ja-JP" altLang="en-US" dirty="0" smtClean="0"/>
                  <a:t>しやすい</a:t>
                </a:r>
                <a:endParaRPr kumimoji="1" lang="en-US" altLang="ja-JP" dirty="0" smtClean="0"/>
              </a:p>
            </p:txBody>
          </p:sp>
        </mc:Choice>
        <mc:Fallback xmlns=""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別</a:t>
            </a:r>
            <a:r>
              <a:rPr lang="ja-JP" altLang="en-US" dirty="0" smtClean="0"/>
              <a:t>解（モンテカルロ法）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8881619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altLang="ja-JP" dirty="0" err="1" smtClean="0"/>
                  <a:t>dfs</a:t>
                </a:r>
                <a:r>
                  <a:rPr lang="ja-JP" altLang="en-US" dirty="0" smtClean="0"/>
                  <a:t>順序で色を決めると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𝑂</m:t>
                    </m:r>
                    <m:r>
                      <a:rPr lang="en-US" altLang="ja-JP" b="0" i="1" smtClean="0">
                        <a:latin typeface="Cambria Math"/>
                      </a:rPr>
                      <m:t>(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𝑛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になる</a:t>
                </a:r>
                <a:endParaRPr kumimoji="1" lang="en-US" altLang="ja-JP" dirty="0" smtClean="0"/>
              </a:p>
              <a:p>
                <a:r>
                  <a:rPr kumimoji="1" lang="ja-JP" altLang="en-US" dirty="0" smtClean="0"/>
                  <a:t>探索の順序を工夫したり、枝刈りを入れると通る</a:t>
                </a:r>
                <a:endParaRPr kumimoji="1" lang="en-US" altLang="ja-JP" dirty="0" smtClean="0"/>
              </a:p>
              <a:p>
                <a:pPr lvl="1"/>
                <a:r>
                  <a:rPr lang="en-US" altLang="ja-JP" dirty="0" smtClean="0"/>
                  <a:t>MA Order</a:t>
                </a:r>
                <a:r>
                  <a:rPr lang="ja-JP" altLang="en-US" dirty="0" smtClean="0"/>
                  <a:t>で探索（訪問済み頂点から最も多く隣接している頂点を選択）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/>
                  <a:t>次</a:t>
                </a:r>
                <a:r>
                  <a:rPr lang="ja-JP" altLang="en-US" dirty="0" smtClean="0"/>
                  <a:t>数</a:t>
                </a:r>
                <a:r>
                  <a:rPr lang="en-US" altLang="ja-JP" dirty="0" smtClean="0"/>
                  <a:t>2</a:t>
                </a:r>
                <a:r>
                  <a:rPr lang="ja-JP" altLang="en-US" dirty="0" smtClean="0"/>
                  <a:t>以下の頂点を削除</a:t>
                </a:r>
                <a:endParaRPr kumimoji="1" lang="en-US" altLang="ja-JP" dirty="0" smtClean="0"/>
              </a:p>
              <a:p>
                <a:endParaRPr kumimoji="1" lang="en-US" altLang="ja-JP" dirty="0" smtClean="0"/>
              </a:p>
              <a:p>
                <a:r>
                  <a:rPr kumimoji="1" lang="ja-JP" altLang="en-US" dirty="0" smtClean="0"/>
                  <a:t>以下の</a:t>
                </a:r>
                <a:r>
                  <a:rPr kumimoji="1" lang="en-US" altLang="ja-JP" dirty="0" smtClean="0"/>
                  <a:t>3</a:t>
                </a:r>
                <a:r>
                  <a:rPr kumimoji="1" lang="ja-JP" altLang="en-US" dirty="0" err="1" smtClean="0"/>
                  <a:t>つは</a:t>
                </a:r>
                <a:r>
                  <a:rPr kumimoji="1" lang="en-US" altLang="ja-JP" dirty="0" smtClean="0"/>
                  <a:t>TLE</a:t>
                </a:r>
              </a:p>
              <a:p>
                <a:pPr lvl="1"/>
                <a:r>
                  <a:rPr lang="en-US" altLang="ja-JP" dirty="0" smtClean="0"/>
                  <a:t>K4</a:t>
                </a:r>
                <a:r>
                  <a:rPr lang="ja-JP" altLang="en-US" dirty="0" smtClean="0"/>
                  <a:t>があったら即打ち切る</a:t>
                </a:r>
                <a:endParaRPr lang="en-US" altLang="ja-JP" dirty="0" smtClean="0"/>
              </a:p>
              <a:p>
                <a:pPr lvl="1"/>
                <a:r>
                  <a:rPr kumimoji="1" lang="ja-JP" altLang="en-US" dirty="0"/>
                  <a:t>各連結成分ごと</a:t>
                </a:r>
                <a:r>
                  <a:rPr kumimoji="1" lang="ja-JP" altLang="en-US" dirty="0" smtClean="0"/>
                  <a:t>に処理</a:t>
                </a:r>
                <a:endParaRPr kumimoji="1" lang="en-US" altLang="ja-JP" dirty="0" smtClean="0"/>
              </a:p>
              <a:p>
                <a:pPr lvl="1"/>
                <a:r>
                  <a:rPr kumimoji="1" lang="ja-JP" altLang="en-US" dirty="0" smtClean="0"/>
                  <a:t>入力をランダムシャッフル</a:t>
                </a:r>
                <a:endParaRPr kumimoji="1" lang="en-US" altLang="ja-JP" dirty="0" smtClean="0"/>
              </a:p>
            </p:txBody>
          </p:sp>
        </mc:Choice>
        <mc:Fallback xmlns=""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別解（探索）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222646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森</a:t>
            </a:r>
            <a:endParaRPr lang="en-US" altLang="ja-JP" dirty="0"/>
          </a:p>
          <a:p>
            <a:pPr lvl="1"/>
            <a:r>
              <a:rPr kumimoji="1" lang="en-US" altLang="ja-JP" dirty="0" smtClean="0"/>
              <a:t>250</a:t>
            </a:r>
            <a:r>
              <a:rPr kumimoji="1" lang="ja-JP" altLang="en-US" dirty="0" smtClean="0"/>
              <a:t>行 </a:t>
            </a:r>
            <a:r>
              <a:rPr kumimoji="1" lang="en-US" altLang="ja-JP" dirty="0" smtClean="0"/>
              <a:t>6700B</a:t>
            </a:r>
            <a:r>
              <a:rPr kumimoji="1" lang="ja-JP" altLang="en-US" dirty="0" smtClean="0"/>
              <a:t>（独立集合列挙）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310</a:t>
            </a:r>
            <a:r>
              <a:rPr lang="ja-JP" altLang="en-US" dirty="0" smtClean="0"/>
              <a:t>行 </a:t>
            </a:r>
            <a:r>
              <a:rPr lang="en-US" altLang="ja-JP" dirty="0" smtClean="0"/>
              <a:t>8300B</a:t>
            </a:r>
            <a:r>
              <a:rPr lang="ja-JP" altLang="en-US" dirty="0" smtClean="0"/>
              <a:t>（モンテカルロ</a:t>
            </a:r>
            <a:r>
              <a:rPr lang="ja-JP" altLang="en-US" dirty="0"/>
              <a:t>法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299</a:t>
            </a:r>
            <a:r>
              <a:rPr lang="ja-JP" altLang="en-US" dirty="0" smtClean="0"/>
              <a:t>行 </a:t>
            </a:r>
            <a:r>
              <a:rPr lang="en-US" altLang="ja-JP" dirty="0" smtClean="0"/>
              <a:t>7900B</a:t>
            </a:r>
            <a:r>
              <a:rPr lang="ja-JP" altLang="en-US" dirty="0" smtClean="0"/>
              <a:t>（探索）</a:t>
            </a:r>
            <a:endParaRPr lang="en-US" altLang="ja-JP" dirty="0"/>
          </a:p>
          <a:p>
            <a:r>
              <a:rPr kumimoji="1" lang="ja-JP" altLang="en-US" dirty="0" smtClean="0"/>
              <a:t>井上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162</a:t>
            </a:r>
            <a:r>
              <a:rPr lang="ja-JP" altLang="en-US" dirty="0" smtClean="0"/>
              <a:t>行 </a:t>
            </a:r>
            <a:r>
              <a:rPr lang="en-US" altLang="ja-JP" dirty="0" smtClean="0"/>
              <a:t>3100B</a:t>
            </a:r>
            <a:r>
              <a:rPr lang="ja-JP" altLang="en-US" dirty="0" smtClean="0"/>
              <a:t>（探索）</a:t>
            </a:r>
            <a:endParaRPr kumimoji="1" lang="en-US" altLang="ja-JP" dirty="0" smtClean="0"/>
          </a:p>
          <a:p>
            <a:r>
              <a:rPr lang="ja-JP" altLang="en-US" dirty="0"/>
              <a:t>保坂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177</a:t>
            </a:r>
            <a:r>
              <a:rPr lang="ja-JP" altLang="en-US" dirty="0" smtClean="0"/>
              <a:t>行 </a:t>
            </a:r>
            <a:r>
              <a:rPr lang="en-US" altLang="ja-JP" dirty="0" smtClean="0"/>
              <a:t>4100B (</a:t>
            </a:r>
            <a:r>
              <a:rPr lang="ja-JP" altLang="en-US" dirty="0" smtClean="0"/>
              <a:t>独立集合列挙</a:t>
            </a:r>
            <a:r>
              <a:rPr lang="en-US" altLang="ja-JP" dirty="0" smtClean="0"/>
              <a:t>)</a:t>
            </a:r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ジャッジ解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First AC</a:t>
            </a:r>
          </a:p>
          <a:p>
            <a:pPr lvl="1"/>
            <a:r>
              <a:rPr lang="ja-JP" altLang="en-US" dirty="0"/>
              <a:t>凍らせないでください。容器破損、成分の分離・沈殿につながります。</a:t>
            </a:r>
            <a:r>
              <a:rPr lang="ja-JP" altLang="en-US" b="1" dirty="0" smtClean="0"/>
              <a:t>　</a:t>
            </a:r>
            <a:r>
              <a:rPr lang="en-US" altLang="ja-JP" dirty="0" smtClean="0"/>
              <a:t>(180</a:t>
            </a:r>
            <a:r>
              <a:rPr lang="ja-JP" altLang="en-US" dirty="0" smtClean="0"/>
              <a:t>分</a:t>
            </a:r>
            <a:r>
              <a:rPr lang="en-US" altLang="ja-JP" dirty="0" smtClean="0"/>
              <a:t>)</a:t>
            </a:r>
          </a:p>
          <a:p>
            <a:r>
              <a:rPr kumimoji="1" lang="en-US" altLang="ja-JP" dirty="0" smtClean="0"/>
              <a:t>AC</a:t>
            </a:r>
            <a:r>
              <a:rPr lang="en-US" altLang="ja-JP" dirty="0" smtClean="0"/>
              <a:t> / Submit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4</a:t>
            </a:r>
            <a:r>
              <a:rPr lang="en-US" altLang="ja-JP" smtClean="0"/>
              <a:t>/ 26 (15</a:t>
            </a:r>
            <a:r>
              <a:rPr lang="en-US" altLang="ja-JP" dirty="0" smtClean="0"/>
              <a:t>%)</a:t>
            </a:r>
            <a:endParaRPr lang="en-US" altLang="ja-JP" dirty="0" smtClean="0"/>
          </a:p>
          <a:p>
            <a:r>
              <a:rPr kumimoji="1" lang="en-US" altLang="ja-JP" dirty="0" smtClean="0"/>
              <a:t>AC / Trying people</a:t>
            </a:r>
          </a:p>
          <a:p>
            <a:pPr lvl="1"/>
            <a:r>
              <a:rPr lang="en-US" altLang="ja-JP" dirty="0" smtClean="0"/>
              <a:t>4/ 10 (38%)</a:t>
            </a:r>
            <a:endParaRPr lang="en-US" altLang="ja-JP" dirty="0" smtClean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幾何</a:t>
            </a:r>
            <a:r>
              <a:rPr lang="ja-JP" altLang="en-US" dirty="0" smtClean="0"/>
              <a:t>パート</a:t>
            </a:r>
            <a:r>
              <a:rPr lang="ja-JP" altLang="en-US" dirty="0"/>
              <a:t>用</a:t>
            </a:r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入力例</a:t>
            </a:r>
            <a:endParaRPr kumimoji="1" lang="ja-JP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31897"/>
            <a:ext cx="3381631" cy="4516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76872"/>
            <a:ext cx="3428430" cy="3409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602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答えが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通りしかない</a:t>
            </a:r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入力例</a:t>
            </a:r>
            <a:endParaRPr kumimoji="1" lang="ja-JP" alt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6"/>
            <a:ext cx="7267575" cy="409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3924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𝑂</m:t>
                    </m:r>
                    <m:r>
                      <a:rPr kumimoji="1" lang="en-US" altLang="ja-JP" b="0" i="1" smtClean="0">
                        <a:latin typeface="Cambria Math"/>
                      </a:rPr>
                      <m:t>(</m:t>
                    </m:r>
                    <m:sSup>
                      <m:sSup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kumimoji="1" lang="en-US" altLang="ja-JP" b="0" i="1" smtClean="0">
                            <a:latin typeface="Cambria Math"/>
                          </a:rPr>
                          <m:t>𝑛</m:t>
                        </m:r>
                      </m:sup>
                    </m:sSup>
                    <m:r>
                      <a:rPr kumimoji="1" lang="en-US" altLang="ja-JP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探索解落とす用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入力例</a:t>
            </a:r>
            <a:endParaRPr kumimoji="1" lang="ja-JP" alt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988840"/>
            <a:ext cx="3841229" cy="4760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954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次数が全て</a:t>
            </a:r>
            <a:r>
              <a:rPr lang="en-US" altLang="ja-JP" dirty="0" smtClean="0"/>
              <a:t>3</a:t>
            </a:r>
            <a:r>
              <a:rPr lang="ja-JP" altLang="en-US" dirty="0" smtClean="0"/>
              <a:t>以上</a:t>
            </a:r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入力例</a:t>
            </a:r>
            <a:endParaRPr kumimoji="1" lang="ja-JP" alt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758" y="2235324"/>
            <a:ext cx="7229475" cy="461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6438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入力例</a:t>
            </a:r>
            <a:endParaRPr kumimoji="1" lang="ja-JP" alt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340768"/>
            <a:ext cx="5626210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899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入力例</a:t>
            </a:r>
            <a:endParaRPr kumimoji="1" lang="ja-JP" alt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564904"/>
            <a:ext cx="7258050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854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入力例</a:t>
            </a:r>
            <a:endParaRPr kumimoji="1" lang="ja-JP" alt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279034"/>
            <a:ext cx="4735614" cy="47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919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ビジネス">
  <a:themeElements>
    <a:clrScheme name="ビジネス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ビジネス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ビジネス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969</TotalTime>
  <Words>621</Words>
  <Application>Microsoft Office PowerPoint</Application>
  <PresentationFormat>画面に合わせる (4:3)</PresentationFormat>
  <Paragraphs>85</Paragraphs>
  <Slides>19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19</vt:i4>
      </vt:variant>
    </vt:vector>
  </HeadingPairs>
  <TitlesOfParts>
    <vt:vector size="20" baseType="lpstr">
      <vt:lpstr>ビジネス</vt:lpstr>
      <vt:lpstr>JAG Regional Practice Contest 2014 問題 I – Color The Map Extreme</vt:lpstr>
      <vt:lpstr>問題</vt:lpstr>
      <vt:lpstr>サンプル1、2</vt:lpstr>
      <vt:lpstr>サンプル3</vt:lpstr>
      <vt:lpstr>サンプル4</vt:lpstr>
      <vt:lpstr>解法</vt:lpstr>
      <vt:lpstr>o(2^n)で3彩色を考える</vt:lpstr>
      <vt:lpstr>独立集合の数</vt:lpstr>
      <vt:lpstr>別解（モンテカルロ法）</vt:lpstr>
      <vt:lpstr>別解（探索）</vt:lpstr>
      <vt:lpstr>ジャッジ解</vt:lpstr>
      <vt:lpstr>結果</vt:lpstr>
      <vt:lpstr>入力例</vt:lpstr>
      <vt:lpstr>入力例</vt:lpstr>
      <vt:lpstr>入力例</vt:lpstr>
      <vt:lpstr>入力例</vt:lpstr>
      <vt:lpstr>入力例</vt:lpstr>
      <vt:lpstr>入力例</vt:lpstr>
      <vt:lpstr>入力例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問題 I：Color The Map Extreme</dc:title>
  <dc:subject/>
  <dc:creator>森　槙悟</dc:creator>
  <dc:description/>
  <cp:lastModifiedBy>cos</cp:lastModifiedBy>
  <cp:revision>224</cp:revision>
  <dcterms:created xsi:type="dcterms:W3CDTF">2011-08-07T07:58:17Z</dcterms:created>
  <dcterms:modified xsi:type="dcterms:W3CDTF">2014-09-14T07:30:27Z</dcterms:modified>
</cp:coreProperties>
</file>