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09E6C-FDC9-4069-8195-F274D0D47879}" type="datetimeFigureOut">
              <a:rPr kumimoji="1" lang="ja-JP" altLang="en-US" smtClean="0"/>
              <a:t>2008/2/23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D434E-41AE-4C3C-AB32-3F446162B50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Divisor Function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Problem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Calculate</a:t>
            </a:r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where</a:t>
            </a:r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</a:t>
            </a:r>
            <a:endParaRPr lang="en-US" altLang="ja-JP" dirty="0"/>
          </a:p>
          <a:p>
            <a:pPr>
              <a:buNone/>
            </a:pPr>
            <a:r>
              <a:rPr lang="en-US" altLang="ja-JP" dirty="0" smtClean="0"/>
              <a:t>		</a:t>
            </a:r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</a:t>
            </a:r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26" name="数式" r:id="rId3" imgW="114120" imgH="215640" progId="Equation.3">
              <p:embed/>
            </p:oleObj>
          </a:graphicData>
        </a:graphic>
      </p:graphicFrame>
      <p:graphicFrame>
        <p:nvGraphicFramePr>
          <p:cNvPr id="5" name="オブジェクト 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27" name="数式" r:id="rId4" imgW="114120" imgH="215640" progId="Equation.3">
              <p:embed/>
            </p:oleObj>
          </a:graphicData>
        </a:graphic>
      </p:graphicFrame>
      <p:graphicFrame>
        <p:nvGraphicFramePr>
          <p:cNvPr id="7" name="オブジェクト 6"/>
          <p:cNvGraphicFramePr>
            <a:graphicFrameLocks noChangeAspect="1"/>
          </p:cNvGraphicFramePr>
          <p:nvPr/>
        </p:nvGraphicFramePr>
        <p:xfrm>
          <a:off x="2571736" y="1643050"/>
          <a:ext cx="4429156" cy="580647"/>
        </p:xfrm>
        <a:graphic>
          <a:graphicData uri="http://schemas.openxmlformats.org/presentationml/2006/ole">
            <p:oleObj spid="_x0000_s1029" name="数式" r:id="rId5" imgW="1307880" imgH="203040" progId="Equation.3">
              <p:embed/>
            </p:oleObj>
          </a:graphicData>
        </a:graphic>
      </p:graphicFrame>
      <p:graphicFrame>
        <p:nvGraphicFramePr>
          <p:cNvPr id="8" name="オブジェクト 7"/>
          <p:cNvGraphicFramePr>
            <a:graphicFrameLocks noChangeAspect="1"/>
          </p:cNvGraphicFramePr>
          <p:nvPr/>
        </p:nvGraphicFramePr>
        <p:xfrm>
          <a:off x="1447800" y="2714625"/>
          <a:ext cx="1747838" cy="808038"/>
        </p:xfrm>
        <a:graphic>
          <a:graphicData uri="http://schemas.openxmlformats.org/presentationml/2006/ole">
            <p:oleObj spid="_x0000_s1030" name="数式" r:id="rId6" imgW="850680" imgH="393480" progId="Equation.3">
              <p:embed/>
            </p:oleObj>
          </a:graphicData>
        </a:graphic>
      </p:graphicFrame>
      <p:graphicFrame>
        <p:nvGraphicFramePr>
          <p:cNvPr id="9" name="オブジェクト 8"/>
          <p:cNvGraphicFramePr>
            <a:graphicFrameLocks noChangeAspect="1"/>
          </p:cNvGraphicFramePr>
          <p:nvPr/>
        </p:nvGraphicFramePr>
        <p:xfrm>
          <a:off x="1485900" y="3500438"/>
          <a:ext cx="1771650" cy="857250"/>
        </p:xfrm>
        <a:graphic>
          <a:graphicData uri="http://schemas.openxmlformats.org/presentationml/2006/ole">
            <p:oleObj spid="_x0000_s1031" name="数式" r:id="rId7" imgW="787320" imgH="380880" progId="Equation.3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How to solve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Only integers satisfying 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en-US" altLang="ja-JP" dirty="0" smtClean="0"/>
              <a:t> are to be checked.</a:t>
            </a:r>
            <a:endParaRPr kumimoji="1" lang="en-US" altLang="ja-JP" dirty="0" smtClean="0"/>
          </a:p>
          <a:p>
            <a:pPr lvl="1">
              <a:buNone/>
            </a:pPr>
            <a:endParaRPr lang="en-US" altLang="ja-JP" dirty="0" smtClean="0"/>
          </a:p>
          <a:p>
            <a:pPr lvl="1">
              <a:buNone/>
            </a:pPr>
            <a:endParaRPr lang="en-US" altLang="ja-JP" dirty="0"/>
          </a:p>
          <a:p>
            <a:pPr lvl="1">
              <a:buNone/>
            </a:pPr>
            <a:r>
              <a:rPr lang="en-US" altLang="ja-JP" dirty="0" smtClean="0"/>
              <a:t>	where</a:t>
            </a:r>
          </a:p>
          <a:p>
            <a:pPr lvl="1"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  <a:p>
            <a:pPr lvl="1">
              <a:buNone/>
            </a:pPr>
            <a:endParaRPr lang="en-US" altLang="ja-JP" dirty="0"/>
          </a:p>
          <a:p>
            <a:pPr lvl="1">
              <a:buNone/>
            </a:pPr>
            <a:r>
              <a:rPr lang="en-US" altLang="ja-JP" dirty="0" smtClean="0"/>
              <a:t>{0 &lt;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ja-JP" dirty="0" smtClean="0"/>
              <a:t> &lt; 2</a:t>
            </a:r>
            <a:r>
              <a:rPr lang="en-US" altLang="ja-JP" baseline="30000" dirty="0" smtClean="0"/>
              <a:t>63</a:t>
            </a:r>
            <a:r>
              <a:rPr lang="en-US" altLang="ja-JP" dirty="0" smtClean="0"/>
              <a:t>|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P(n)</a:t>
            </a:r>
            <a:r>
              <a:rPr lang="en-US" altLang="ja-JP" dirty="0" smtClean="0"/>
              <a:t>} is so small.</a:t>
            </a:r>
          </a:p>
        </p:txBody>
      </p:sp>
      <p:graphicFrame>
        <p:nvGraphicFramePr>
          <p:cNvPr id="5" name="オブジェクト 4"/>
          <p:cNvGraphicFramePr>
            <a:graphicFrameLocks noChangeAspect="1"/>
          </p:cNvGraphicFramePr>
          <p:nvPr/>
        </p:nvGraphicFramePr>
        <p:xfrm>
          <a:off x="1354138" y="2500313"/>
          <a:ext cx="6162675" cy="785812"/>
        </p:xfrm>
        <a:graphic>
          <a:graphicData uri="http://schemas.openxmlformats.org/presentationml/2006/ole">
            <p:oleObj spid="_x0000_s2051" name="数式" r:id="rId3" imgW="1892160" imgH="241200" progId="Equation.3">
              <p:embed/>
            </p:oleObj>
          </a:graphicData>
        </a:graphic>
      </p:graphicFrame>
      <p:graphicFrame>
        <p:nvGraphicFramePr>
          <p:cNvPr id="6" name="オブジェクト 5"/>
          <p:cNvGraphicFramePr>
            <a:graphicFrameLocks noChangeAspect="1"/>
          </p:cNvGraphicFramePr>
          <p:nvPr/>
        </p:nvGraphicFramePr>
        <p:xfrm>
          <a:off x="1928794" y="3714750"/>
          <a:ext cx="1852612" cy="688975"/>
        </p:xfrm>
        <a:graphic>
          <a:graphicData uri="http://schemas.openxmlformats.org/presentationml/2006/ole">
            <p:oleObj spid="_x0000_s2052" name="数式" r:id="rId4" imgW="698400" imgH="25380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Why?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ja-JP" dirty="0" smtClean="0"/>
              <a:t>Suppose </a:t>
            </a: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ap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ap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i="1" baseline="30000" dirty="0" err="1">
                <a:latin typeface="Times New Roman" pitchFamily="18" charset="0"/>
                <a:cs typeface="Times New Roman" pitchFamily="18" charset="0"/>
              </a:rPr>
              <a:t>e</a:t>
            </a:r>
            <a:endParaRPr lang="en-US" altLang="ja-JP" i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kumimoji="1" lang="en-US" altLang="ja-JP" i="1" baseline="30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altLang="ja-JP" dirty="0" smtClean="0"/>
              <a:t>where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	(a, p) = (a, q) = (p, q) =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en-US" altLang="ja-JP" i="1" baseline="30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smtClean="0">
                <a:cs typeface="Times New Roman" pitchFamily="18" charset="0"/>
              </a:rPr>
              <a:t> and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en-US" altLang="ja-JP" dirty="0" smtClean="0">
                <a:cs typeface="Times New Roman" pitchFamily="18" charset="0"/>
              </a:rPr>
              <a:t>are prime numbers</a:t>
            </a:r>
            <a:r>
              <a:rPr lang="en-US" altLang="ja-JP" i="1" dirty="0" smtClean="0"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en-US" altLang="ja-JP" i="1" dirty="0" smtClean="0">
                <a:cs typeface="Times New Roman" pitchFamily="18" charset="0"/>
              </a:rPr>
              <a:t>	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q, e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f.</a:t>
            </a:r>
          </a:p>
          <a:p>
            <a:pPr>
              <a:buNone/>
            </a:pPr>
            <a:endParaRPr lang="en-US" altLang="ja-JP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ja-JP" dirty="0" smtClean="0">
                <a:cs typeface="Times New Roman" pitchFamily="18" charset="0"/>
              </a:rPr>
              <a:t>Then </a:t>
            </a: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altLang="ja-JP" dirty="0" smtClean="0">
                <a:cs typeface="Times New Roman" pitchFamily="18" charset="0"/>
              </a:rPr>
              <a:t>(trivial) and                    (nontrivial).</a:t>
            </a:r>
          </a:p>
          <a:p>
            <a:pPr>
              <a:buNone/>
            </a:pP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altLang="ja-JP" i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4357686" y="4786322"/>
          <a:ext cx="1758960" cy="535724"/>
        </p:xfrm>
        <a:graphic>
          <a:graphicData uri="http://schemas.openxmlformats.org/presentationml/2006/ole">
            <p:oleObj spid="_x0000_s4098" name="数式" r:id="rId3" imgW="799920" imgH="203040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Why? – Why?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en-US" altLang="ja-JP" dirty="0" smtClean="0"/>
              <a:t>Thus </a:t>
            </a:r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</a:t>
            </a:r>
          </a:p>
          <a:p>
            <a:pPr>
              <a:buNone/>
            </a:pPr>
            <a:r>
              <a:rPr lang="en-US" altLang="ja-JP" dirty="0" smtClean="0"/>
              <a:t> </a:t>
            </a:r>
            <a:r>
              <a:rPr kumimoji="1" lang="en-US" altLang="ja-JP" dirty="0" smtClean="0"/>
              <a:t>  </a:t>
            </a:r>
          </a:p>
          <a:p>
            <a:pPr>
              <a:buNone/>
            </a:pPr>
            <a:endParaRPr lang="en-US" altLang="ja-JP" dirty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By comparing them, we can see                              .</a:t>
            </a:r>
          </a:p>
          <a:p>
            <a:pPr>
              <a:buNone/>
            </a:pPr>
            <a:r>
              <a:rPr lang="en-US" altLang="ja-JP" sz="1600" dirty="0" smtClean="0"/>
              <a:t># The proof is not difficult, but writing it with PowerPoint is too hard for me.</a:t>
            </a:r>
          </a:p>
        </p:txBody>
      </p:sp>
      <p:graphicFrame>
        <p:nvGraphicFramePr>
          <p:cNvPr id="5122" name="コンテンツ プレースホルダ 3"/>
          <p:cNvGraphicFramePr>
            <a:graphicFrameLocks noChangeAspect="1"/>
          </p:cNvGraphicFramePr>
          <p:nvPr/>
        </p:nvGraphicFramePr>
        <p:xfrm>
          <a:off x="1428728" y="1643050"/>
          <a:ext cx="6096000" cy="569912"/>
        </p:xfrm>
        <a:graphic>
          <a:graphicData uri="http://schemas.openxmlformats.org/presentationml/2006/ole">
            <p:oleObj spid="_x0000_s5122" name="数式" r:id="rId3" imgW="2171520" imgH="203040" progId="Equation.3">
              <p:embed/>
            </p:oleObj>
          </a:graphicData>
        </a:graphic>
      </p:graphicFrame>
      <p:graphicFrame>
        <p:nvGraphicFramePr>
          <p:cNvPr id="5" name="オブジェクト 4"/>
          <p:cNvGraphicFramePr>
            <a:graphicFrameLocks noChangeAspect="1"/>
          </p:cNvGraphicFramePr>
          <p:nvPr/>
        </p:nvGraphicFramePr>
        <p:xfrm>
          <a:off x="1527175" y="2214563"/>
          <a:ext cx="6589713" cy="493712"/>
        </p:xfrm>
        <a:graphic>
          <a:graphicData uri="http://schemas.openxmlformats.org/presentationml/2006/ole">
            <p:oleObj spid="_x0000_s5123" name="数式" r:id="rId4" imgW="3047760" imgH="228600" progId="Equation.3">
              <p:embed/>
            </p:oleObj>
          </a:graphicData>
        </a:graphic>
      </p:graphicFrame>
      <p:graphicFrame>
        <p:nvGraphicFramePr>
          <p:cNvPr id="6" name="オブジェクト 5"/>
          <p:cNvGraphicFramePr>
            <a:graphicFrameLocks noChangeAspect="1"/>
          </p:cNvGraphicFramePr>
          <p:nvPr/>
        </p:nvGraphicFramePr>
        <p:xfrm>
          <a:off x="3143239" y="2786058"/>
          <a:ext cx="2120459" cy="785818"/>
        </p:xfrm>
        <a:graphic>
          <a:graphicData uri="http://schemas.openxmlformats.org/presentationml/2006/ole">
            <p:oleObj spid="_x0000_s5124" name="数式" r:id="rId5" imgW="952200" imgH="444240" progId="Equation.3">
              <p:embed/>
            </p:oleObj>
          </a:graphicData>
        </a:graphic>
      </p:graphicFrame>
      <p:graphicFrame>
        <p:nvGraphicFramePr>
          <p:cNvPr id="7" name="オブジェクト 6"/>
          <p:cNvGraphicFramePr>
            <a:graphicFrameLocks noChangeAspect="1"/>
          </p:cNvGraphicFramePr>
          <p:nvPr/>
        </p:nvGraphicFramePr>
        <p:xfrm>
          <a:off x="1000100" y="3714752"/>
          <a:ext cx="5214974" cy="744996"/>
        </p:xfrm>
        <a:graphic>
          <a:graphicData uri="http://schemas.openxmlformats.org/presentationml/2006/ole">
            <p:oleObj spid="_x0000_s5125" name="数式" r:id="rId6" imgW="2933640" imgH="419040" progId="Equation.3">
              <p:embed/>
            </p:oleObj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1000100" y="4357694"/>
          <a:ext cx="5357850" cy="753161"/>
        </p:xfrm>
        <a:graphic>
          <a:graphicData uri="http://schemas.openxmlformats.org/presentationml/2006/ole">
            <p:oleObj spid="_x0000_s5126" name="数式" r:id="rId7" imgW="2933640" imgH="419040" progId="Equation.3">
              <p:embed/>
            </p:oleObj>
          </a:graphicData>
        </a:graphic>
      </p:graphicFrame>
      <p:graphicFrame>
        <p:nvGraphicFramePr>
          <p:cNvPr id="9" name="オブジェクト 8"/>
          <p:cNvGraphicFramePr>
            <a:graphicFrameLocks noChangeAspect="1"/>
          </p:cNvGraphicFramePr>
          <p:nvPr/>
        </p:nvGraphicFramePr>
        <p:xfrm>
          <a:off x="5857884" y="5072074"/>
          <a:ext cx="2714644" cy="530261"/>
        </p:xfrm>
        <a:graphic>
          <a:graphicData uri="http://schemas.openxmlformats.org/presentationml/2006/ole">
            <p:oleObj spid="_x0000_s5127" name="数式" r:id="rId8" imgW="123156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Why? </a:t>
            </a:r>
            <a:r>
              <a:rPr lang="en-US" altLang="ja-JP" dirty="0" smtClean="0"/>
              <a:t>- </a:t>
            </a:r>
            <a:r>
              <a:rPr kumimoji="1" lang="en-US" altLang="ja-JP" dirty="0" smtClean="0"/>
              <a:t>returned -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ja-JP" dirty="0" smtClean="0"/>
              <a:t>Suppose </a:t>
            </a: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ap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ap</a:t>
            </a:r>
            <a:r>
              <a:rPr lang="en-US" altLang="ja-JP" i="1" baseline="300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i="1" baseline="30000" dirty="0" err="1">
                <a:latin typeface="Times New Roman" pitchFamily="18" charset="0"/>
                <a:cs typeface="Times New Roman" pitchFamily="18" charset="0"/>
              </a:rPr>
              <a:t>e</a:t>
            </a:r>
            <a:endParaRPr lang="en-US" altLang="ja-JP" i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kumimoji="1" lang="en-US" altLang="ja-JP" i="1" baseline="30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altLang="ja-JP" dirty="0" smtClean="0"/>
              <a:t>where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	(a, p) = (a, q) = (p, q) =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en-US" altLang="ja-JP" i="1" baseline="30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smtClean="0">
                <a:cs typeface="Times New Roman" pitchFamily="18" charset="0"/>
              </a:rPr>
              <a:t> and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dirty="0" smtClean="0">
                <a:cs typeface="Times New Roman" pitchFamily="18" charset="0"/>
              </a:rPr>
              <a:t>are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dirty="0" smtClean="0">
                <a:cs typeface="Times New Roman" pitchFamily="18" charset="0"/>
              </a:rPr>
              <a:t>prime numbers</a:t>
            </a:r>
            <a:r>
              <a:rPr lang="en-US" altLang="ja-JP" i="1" dirty="0" smtClean="0"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en-US" altLang="ja-JP" i="1" dirty="0" smtClean="0">
                <a:cs typeface="Times New Roman" pitchFamily="18" charset="0"/>
              </a:rPr>
              <a:t>	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q, e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f.</a:t>
            </a:r>
          </a:p>
          <a:p>
            <a:pPr>
              <a:buNone/>
            </a:pPr>
            <a:r>
              <a:rPr lang="en-US" altLang="ja-JP" dirty="0" smtClean="0">
                <a:cs typeface="Times New Roman" pitchFamily="18" charset="0"/>
              </a:rPr>
              <a:t>Then </a:t>
            </a:r>
            <a:r>
              <a:rPr lang="en-US" altLang="ja-JP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ja-JP" i="1" dirty="0" smtClean="0">
                <a:cs typeface="Times New Roman" pitchFamily="18" charset="0"/>
              </a:rPr>
              <a:t>&lt;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altLang="ja-JP" dirty="0" smtClean="0">
                <a:cs typeface="Times New Roman" pitchFamily="18" charset="0"/>
              </a:rPr>
              <a:t>and                  .</a:t>
            </a:r>
          </a:p>
          <a:p>
            <a:pPr>
              <a:buNone/>
            </a:pPr>
            <a:r>
              <a:rPr lang="en-US" altLang="ja-JP" dirty="0" smtClean="0">
                <a:cs typeface="Times New Roman" pitchFamily="18" charset="0"/>
              </a:rPr>
              <a:t>For each number which doesn’t satisfy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smtClean="0">
                <a:cs typeface="Times New Roman" pitchFamily="18" charset="0"/>
              </a:rPr>
              <a:t>, there is a better number which satisfies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smtClean="0">
                <a:cs typeface="Times New Roman" pitchFamily="18" charset="0"/>
              </a:rPr>
              <a:t>.</a:t>
            </a:r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3100388" y="4286250"/>
          <a:ext cx="1666875" cy="500063"/>
        </p:xfrm>
        <a:graphic>
          <a:graphicData uri="http://schemas.openxmlformats.org/presentationml/2006/ole">
            <p:oleObj spid="_x0000_s6146" name="数式" r:id="rId3" imgW="812520" imgH="203040" progId="Equation.3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45</Words>
  <Application>Microsoft Office PowerPoint</Application>
  <PresentationFormat>画面に合わせる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8" baseType="lpstr">
      <vt:lpstr>Office テーマ</vt:lpstr>
      <vt:lpstr>Microsoft 数式 3.0</vt:lpstr>
      <vt:lpstr>Divisor Function</vt:lpstr>
      <vt:lpstr>Problem</vt:lpstr>
      <vt:lpstr>How to solve</vt:lpstr>
      <vt:lpstr>Why?</vt:lpstr>
      <vt:lpstr>Why? – Why?</vt:lpstr>
      <vt:lpstr>Why? - returned -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Divisor Function</dc:title>
  <dc:creator>yuta</dc:creator>
  <cp:lastModifiedBy>yuta</cp:lastModifiedBy>
  <cp:revision>21</cp:revision>
  <dcterms:created xsi:type="dcterms:W3CDTF">2008-02-23T09:34:03Z</dcterms:created>
  <dcterms:modified xsi:type="dcterms:W3CDTF">2008-02-23T13:01:40Z</dcterms:modified>
</cp:coreProperties>
</file>