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0160000" cy="7620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8297" autoAdjust="0"/>
    <p:restoredTop sz="90929"/>
  </p:normalViewPr>
  <p:slideViewPr>
    <p:cSldViewPr>
      <p:cViewPr varScale="1">
        <p:scale>
          <a:sx n="59" d="100"/>
          <a:sy n="59" d="100"/>
        </p:scale>
        <p:origin x="-136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kumimoji="1" sz="1200" smtClean="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kumimoji="1" sz="1200" smtClean="0"/>
            </a:lvl1pPr>
          </a:lstStyle>
          <a:p>
            <a:pPr>
              <a:defRPr/>
            </a:pPr>
            <a:fld id="{6D9A0214-290D-4282-BD80-B654942E08BF}" type="datetimeFigureOut">
              <a:rPr lang="ja-JP" altLang="en-US"/>
              <a:pPr>
                <a:defRPr/>
              </a:pPr>
              <a:t>2009/11/1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ja-JP" altLang="en-US" noProof="0" smtClean="0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noProof="0" smtClean="0"/>
              <a:t>マスタ テキストの書式設定</a:t>
            </a:r>
          </a:p>
          <a:p>
            <a:pPr lvl="1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kumimoji="1" sz="1200" smtClean="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kumimoji="1" sz="1200" smtClean="0"/>
            </a:lvl1pPr>
          </a:lstStyle>
          <a:p>
            <a:pPr>
              <a:defRPr/>
            </a:pPr>
            <a:fld id="{10A5A308-815B-49D0-BE58-BCBCC4F67279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ja-JP" altLang="en-US" smtClean="0"/>
          </a:p>
        </p:txBody>
      </p:sp>
      <p:sp>
        <p:nvSpPr>
          <p:cNvPr id="12292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CA30843-AD73-45B7-907A-42BA477836D9}" type="slidenum">
              <a:rPr lang="ja-JP" altLang="en-US"/>
              <a:pPr/>
              <a:t>1</a:t>
            </a:fld>
            <a:endParaRPr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ja-JP" altLang="en-US" smtClean="0"/>
          </a:p>
        </p:txBody>
      </p:sp>
      <p:sp>
        <p:nvSpPr>
          <p:cNvPr id="13316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0B3A440-8830-4BB7-A5D7-90A02F415510}" type="slidenum">
              <a:rPr lang="ja-JP" altLang="en-US"/>
              <a:pPr/>
              <a:t>2</a:t>
            </a:fld>
            <a:endParaRPr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ja-JP" altLang="en-US" smtClean="0"/>
          </a:p>
        </p:txBody>
      </p:sp>
      <p:sp>
        <p:nvSpPr>
          <p:cNvPr id="14340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61370F8-61D9-4C87-986C-AC3B4FCC72F1}" type="slidenum">
              <a:rPr lang="ja-JP" altLang="en-US"/>
              <a:pPr/>
              <a:t>3</a:t>
            </a:fld>
            <a:endParaRPr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ja-JP" altLang="en-US" smtClean="0"/>
          </a:p>
        </p:txBody>
      </p:sp>
      <p:sp>
        <p:nvSpPr>
          <p:cNvPr id="15364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D40AAFB-9B77-4831-9233-26C01C8FC328}" type="slidenum">
              <a:rPr lang="ja-JP" altLang="en-US"/>
              <a:pPr/>
              <a:t>4</a:t>
            </a:fld>
            <a:endParaRPr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ja-JP" altLang="en-US" smtClean="0"/>
          </a:p>
        </p:txBody>
      </p:sp>
      <p:sp>
        <p:nvSpPr>
          <p:cNvPr id="16388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A0C12E9-4A9E-41AD-ADA4-A8FA24F77DF3}" type="slidenum">
              <a:rPr lang="ja-JP" altLang="en-US"/>
              <a:pPr/>
              <a:t>5</a:t>
            </a:fld>
            <a:endParaRPr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ja-JP" altLang="en-US" smtClean="0"/>
          </a:p>
        </p:txBody>
      </p:sp>
      <p:sp>
        <p:nvSpPr>
          <p:cNvPr id="17412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163A99E-8479-4BE7-963E-E8230ED3AE91}" type="slidenum">
              <a:rPr lang="ja-JP" altLang="en-US"/>
              <a:pPr/>
              <a:t>6</a:t>
            </a:fld>
            <a:endParaRPr lang="ja-JP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ja-JP" altLang="en-US" smtClean="0"/>
          </a:p>
        </p:txBody>
      </p:sp>
      <p:sp>
        <p:nvSpPr>
          <p:cNvPr id="18436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D5383B7-1106-4FDF-8EAF-2632E2366F0A}" type="slidenum">
              <a:rPr lang="ja-JP" altLang="en-US"/>
              <a:pPr/>
              <a:t>7</a:t>
            </a:fld>
            <a:endParaRPr lang="ja-JP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ja-JP" altLang="en-US" smtClean="0"/>
          </a:p>
        </p:txBody>
      </p:sp>
      <p:sp>
        <p:nvSpPr>
          <p:cNvPr id="19460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EFE31FD-0AE9-4E29-BA7F-78A5CDDC707E}" type="slidenum">
              <a:rPr lang="ja-JP" altLang="en-US"/>
              <a:pPr/>
              <a:t>8</a:t>
            </a:fld>
            <a:endParaRPr lang="ja-JP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ja-JP" altLang="en-US" smtClean="0"/>
          </a:p>
        </p:txBody>
      </p:sp>
      <p:sp>
        <p:nvSpPr>
          <p:cNvPr id="20484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A19D121-2F4E-4C6E-9917-92C01C2C71BE}" type="slidenum">
              <a:rPr lang="ja-JP" altLang="en-US"/>
              <a:pPr/>
              <a:t>9</a:t>
            </a:fld>
            <a:endParaRPr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33D327-E274-40C9-BDED-873E02B20F25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E28281-7A95-437D-9693-3039061E24B9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9E18F4-1396-472A-AF4A-77DE9E73E8D0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762000" y="2200275"/>
            <a:ext cx="4241800" cy="4573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156200" y="2200275"/>
            <a:ext cx="4241800" cy="4573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54CBFC-085B-4913-8EA6-6FA97E45CBFF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4613D-103C-4D85-9781-34B79BE3E89F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D6BDD2-9B21-420D-A5BD-56718C1717B8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4E5987-21A9-4EC7-8AC1-222F6B909691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08ECFF-E5A2-4B22-A293-D0378C8C79BA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 smtClean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31D66B-1FB0-44F0-86BD-C4D9FEA457E9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A9ECEC-0A71-43CE-8ACC-0A50A7D4C441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239000" y="676275"/>
            <a:ext cx="2159000" cy="6097588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762000" y="676275"/>
            <a:ext cx="6324600" cy="6097588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FE245C-5CF8-4DCB-AC43-97B4BC797BB4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676275"/>
            <a:ext cx="8636000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2200275"/>
            <a:ext cx="8636000" cy="457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942138"/>
            <a:ext cx="2117725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ea typeface="ＭＳ Ｐゴシック" pitchFamily="50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70275" y="6942138"/>
            <a:ext cx="3219450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a typeface="ＭＳ Ｐゴシック" pitchFamily="50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80275" y="6942138"/>
            <a:ext cx="2119313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ea typeface="ＭＳ Ｐゴシック" pitchFamily="50" charset="-128"/>
              </a:defRPr>
            </a:lvl1pPr>
          </a:lstStyle>
          <a:p>
            <a:pPr>
              <a:defRPr/>
            </a:pPr>
            <a:fld id="{705814AB-12F2-40E3-9E4E-C42A9B74F1BA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779463" y="1196975"/>
            <a:ext cx="8509000" cy="114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Problem D:</a:t>
            </a:r>
            <a:endParaRPr lang="en-US" altLang="ja-JP">
              <a:ea typeface="ＭＳ Ｐゴシック" pitchFamily="50" charset="-128"/>
            </a:endParaRPr>
          </a:p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Double Sorting</a:t>
            </a:r>
          </a:p>
        </p:txBody>
      </p:sp>
      <p:sp>
        <p:nvSpPr>
          <p:cNvPr id="2051" name="Text Box 5"/>
          <p:cNvSpPr txBox="1">
            <a:spLocks noChangeArrowheads="1"/>
          </p:cNvSpPr>
          <p:nvPr/>
        </p:nvSpPr>
        <p:spPr bwMode="auto">
          <a:xfrm>
            <a:off x="755650" y="2743200"/>
            <a:ext cx="6958013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ja-JP" altLang="en-US">
                <a:solidFill>
                  <a:srgbClr val="F4BC13"/>
                </a:solidFill>
                <a:latin typeface="trebuchet ms" pitchFamily="34" charset="0"/>
                <a:ea typeface="ＭＳ Ｐゴシック" pitchFamily="50" charset="-128"/>
              </a:rPr>
              <a:t>原案</a:t>
            </a:r>
            <a:r>
              <a:rPr lang="en-US" altLang="ja-JP">
                <a:solidFill>
                  <a:srgbClr val="F4BC13"/>
                </a:solidFill>
                <a:latin typeface="trebuchet ms" pitchFamily="34" charset="0"/>
                <a:ea typeface="ＭＳ Ｐゴシック" pitchFamily="50" charset="-128"/>
              </a:rPr>
              <a:t>: oxy, </a:t>
            </a:r>
            <a:r>
              <a:rPr lang="ja-JP" altLang="en-US">
                <a:solidFill>
                  <a:srgbClr val="F4BC13"/>
                </a:solidFill>
                <a:latin typeface="trebuchet ms" pitchFamily="34" charset="0"/>
                <a:ea typeface="ＭＳ Ｐゴシック" pitchFamily="50" charset="-128"/>
              </a:rPr>
              <a:t>解答作成</a:t>
            </a:r>
            <a:r>
              <a:rPr lang="en-US" altLang="ja-JP">
                <a:solidFill>
                  <a:srgbClr val="F4BC13"/>
                </a:solidFill>
                <a:latin typeface="trebuchet ms" pitchFamily="34" charset="0"/>
                <a:ea typeface="ＭＳ Ｐゴシック" pitchFamily="50" charset="-128"/>
              </a:rPr>
              <a:t>: oxy, nya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Problem</a:t>
            </a:r>
          </a:p>
        </p:txBody>
      </p:sp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857250" y="2438400"/>
            <a:ext cx="8678863" cy="462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    [3], [2], [1]</a:t>
            </a:r>
            <a:endParaRPr lang="en-US" altLang="ja-JP">
              <a:ea typeface="ＭＳ Ｐゴシック" pitchFamily="50" charset="-128"/>
            </a:endParaRPr>
          </a:p>
          <a:p>
            <a:pPr>
              <a:lnSpc>
                <a:spcPct val="95000"/>
              </a:lnSpc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-&gt; [2], [3], [1]</a:t>
            </a:r>
            <a:endParaRPr lang="en-US" altLang="ja-JP">
              <a:ea typeface="ＭＳ Ｐゴシック" pitchFamily="50" charset="-128"/>
            </a:endParaRPr>
          </a:p>
          <a:p>
            <a:pPr>
              <a:lnSpc>
                <a:spcPct val="95000"/>
              </a:lnSpc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-&gt; [2], [1], [3]</a:t>
            </a:r>
            <a:endParaRPr lang="en-US" altLang="ja-JP">
              <a:ea typeface="ＭＳ Ｐゴシック" pitchFamily="50" charset="-128"/>
            </a:endParaRPr>
          </a:p>
          <a:p>
            <a:pPr>
              <a:lnSpc>
                <a:spcPct val="95000"/>
              </a:lnSpc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-&gt; [1], [2], [3]</a:t>
            </a:r>
          </a:p>
        </p:txBody>
      </p:sp>
      <p:sp>
        <p:nvSpPr>
          <p:cNvPr id="3076" name="Text Box 6"/>
          <p:cNvSpPr txBox="1">
            <a:spLocks noChangeArrowheads="1"/>
          </p:cNvSpPr>
          <p:nvPr/>
        </p:nvSpPr>
        <p:spPr bwMode="auto">
          <a:xfrm>
            <a:off x="4926013" y="2438400"/>
            <a:ext cx="8680450" cy="462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    [3,3], [2,2], [1,1]</a:t>
            </a:r>
            <a:endParaRPr lang="en-US" altLang="ja-JP">
              <a:ea typeface="ＭＳ Ｐゴシック" pitchFamily="50" charset="-128"/>
            </a:endParaRPr>
          </a:p>
          <a:p>
            <a:pPr>
              <a:lnSpc>
                <a:spcPct val="95000"/>
              </a:lnSpc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-&gt; [2,3], [3,2], [1,1]</a:t>
            </a:r>
            <a:endParaRPr lang="en-US" altLang="ja-JP">
              <a:ea typeface="ＭＳ Ｐゴシック" pitchFamily="50" charset="-128"/>
            </a:endParaRPr>
          </a:p>
          <a:p>
            <a:pPr>
              <a:lnSpc>
                <a:spcPct val="95000"/>
              </a:lnSpc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-&gt; [2,3], [1,2], [3,1]</a:t>
            </a:r>
            <a:endParaRPr lang="en-US" altLang="ja-JP">
              <a:ea typeface="ＭＳ Ｐゴシック" pitchFamily="50" charset="-128"/>
            </a:endParaRPr>
          </a:p>
          <a:p>
            <a:pPr>
              <a:lnSpc>
                <a:spcPct val="95000"/>
              </a:lnSpc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-&gt; [2,1], [3,2], [3,1]</a:t>
            </a:r>
            <a:endParaRPr lang="en-US" altLang="ja-JP">
              <a:ea typeface="ＭＳ Ｐゴシック" pitchFamily="50" charset="-128"/>
            </a:endParaRPr>
          </a:p>
          <a:p>
            <a:pPr>
              <a:lnSpc>
                <a:spcPct val="95000"/>
              </a:lnSpc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-&gt; [2,1], [1,2], [3,3]</a:t>
            </a:r>
            <a:endParaRPr lang="en-US" altLang="ja-JP">
              <a:ea typeface="ＭＳ Ｐゴシック" pitchFamily="50" charset="-128"/>
            </a:endParaRPr>
          </a:p>
          <a:p>
            <a:pPr>
              <a:lnSpc>
                <a:spcPct val="95000"/>
              </a:lnSpc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-&gt; [1,1], [2,2], [3,3]</a:t>
            </a:r>
          </a:p>
        </p:txBody>
      </p:sp>
      <p:sp>
        <p:nvSpPr>
          <p:cNvPr id="3077" name="Text Box 7"/>
          <p:cNvSpPr txBox="1">
            <a:spLocks noChangeArrowheads="1"/>
          </p:cNvSpPr>
          <p:nvPr/>
        </p:nvSpPr>
        <p:spPr bwMode="auto">
          <a:xfrm>
            <a:off x="1984375" y="5588000"/>
            <a:ext cx="1998663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3</a:t>
            </a:r>
            <a: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手</a:t>
            </a:r>
          </a:p>
        </p:txBody>
      </p:sp>
      <p:sp>
        <p:nvSpPr>
          <p:cNvPr id="3078" name="Text Box 8"/>
          <p:cNvSpPr txBox="1">
            <a:spLocks noChangeArrowheads="1"/>
          </p:cNvSpPr>
          <p:nvPr/>
        </p:nvSpPr>
        <p:spPr bwMode="auto">
          <a:xfrm>
            <a:off x="6551613" y="5588000"/>
            <a:ext cx="1998662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5</a:t>
            </a:r>
            <a: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手</a:t>
            </a:r>
          </a:p>
        </p:txBody>
      </p:sp>
      <p:sp>
        <p:nvSpPr>
          <p:cNvPr id="3079" name="Text Box 9"/>
          <p:cNvSpPr txBox="1">
            <a:spLocks noChangeArrowheads="1"/>
          </p:cNvSpPr>
          <p:nvPr/>
        </p:nvSpPr>
        <p:spPr bwMode="auto">
          <a:xfrm>
            <a:off x="1060450" y="1524000"/>
            <a:ext cx="7808913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隣り合う要素のみをスワップしてソート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4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Judge's Solution</a:t>
            </a:r>
          </a:p>
        </p:txBody>
      </p:sp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338138" y="1697038"/>
            <a:ext cx="868045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状態を表わすグラフ上を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A*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探索 </a:t>
            </a: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349250" y="2641600"/>
            <a:ext cx="9547225" cy="263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while </a:t>
            </a:r>
            <a: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未訪問のノードが存在</a:t>
            </a: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: </a:t>
            </a:r>
            <a:endParaRPr lang="en-US" altLang="ja-JP">
              <a:ea typeface="ＭＳ Ｐゴシック" pitchFamily="50" charset="-128"/>
            </a:endParaRPr>
          </a:p>
          <a:p>
            <a:pPr marL="857250" lvl="2" indent="-285750">
              <a:lnSpc>
                <a:spcPct val="95000"/>
              </a:lnSpc>
              <a:buClr>
                <a:srgbClr val="FFFFFF"/>
              </a:buClr>
              <a:buSzPct val="80000"/>
              <a:buFont typeface="Courier New" pitchFamily="49" charset="0"/>
              <a:buChar char="o"/>
            </a:pP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d(s,x)+h(x,t) </a:t>
            </a:r>
            <a: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が最小のノード</a:t>
            </a: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x</a:t>
            </a:r>
            <a: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を選び、</a:t>
            </a:r>
            <a:b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</a:b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d(s,x)</a:t>
            </a:r>
            <a: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を確定</a:t>
            </a:r>
            <a:endParaRPr lang="ja-JP" altLang="en-US">
              <a:ea typeface="ＭＳ Ｐゴシック" pitchFamily="50" charset="-128"/>
            </a:endParaRPr>
          </a:p>
          <a:p>
            <a:pPr marL="857250" lvl="2" indent="-285750">
              <a:lnSpc>
                <a:spcPct val="95000"/>
              </a:lnSpc>
              <a:buClr>
                <a:srgbClr val="FFFFFF"/>
              </a:buClr>
              <a:buSzPct val="80000"/>
              <a:buFont typeface="Courier New" pitchFamily="49" charset="0"/>
              <a:buChar char="o"/>
            </a:pP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x</a:t>
            </a:r>
            <a: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から出る全ての枝</a:t>
            </a: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(x,y)</a:t>
            </a:r>
            <a: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について、</a:t>
            </a:r>
            <a:b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</a:b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d(s,y)</a:t>
            </a:r>
            <a: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を</a:t>
            </a: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d(s,x)+w(x,y)</a:t>
            </a:r>
            <a: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で更新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4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Heuristics?</a:t>
            </a:r>
          </a:p>
        </p:txBody>
      </p:sp>
      <p:sp>
        <p:nvSpPr>
          <p:cNvPr id="5123" name="Text Box 5"/>
          <p:cNvSpPr txBox="1">
            <a:spLocks noChangeArrowheads="1"/>
          </p:cNvSpPr>
          <p:nvPr/>
        </p:nvSpPr>
        <p:spPr bwMode="auto">
          <a:xfrm>
            <a:off x="322263" y="1625600"/>
            <a:ext cx="9007475" cy="46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0 &lt;= h(x,t) &lt;= h*(x,t)</a:t>
            </a:r>
            <a:endParaRPr lang="en-US" altLang="ja-JP">
              <a:ea typeface="ＭＳ Ｐゴシック" pitchFamily="50" charset="-128"/>
            </a:endParaRPr>
          </a:p>
          <a:p>
            <a:pPr marL="857250" lvl="2" indent="-285750">
              <a:lnSpc>
                <a:spcPct val="95000"/>
              </a:lnSpc>
              <a:buClr>
                <a:srgbClr val="FFFFFF"/>
              </a:buClr>
              <a:buSzPct val="80000"/>
              <a:buFont typeface="Courier New" pitchFamily="49" charset="0"/>
              <a:buChar char="o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真の最短距離 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h*(x,t) 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を越えない程度に評価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for any edge (x,y): h(x,t)-h(y,t) &lt;= w(x,y)</a:t>
            </a:r>
            <a:endParaRPr lang="en-US" altLang="ja-JP">
              <a:ea typeface="ＭＳ Ｐゴシック" pitchFamily="50" charset="-128"/>
            </a:endParaRPr>
          </a:p>
          <a:p>
            <a:pPr marL="857250" lvl="2" indent="-285750">
              <a:lnSpc>
                <a:spcPct val="95000"/>
              </a:lnSpc>
              <a:buClr>
                <a:srgbClr val="FFFFFF"/>
              </a:buClr>
              <a:buSzPct val="80000"/>
              <a:buFont typeface="Courier New" pitchFamily="49" charset="0"/>
              <a:buChar char="o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"admissible"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効率良く最短路を求めることが可能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h(x,t) ≡ 0 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だとただの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dijkstra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と等価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4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Admissible Heuristics(1)</a:t>
            </a:r>
          </a:p>
        </p:txBody>
      </p:sp>
      <p:sp>
        <p:nvSpPr>
          <p:cNvPr id="6147" name="Text Box 5"/>
          <p:cNvSpPr txBox="1">
            <a:spLocks noChangeArrowheads="1"/>
          </p:cNvSpPr>
          <p:nvPr/>
        </p:nvSpPr>
        <p:spPr bwMode="auto">
          <a:xfrm>
            <a:off x="338138" y="1697038"/>
            <a:ext cx="868045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各ボールの位置に注目 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1</a:t>
            </a:r>
            <a: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回のスワップで、</a:t>
            </a: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2</a:t>
            </a:r>
            <a: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つのボールがそれぞれ</a:t>
            </a:r>
            <a:b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</a:b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1</a:t>
            </a:r>
            <a: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ずつ移動する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各ボールの最終目的地までの距離の和 </a:t>
            </a: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:= S</a:t>
            </a:r>
            <a:b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</a:br>
            <a: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とすると、</a:t>
            </a: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S/2</a:t>
            </a:r>
            <a: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回のスワップは必ず必要</a:t>
            </a:r>
          </a:p>
        </p:txBody>
      </p:sp>
      <p:sp>
        <p:nvSpPr>
          <p:cNvPr id="6148" name="Text Box 6"/>
          <p:cNvSpPr txBox="1">
            <a:spLocks noChangeArrowheads="1"/>
          </p:cNvSpPr>
          <p:nvPr/>
        </p:nvSpPr>
        <p:spPr bwMode="auto">
          <a:xfrm>
            <a:off x="2584450" y="4876800"/>
            <a:ext cx="5194300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[2,3], [1,2], [1,3]</a:t>
            </a:r>
            <a:endParaRPr lang="en-US" altLang="ja-JP">
              <a:ea typeface="ＭＳ Ｐゴシック" pitchFamily="50" charset="-128"/>
            </a:endParaRPr>
          </a:p>
          <a:p>
            <a:pPr>
              <a:lnSpc>
                <a:spcPct val="95000"/>
              </a:lnSpc>
            </a:pPr>
            <a:r>
              <a:rPr lang="en-US" altLang="ja-JP" sz="2700">
                <a:solidFill>
                  <a:srgbClr val="000000"/>
                </a:solidFill>
                <a:latin typeface="Arial" charset="0"/>
                <a:ea typeface="ＭＳ Ｐゴシック" pitchFamily="50" charset="-128"/>
              </a:rPr>
              <a:t> </a:t>
            </a:r>
            <a:r>
              <a:rPr lang="en-US" altLang="ja-JP" sz="2700">
                <a:solidFill>
                  <a:srgbClr val="FF9900"/>
                </a:solidFill>
                <a:latin typeface="Arial" charset="0"/>
                <a:ea typeface="ＭＳ Ｐゴシック" pitchFamily="50" charset="-128"/>
              </a:rPr>
              <a:t>1 2    1 0    2 0</a:t>
            </a:r>
            <a:r>
              <a:rPr lang="en-US" altLang="ja-JP" sz="2700">
                <a:solidFill>
                  <a:srgbClr val="000000"/>
                </a:solidFill>
                <a:latin typeface="Arial" charset="0"/>
                <a:ea typeface="ＭＳ Ｐゴシック" pitchFamily="50" charset="-128"/>
              </a:rPr>
              <a:t>  </a:t>
            </a: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  -&gt; S = 6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4"/>
          <p:cNvSpPr txBox="1">
            <a:spLocks noChangeArrowheads="1"/>
          </p:cNvSpPr>
          <p:nvPr/>
        </p:nvSpPr>
        <p:spPr bwMode="auto">
          <a:xfrm>
            <a:off x="338138" y="1698625"/>
            <a:ext cx="9336087" cy="568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ボールの任意のペア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(2nC2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個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)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に</a:t>
            </a:r>
            <a:b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</a:b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注目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1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回のスワップで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5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個のペアの</a:t>
            </a:r>
            <a:b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</a:b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位置関係が変わる</a:t>
            </a: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直接スワップされたペアは位置関係が反転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それ以外は、反転状態から同位置になる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下の操作を単位コスト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1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とすると、上の操作は</a:t>
            </a:r>
            <a:b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</a:b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コスト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2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の操作に対応</a:t>
            </a:r>
          </a:p>
        </p:txBody>
      </p:sp>
      <p:sp>
        <p:nvSpPr>
          <p:cNvPr id="7171" name="Rectangle 5"/>
          <p:cNvSpPr>
            <a:spLocks noChangeArrowheads="1"/>
          </p:cNvSpPr>
          <p:nvPr/>
        </p:nvSpPr>
        <p:spPr bwMode="auto">
          <a:xfrm>
            <a:off x="6508750" y="1631950"/>
            <a:ext cx="3159125" cy="175101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ja-JP" altLang="en-US">
              <a:ea typeface="ＭＳ Ｐゴシック" pitchFamily="50" charset="-128"/>
            </a:endParaRPr>
          </a:p>
        </p:txBody>
      </p:sp>
      <p:sp>
        <p:nvSpPr>
          <p:cNvPr id="7172" name="Text Box 6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Admissible Heuristics(2)</a:t>
            </a:r>
          </a:p>
        </p:txBody>
      </p:sp>
      <p:pic>
        <p:nvPicPr>
          <p:cNvPr id="7173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05600" y="1828800"/>
            <a:ext cx="273843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ChangeArrowheads="1"/>
          </p:cNvSpPr>
          <p:nvPr/>
        </p:nvSpPr>
        <p:spPr bwMode="auto">
          <a:xfrm>
            <a:off x="1263650" y="4075113"/>
            <a:ext cx="7794625" cy="3163887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endParaRPr lang="ja-JP" altLang="en-US">
              <a:ea typeface="ＭＳ Ｐゴシック" pitchFamily="50" charset="-128"/>
            </a:endParaRPr>
          </a:p>
        </p:txBody>
      </p:sp>
      <p:sp>
        <p:nvSpPr>
          <p:cNvPr id="8195" name="Text Box 5"/>
          <p:cNvSpPr txBox="1">
            <a:spLocks noChangeArrowheads="1"/>
          </p:cNvSpPr>
          <p:nvPr/>
        </p:nvSpPr>
        <p:spPr bwMode="auto">
          <a:xfrm>
            <a:off x="338138" y="1698625"/>
            <a:ext cx="9336087" cy="568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一回のスワップで稼げる</a:t>
            </a:r>
            <a:b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</a:b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コストは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6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現在の配置から最低限必要な</a:t>
            </a:r>
            <a:b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</a:b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コストを見積る </a:t>
            </a:r>
          </a:p>
        </p:txBody>
      </p:sp>
      <p:sp>
        <p:nvSpPr>
          <p:cNvPr id="8196" name="Rectangle 6"/>
          <p:cNvSpPr>
            <a:spLocks noChangeArrowheads="1"/>
          </p:cNvSpPr>
          <p:nvPr/>
        </p:nvSpPr>
        <p:spPr bwMode="auto">
          <a:xfrm>
            <a:off x="6508750" y="1631950"/>
            <a:ext cx="3159125" cy="175101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ja-JP" altLang="en-US">
              <a:ea typeface="ＭＳ Ｐゴシック" pitchFamily="50" charset="-128"/>
            </a:endParaRPr>
          </a:p>
        </p:txBody>
      </p:sp>
      <p:sp>
        <p:nvSpPr>
          <p:cNvPr id="8197" name="Text Box 7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Admissible Heuristics(2) (cont.)</a:t>
            </a:r>
          </a:p>
        </p:txBody>
      </p:sp>
      <p:pic>
        <p:nvPicPr>
          <p:cNvPr id="819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05600" y="1828800"/>
            <a:ext cx="273843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Text Box 9"/>
          <p:cNvSpPr txBox="1">
            <a:spLocks noChangeArrowheads="1"/>
          </p:cNvSpPr>
          <p:nvPr/>
        </p:nvSpPr>
        <p:spPr bwMode="auto">
          <a:xfrm>
            <a:off x="1039813" y="4165600"/>
            <a:ext cx="8583612" cy="336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T := 0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for </a:t>
            </a:r>
            <a: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位置が異なる任意のボールペア </a:t>
            </a: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(l, r):</a:t>
            </a:r>
            <a:endParaRPr lang="en-US" altLang="ja-JP">
              <a:ea typeface="ＭＳ Ｐゴシック" pitchFamily="50" charset="-128"/>
            </a:endParaRPr>
          </a:p>
          <a:p>
            <a:pPr marL="857250" lvl="2" indent="-285750">
              <a:lnSpc>
                <a:spcPct val="95000"/>
              </a:lnSpc>
              <a:buClr>
                <a:srgbClr val="FFFFFF"/>
              </a:buClr>
              <a:buSzPct val="80000"/>
              <a:buFont typeface="Courier New" pitchFamily="49" charset="0"/>
              <a:buChar char="o"/>
            </a:pP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if l &gt; r (</a:t>
            </a:r>
            <a: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順序が逆転している</a:t>
            </a: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):</a:t>
            </a:r>
            <a:endParaRPr lang="en-US" altLang="ja-JP">
              <a:ea typeface="ＭＳ Ｐゴシック" pitchFamily="50" charset="-128"/>
            </a:endParaRPr>
          </a:p>
          <a:p>
            <a:pPr marL="1257300" lvl="3" indent="-228600">
              <a:lnSpc>
                <a:spcPct val="95000"/>
              </a:lnSpc>
              <a:buClr>
                <a:srgbClr val="FFFFFF"/>
              </a:buClr>
              <a:buSzPct val="100000"/>
              <a:buFont typeface="Wingdings" pitchFamily="2" charset="2"/>
              <a:buChar char="§"/>
            </a:pP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T := T + 2</a:t>
            </a:r>
            <a:endParaRPr lang="en-US" altLang="ja-JP">
              <a:ea typeface="ＭＳ Ｐゴシック" pitchFamily="50" charset="-128"/>
            </a:endParaRPr>
          </a:p>
          <a:p>
            <a:pPr marL="857250" lvl="2" indent="-285750">
              <a:lnSpc>
                <a:spcPct val="95000"/>
              </a:lnSpc>
              <a:buClr>
                <a:srgbClr val="FFFFFF"/>
              </a:buClr>
              <a:buSzPct val="80000"/>
              <a:buFont typeface="Courier New" pitchFamily="49" charset="0"/>
              <a:buChar char="o"/>
            </a:pP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else if l == r (</a:t>
            </a:r>
            <a:r>
              <a:rPr lang="ja-JP" altLang="en-US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同じ</a:t>
            </a: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):</a:t>
            </a:r>
            <a:endParaRPr lang="en-US" altLang="ja-JP">
              <a:ea typeface="ＭＳ Ｐゴシック" pitchFamily="50" charset="-128"/>
            </a:endParaRPr>
          </a:p>
          <a:p>
            <a:pPr marL="1257300" lvl="3" indent="-228600">
              <a:lnSpc>
                <a:spcPct val="95000"/>
              </a:lnSpc>
              <a:buClr>
                <a:srgbClr val="FFFFFF"/>
              </a:buClr>
              <a:buSzPct val="100000"/>
              <a:buFont typeface="Wingdings" pitchFamily="2" charset="2"/>
              <a:buChar char="§"/>
            </a:pPr>
            <a:r>
              <a:rPr lang="en-US" altLang="ja-JP" sz="2700">
                <a:solidFill>
                  <a:srgbClr val="FFFFFF"/>
                </a:solidFill>
                <a:latin typeface="Arial" charset="0"/>
                <a:ea typeface="ＭＳ Ｐゴシック" pitchFamily="50" charset="-128"/>
              </a:rPr>
              <a:t>T := T + 1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Admissible Heuristics(3)</a:t>
            </a:r>
          </a:p>
        </p:txBody>
      </p:sp>
      <p:sp>
        <p:nvSpPr>
          <p:cNvPr id="9219" name="Text Box 5"/>
          <p:cNvSpPr txBox="1">
            <a:spLocks noChangeArrowheads="1"/>
          </p:cNvSpPr>
          <p:nvPr/>
        </p:nvSpPr>
        <p:spPr bwMode="auto">
          <a:xfrm>
            <a:off x="338138" y="1697038"/>
            <a:ext cx="868045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admissible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な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heuristics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関数 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h1(x), h2(x)</a:t>
            </a:r>
            <a:b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</a:b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-&gt; h(x) := max(h1(x), h2(x)) 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も</a:t>
            </a:r>
            <a:b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</a:b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    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admissible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4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Submission Status</a:t>
            </a:r>
          </a:p>
        </p:txBody>
      </p:sp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338138" y="1697038"/>
            <a:ext cx="868045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Submissions: 12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Teams Tried: 2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Accepts: 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230</Words>
  <Application>Microsoft PowerPoint</Application>
  <PresentationFormat>ユーザー設定</PresentationFormat>
  <Paragraphs>65</Paragraphs>
  <Slides>9</Slides>
  <Notes>9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9</vt:i4>
      </vt:variant>
    </vt:vector>
  </HeadingPairs>
  <TitlesOfParts>
    <vt:vector size="17" baseType="lpstr">
      <vt:lpstr>Times New Roman</vt:lpstr>
      <vt:lpstr>Arial</vt:lpstr>
      <vt:lpstr>Calibri</vt:lpstr>
      <vt:lpstr>ＭＳ Ｐゴシック</vt:lpstr>
      <vt:lpstr>trebuchet ms</vt:lpstr>
      <vt:lpstr>Courier New</vt:lpstr>
      <vt:lpstr>Wingdings</vt:lpstr>
      <vt:lpstr>Default Design</vt:lpstr>
      <vt:lpstr>スライド 1</vt:lpstr>
      <vt:lpstr>スライド 2</vt:lpstr>
      <vt:lpstr>スライド 3</vt:lpstr>
      <vt:lpstr>スライド 4</vt:lpstr>
      <vt:lpstr>スライド 5</vt:lpstr>
      <vt:lpstr>スライド 6</vt:lpstr>
      <vt:lpstr>スライド 7</vt:lpstr>
      <vt:lpstr>スライド 8</vt:lpstr>
      <vt:lpstr>スライド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2009-11-01T02:51:54Z</dcterms:created>
  <dcterms:modified xsi:type="dcterms:W3CDTF">2009-11-01T02:52:23Z</dcterms:modified>
</cp:coreProperties>
</file>