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1" r:id="rId4"/>
    <p:sldId id="282" r:id="rId5"/>
    <p:sldId id="271" r:id="rId6"/>
    <p:sldId id="260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7" autoAdjust="0"/>
    <p:restoredTop sz="94658" autoAdjust="0"/>
  </p:normalViewPr>
  <p:slideViewPr>
    <p:cSldViewPr>
      <p:cViewPr varScale="1">
        <p:scale>
          <a:sx n="83" d="100"/>
          <a:sy n="83" d="100"/>
        </p:scale>
        <p:origin x="-1387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8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2013/5/2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1800" dirty="0"/>
              <a:t>JAG </a:t>
            </a:r>
            <a:r>
              <a:rPr lang="en-US" altLang="ja-JP" sz="1800" dirty="0" smtClean="0"/>
              <a:t>Spring </a:t>
            </a:r>
            <a:r>
              <a:rPr lang="en-US" altLang="ja-JP" sz="1800" dirty="0"/>
              <a:t>Contest </a:t>
            </a:r>
            <a:r>
              <a:rPr lang="en-US" altLang="ja-JP" sz="1800" dirty="0" smtClean="0"/>
              <a:t>2013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J</a:t>
            </a:r>
            <a:r>
              <a:rPr lang="ja-JP" altLang="en-US" dirty="0"/>
              <a:t> </a:t>
            </a:r>
            <a:r>
              <a:rPr lang="en-US" altLang="ja-JP" dirty="0" smtClean="0"/>
              <a:t>–Tree Reconstruction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lang="ja-JP" altLang="en-US" dirty="0"/>
              <a:t>三廻部</a:t>
            </a:r>
            <a:endParaRPr lang="en-US" altLang="ja-JP" dirty="0" smtClean="0"/>
          </a:p>
          <a:p>
            <a:r>
              <a:rPr lang="ja-JP" altLang="en-US" dirty="0" smtClean="0"/>
              <a:t>解答例</a:t>
            </a:r>
            <a:r>
              <a:rPr lang="ja-JP" altLang="en-US" dirty="0" smtClean="0"/>
              <a:t>：山口、酒井、森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頂点数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𝑁</m:t>
                    </m:r>
                  </m:oMath>
                </a14:m>
                <a:r>
                  <a:rPr lang="ja-JP" altLang="en-US" dirty="0" err="1" smtClean="0"/>
                  <a:t>、</a:t>
                </a:r>
                <a:r>
                  <a:rPr lang="ja-JP" altLang="en-US" dirty="0" smtClean="0"/>
                  <a:t>辺数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𝑀</m:t>
                    </m:r>
                  </m:oMath>
                </a14:m>
                <a:r>
                  <a:rPr lang="ja-JP" altLang="en-US" dirty="0" smtClean="0"/>
                  <a:t>のグラフ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𝐺</m:t>
                    </m:r>
                  </m:oMath>
                </a14:m>
                <a:r>
                  <a:rPr lang="ja-JP" altLang="en-US" dirty="0" smtClean="0"/>
                  <a:t>が与えられる</a:t>
                </a:r>
                <a:endParaRPr lang="en-US" altLang="ja-JP" dirty="0" smtClean="0"/>
              </a:p>
              <a:p>
                <a:r>
                  <a:rPr lang="ja-JP" altLang="en-US" b="0" dirty="0" smtClean="0"/>
                  <a:t>このグラフに循環流を流し、流したフローを保存したい</a:t>
                </a:r>
                <a:endParaRPr lang="en-US" altLang="ja-JP" b="0" dirty="0" smtClean="0"/>
              </a:p>
              <a:p>
                <a:pPr lvl="1"/>
                <a:r>
                  <a:rPr lang="ja-JP" altLang="en-US" dirty="0"/>
                  <a:t>フロー</a:t>
                </a:r>
                <a:r>
                  <a:rPr lang="ja-JP" altLang="en-US" dirty="0" smtClean="0"/>
                  <a:t>保存則があるのですべての辺のフローを記憶する必要は無い</a:t>
                </a:r>
                <a:endParaRPr lang="en-US" altLang="ja-JP" dirty="0" smtClean="0"/>
              </a:p>
              <a:p>
                <a:r>
                  <a:rPr lang="ja-JP" altLang="en-US" b="0" dirty="0" smtClean="0"/>
                  <a:t>最低何本の辺のフローを記憶しなければならない？</a:t>
                </a:r>
                <a:endParaRPr lang="en-US" altLang="ja-JP" b="0" dirty="0" smtClean="0"/>
              </a:p>
              <a:p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1≤</m:t>
                    </m:r>
                    <m:r>
                      <a:rPr lang="en-US" altLang="ja-JP" b="0" i="1" smtClean="0">
                        <a:latin typeface="Cambria Math"/>
                      </a:rPr>
                      <m:t>𝑁</m:t>
                    </m:r>
                    <m:r>
                      <a:rPr lang="en-US" altLang="ja-JP" b="0" i="1" smtClean="0">
                        <a:latin typeface="Cambria Math"/>
                      </a:rPr>
                      <m:t>≤500</m:t>
                    </m:r>
                  </m:oMath>
                </a14:m>
                <a:endParaRPr lang="en-US" altLang="ja-JP" b="0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</a:rPr>
                      <m:t>0</m:t>
                    </m:r>
                    <m:r>
                      <a:rPr lang="en-US" altLang="ja-JP" b="0" i="1" smtClean="0">
                        <a:latin typeface="Cambria Math"/>
                      </a:rPr>
                      <m:t>≤</m:t>
                    </m:r>
                    <m:r>
                      <a:rPr lang="en-US" altLang="ja-JP" b="0" i="1" smtClean="0">
                        <a:latin typeface="Cambria Math"/>
                      </a:rPr>
                      <m:t>𝑀</m:t>
                    </m:r>
                    <m:r>
                      <a:rPr lang="en-US" altLang="ja-JP" b="0" i="1" smtClean="0">
                        <a:latin typeface="Cambria Math"/>
                      </a:rPr>
                      <m:t>≤3,000</m:t>
                    </m:r>
                  </m:oMath>
                </a14:m>
                <a:endParaRPr lang="en-US" altLang="ja-JP" b="0" dirty="0" smtClean="0"/>
              </a:p>
              <a:p>
                <a:r>
                  <a:rPr lang="ja-JP" altLang="en-US" b="0" dirty="0" smtClean="0"/>
                  <a:t>グラフ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𝐺</m:t>
                    </m:r>
                  </m:oMath>
                </a14:m>
                <a:r>
                  <a:rPr lang="ja-JP" altLang="en-US" b="0" dirty="0" smtClean="0"/>
                  <a:t>の各連結成分は強連結</a:t>
                </a:r>
                <a:r>
                  <a:rPr lang="ja-JP" altLang="en-US" dirty="0" smtClean="0"/>
                  <a:t>かつ単純</a:t>
                </a:r>
                <a:endParaRPr lang="en-US" altLang="ja-JP" b="0" dirty="0" smtClean="0"/>
              </a:p>
            </p:txBody>
          </p:sp>
        </mc:Choice>
        <mc:Fallback>
          <p:sp>
            <p:nvSpPr>
              <p:cNvPr id="3" name="コンテンツ プレースホル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 r="-103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辺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𝑖</m:t>
                    </m:r>
                  </m:oMath>
                </a14:m>
                <a:r>
                  <a:rPr lang="ja-JP" altLang="en-US" dirty="0" smtClean="0"/>
                  <a:t>のフローを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とする</a:t>
                </a:r>
                <a:endParaRPr kumimoji="1" lang="en-US" altLang="ja-JP" dirty="0" smtClean="0"/>
              </a:p>
              <a:p>
                <a:r>
                  <a:rPr lang="ja-JP" altLang="en-US" dirty="0"/>
                  <a:t>フロー</a:t>
                </a:r>
                <a:r>
                  <a:rPr lang="ja-JP" altLang="en-US" dirty="0" smtClean="0"/>
                  <a:t>保存則から各頂点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𝑗</m:t>
                    </m:r>
                  </m:oMath>
                </a14:m>
                <a:r>
                  <a:rPr lang="ja-JP" altLang="en-US" dirty="0" smtClean="0"/>
                  <a:t>に関して次の式が成り立つ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pHide m:val="on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kumimoji="1" lang="en-US" altLang="ja-JP" b="0" i="1" smtClean="0">
                            <a:latin typeface="Cambria Math"/>
                          </a:rPr>
                          <m:t>𝑥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∈</m:t>
                        </m:r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𝛿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+</m:t>
                            </m:r>
                          </m:sup>
                        </m:sSup>
                        <m:r>
                          <a:rPr kumimoji="1" lang="en-US" altLang="ja-JP" b="0" i="1" smtClean="0">
                            <a:latin typeface="Cambria Math"/>
                          </a:rPr>
                          <m:t>(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𝑗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)</m:t>
                        </m:r>
                      </m:sub>
                      <m:sup/>
                      <m:e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e>
                    </m:nary>
                    <m:r>
                      <a:rPr kumimoji="1" lang="en-US" altLang="ja-JP" b="0" i="1" smtClean="0"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supHide m:val="on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naryPr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𝑦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∈</m:t>
                        </m:r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𝛿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−</m:t>
                            </m:r>
                          </m:sup>
                        </m:sSup>
                        <m:d>
                          <m:d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𝑗</m:t>
                            </m:r>
                          </m:e>
                        </m:d>
                      </m:sub>
                      <m:sup/>
                      <m:e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𝑦</m:t>
                            </m:r>
                          </m:sub>
                        </m:sSub>
                      </m:e>
                    </m:nary>
                    <m:r>
                      <a:rPr kumimoji="1"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endParaRPr kumimoji="1" lang="en-US" altLang="ja-JP" b="0" dirty="0" smtClean="0"/>
              </a:p>
              <a:p>
                <a:pPr lvl="1"/>
                <a:r>
                  <a:rPr kumimoji="1" lang="ja-JP" altLang="en-US" b="0" dirty="0" smtClean="0"/>
                  <a:t>ただし</a:t>
                </a:r>
                <a14:m>
                  <m:oMath xmlns:m="http://schemas.openxmlformats.org/officeDocument/2006/math">
                    <m:r>
                      <a:rPr lang="ja-JP" altLang="en-US" i="1">
                        <a:latin typeface="Cambria Math"/>
                      </a:rPr>
                      <m:t>、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𝛿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𝑗</m:t>
                    </m:r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/>
                      </a:rPr>
                      <m:t>𝑗</m:t>
                    </m:r>
                  </m:oMath>
                </a14:m>
                <a:r>
                  <a:rPr kumimoji="1" lang="ja-JP" altLang="en-US" dirty="0" smtClean="0"/>
                  <a:t>の出辺、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𝛿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𝑗</m:t>
                    </m:r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は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/>
                      </a:rPr>
                      <m:t>𝑗</m:t>
                    </m:r>
                  </m:oMath>
                </a14:m>
                <a:r>
                  <a:rPr kumimoji="1" lang="ja-JP" altLang="en-US" dirty="0" err="1" smtClean="0"/>
                  <a:t>の入</a:t>
                </a:r>
                <a:r>
                  <a:rPr kumimoji="1" lang="ja-JP" altLang="en-US" dirty="0" smtClean="0"/>
                  <a:t>辺の集合</a:t>
                </a:r>
                <a:endParaRPr kumimoji="1" lang="en-US" altLang="ja-JP" dirty="0" smtClean="0"/>
              </a:p>
              <a:p>
                <a:r>
                  <a:rPr lang="ja-JP" altLang="en-US" dirty="0"/>
                  <a:t>上</a:t>
                </a:r>
                <a:r>
                  <a:rPr lang="ja-JP" altLang="en-US" dirty="0" smtClean="0"/>
                  <a:t>の式を行列の形で書いてランクを計算すれば必要な個数が求まる</a:t>
                </a:r>
                <a:endParaRPr kumimoji="1" lang="en-US" altLang="ja-JP" dirty="0"/>
              </a:p>
              <a:p>
                <a:pPr marL="109728" indent="0">
                  <a:buNone/>
                </a:pPr>
                <a:endParaRPr lang="en-US" altLang="ja-JP" dirty="0" smtClean="0"/>
              </a:p>
              <a:p>
                <a:r>
                  <a:rPr lang="ja-JP" altLang="en-US" dirty="0" smtClean="0"/>
                  <a:t>式が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𝑁</m:t>
                    </m:r>
                  </m:oMath>
                </a14:m>
                <a:r>
                  <a:rPr kumimoji="1" lang="ja-JP" altLang="en-US" dirty="0" smtClean="0"/>
                  <a:t>個、変数が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𝑀</m:t>
                    </m:r>
                  </m:oMath>
                </a14:m>
                <a:r>
                  <a:rPr kumimoji="1" lang="ja-JP" altLang="en-US" dirty="0" smtClean="0"/>
                  <a:t>個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連結かつ全ての式が独立なら答えは</a:t>
                </a:r>
                <a:r>
                  <a:rPr kumimoji="1" lang="en-US" altLang="ja-JP" dirty="0" smtClean="0"/>
                  <a:t>1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r>
                      <a:rPr kumimoji="1" lang="en-US" altLang="ja-JP" b="0" i="1" smtClean="0">
                        <a:latin typeface="Cambria Math"/>
                      </a:rPr>
                      <m:t>𝑀</m:t>
                    </m:r>
                    <m:r>
                      <a:rPr kumimoji="1" lang="en-US" altLang="ja-JP" b="0" i="1" smtClean="0">
                        <a:latin typeface="Cambria Math"/>
                      </a:rPr>
                      <m:t>−</m:t>
                    </m:r>
                    <m:r>
                      <a:rPr kumimoji="1" lang="en-US" altLang="ja-JP" b="0" i="1" smtClean="0">
                        <a:latin typeface="Cambria Math"/>
                      </a:rPr>
                      <m:t>𝑁</m:t>
                    </m:r>
                  </m:oMath>
                </a14:m>
                <a:r>
                  <a:rPr kumimoji="1" lang="ja-JP" altLang="en-US" dirty="0" smtClean="0"/>
                  <a:t>に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厳密に考えてみる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1967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各連結成分の最初の頂点は全ての出辺を記憶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他の頂点の入辺のフローの値は全て分かっていると仮定</a:t>
                </a:r>
                <a:endParaRPr lang="en-US" altLang="ja-JP" dirty="0" smtClean="0"/>
              </a:p>
              <a:p>
                <a:r>
                  <a:rPr lang="ja-JP" altLang="en-US" dirty="0"/>
                  <a:t>他</a:t>
                </a:r>
                <a:r>
                  <a:rPr lang="ja-JP" altLang="en-US" dirty="0" smtClean="0"/>
                  <a:t>の頂点は出次数</a:t>
                </a:r>
                <a:r>
                  <a:rPr lang="en-US" altLang="ja-JP" dirty="0" smtClean="0"/>
                  <a:t>-1</a:t>
                </a:r>
                <a:r>
                  <a:rPr lang="ja-JP" altLang="en-US" dirty="0" smtClean="0"/>
                  <a:t>の頂点を記憶</a:t>
                </a:r>
                <a:endParaRPr lang="en-US" altLang="ja-JP" dirty="0" smtClean="0"/>
              </a:p>
              <a:p>
                <a:pPr lvl="1"/>
                <a:r>
                  <a:rPr lang="ja-JP" altLang="en-US" dirty="0"/>
                  <a:t>残り</a:t>
                </a:r>
                <a:r>
                  <a:rPr lang="ja-JP" altLang="en-US" dirty="0" smtClean="0"/>
                  <a:t>の</a:t>
                </a:r>
                <a:r>
                  <a:rPr lang="en-US" altLang="ja-JP" dirty="0" smtClean="0"/>
                  <a:t>1</a:t>
                </a:r>
                <a:r>
                  <a:rPr lang="ja-JP" altLang="en-US" dirty="0" err="1" smtClean="0"/>
                  <a:t>つは入</a:t>
                </a:r>
                <a:r>
                  <a:rPr lang="ja-JP" altLang="en-US" dirty="0" smtClean="0"/>
                  <a:t>辺の合計から計算可能</a:t>
                </a:r>
                <a:endParaRPr lang="en-US" altLang="ja-JP" dirty="0" smtClean="0"/>
              </a:p>
              <a:p>
                <a:endParaRPr lang="en-US" altLang="ja-JP" b="0" dirty="0" smtClean="0"/>
              </a:p>
              <a:p>
                <a:r>
                  <a:rPr lang="ja-JP" altLang="en-US" b="0" dirty="0" smtClean="0"/>
                  <a:t>各連結成分ごとに答え</a:t>
                </a:r>
                <a14:m>
                  <m:oMath xmlns:m="http://schemas.openxmlformats.org/officeDocument/2006/math">
                    <m:r>
                      <a:rPr lang="ja-JP" altLang="en-US" b="0" i="1" smtClean="0">
                        <a:latin typeface="Cambria Math"/>
                      </a:rPr>
                      <m:t>は</m:t>
                    </m:r>
                    <m:r>
                      <a:rPr lang="en-US" altLang="ja-JP" b="0" i="1" smtClean="0">
                        <a:latin typeface="Cambria Math"/>
                      </a:rPr>
                      <m:t>𝑀</m:t>
                    </m:r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𝑁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=1+</m:t>
                    </m:r>
                    <m:r>
                      <a:rPr lang="en-US" altLang="ja-JP" b="0" i="1" smtClean="0">
                        <a:latin typeface="Cambria Math"/>
                      </a:rPr>
                      <m:t>𝑀</m:t>
                    </m:r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r>
                      <a:rPr lang="en-US" altLang="ja-JP" b="0" i="1" smtClean="0">
                        <a:latin typeface="Cambria Math"/>
                      </a:rPr>
                      <m:t>𝑁</m:t>
                    </m:r>
                  </m:oMath>
                </a14:m>
                <a:endParaRPr lang="en-US" altLang="ja-JP" dirty="0" smtClean="0"/>
              </a:p>
              <a:p>
                <a:endParaRPr lang="en-US" altLang="ja-JP" dirty="0" smtClean="0"/>
              </a:p>
            </p:txBody>
          </p:sp>
        </mc:Choice>
        <mc:Fallback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てきとう</a:t>
            </a:r>
            <a:r>
              <a:rPr lang="ja-JP" altLang="en-US" dirty="0" smtClean="0"/>
              <a:t>に考えてみる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5271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酒井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120</a:t>
            </a:r>
            <a:r>
              <a:rPr kumimoji="1" lang="ja-JP" altLang="en-US" dirty="0" smtClean="0"/>
              <a:t>行</a:t>
            </a:r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2300B</a:t>
            </a:r>
          </a:p>
          <a:p>
            <a:pPr lvl="1"/>
            <a:r>
              <a:rPr lang="ja-JP" altLang="en-US" dirty="0" smtClean="0"/>
              <a:t>ランクを計算</a:t>
            </a:r>
            <a:endParaRPr lang="en-US" altLang="ja-JP" dirty="0"/>
          </a:p>
          <a:p>
            <a:r>
              <a:rPr lang="ja-JP" altLang="en-US" dirty="0" smtClean="0"/>
              <a:t>山口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64</a:t>
            </a:r>
            <a:r>
              <a:rPr lang="ja-JP" altLang="en-US" dirty="0" smtClean="0"/>
              <a:t>行  </a:t>
            </a:r>
            <a:r>
              <a:rPr lang="en-US" altLang="ja-JP" dirty="0" smtClean="0"/>
              <a:t>1600B</a:t>
            </a:r>
          </a:p>
          <a:p>
            <a:pPr lvl="1"/>
            <a:r>
              <a:rPr lang="ja-JP" altLang="en-US" dirty="0"/>
              <a:t>ランク</a:t>
            </a:r>
            <a:r>
              <a:rPr lang="ja-JP" altLang="en-US" dirty="0" smtClean="0"/>
              <a:t>を計算</a:t>
            </a:r>
            <a:endParaRPr lang="en-US" altLang="ja-JP" dirty="0" smtClean="0"/>
          </a:p>
          <a:p>
            <a:r>
              <a:rPr lang="ja-JP" altLang="en-US" dirty="0" smtClean="0"/>
              <a:t>森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119</a:t>
            </a:r>
            <a:r>
              <a:rPr lang="ja-JP" altLang="en-US" dirty="0" smtClean="0"/>
              <a:t>行　</a:t>
            </a:r>
            <a:r>
              <a:rPr lang="en-US" altLang="ja-JP" dirty="0" smtClean="0"/>
              <a:t>3000B</a:t>
            </a:r>
          </a:p>
          <a:p>
            <a:pPr lvl="1"/>
            <a:r>
              <a:rPr lang="ja-JP" altLang="en-US" dirty="0"/>
              <a:t>強</a:t>
            </a:r>
            <a:r>
              <a:rPr lang="ja-JP" altLang="en-US" dirty="0" smtClean="0"/>
              <a:t>連結を仮定せず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en-US" altLang="ja-JP" dirty="0" smtClean="0"/>
              <a:t>anta (35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16 </a:t>
            </a:r>
            <a:r>
              <a:rPr lang="en-US" altLang="ja-JP" dirty="0"/>
              <a:t>/ </a:t>
            </a:r>
            <a:r>
              <a:rPr lang="en-US" altLang="ja-JP" dirty="0" smtClean="0"/>
              <a:t>32</a:t>
            </a:r>
            <a:r>
              <a:rPr lang="en-US" altLang="ja-JP" dirty="0" smtClean="0"/>
              <a:t> (50%)</a:t>
            </a:r>
            <a:endParaRPr lang="en-US" altLang="ja-JP" dirty="0" smtClean="0"/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16 </a:t>
            </a:r>
            <a:r>
              <a:rPr lang="en-US" altLang="ja-JP" dirty="0"/>
              <a:t>/ </a:t>
            </a:r>
            <a:r>
              <a:rPr lang="en-US" altLang="ja-JP" dirty="0" smtClean="0"/>
              <a:t>18 (89%)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727</TotalTime>
  <Words>320</Words>
  <Application>Microsoft Office PowerPoint</Application>
  <PresentationFormat>画面に合わせる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ビジネス</vt:lpstr>
      <vt:lpstr>JAG Spring Contest 2013 問題 J –Tree Reconstruction </vt:lpstr>
      <vt:lpstr>問題</vt:lpstr>
      <vt:lpstr>厳密に考えてみる</vt:lpstr>
      <vt:lpstr>てきとうに考えてみる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J： Tree Reconstruction</dc:title>
  <dc:subject>JAG Regional Practice Contest 2012</dc:subject>
  <dc:creator>森　槙悟</dc:creator>
  <dc:description>Ancient Scrolls</dc:description>
  <cp:lastModifiedBy>cos</cp:lastModifiedBy>
  <cp:revision>166</cp:revision>
  <dcterms:created xsi:type="dcterms:W3CDTF">2011-08-07T07:58:17Z</dcterms:created>
  <dcterms:modified xsi:type="dcterms:W3CDTF">2013-05-02T12:37:02Z</dcterms:modified>
</cp:coreProperties>
</file>