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956040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003282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730423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2109226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531231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681768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133683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90677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165115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2026785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3798583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BD9E11-2EE6-4FCB-83FD-6EE5071E97C5}" type="datetimeFigureOut">
              <a:rPr kumimoji="1" lang="ja-JP" altLang="en-US" smtClean="0"/>
              <a:t>2012/3/10</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3A6C59-480E-42AB-A36F-A5A0CF2B51F4}" type="slidenum">
              <a:rPr kumimoji="1" lang="ja-JP" altLang="en-US" smtClean="0"/>
              <a:t>‹#›</a:t>
            </a:fld>
            <a:endParaRPr kumimoji="1" lang="ja-JP" altLang="en-US"/>
          </a:p>
        </p:txBody>
      </p:sp>
    </p:spTree>
    <p:extLst>
      <p:ext uri="{BB962C8B-B14F-4D97-AF65-F5344CB8AC3E}">
        <p14:creationId xmlns:p14="http://schemas.microsoft.com/office/powerpoint/2010/main" val="2078113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H: Sunny Graph</a:t>
            </a:r>
            <a:endParaRPr kumimoji="1" lang="ja-JP" altLang="en-US" dirty="0"/>
          </a:p>
        </p:txBody>
      </p:sp>
      <p:sp>
        <p:nvSpPr>
          <p:cNvPr id="3" name="サブタイトル 2"/>
          <p:cNvSpPr>
            <a:spLocks noGrp="1"/>
          </p:cNvSpPr>
          <p:nvPr>
            <p:ph type="subTitle" idx="1"/>
          </p:nvPr>
        </p:nvSpPr>
        <p:spPr>
          <a:xfrm>
            <a:off x="2843808" y="3886200"/>
            <a:ext cx="3632448" cy="1752600"/>
          </a:xfrm>
        </p:spPr>
        <p:txBody>
          <a:bodyPr/>
          <a:lstStyle/>
          <a:p>
            <a:pPr algn="l"/>
            <a:r>
              <a:rPr lang="ja-JP" altLang="en-US" dirty="0" smtClean="0">
                <a:solidFill>
                  <a:schemeClr val="tx1"/>
                </a:solidFill>
              </a:rPr>
              <a:t>原案</a:t>
            </a:r>
            <a:r>
              <a:rPr lang="en-US" altLang="ja-JP" dirty="0" smtClean="0">
                <a:solidFill>
                  <a:schemeClr val="tx1"/>
                </a:solidFill>
              </a:rPr>
              <a:t>: </a:t>
            </a:r>
            <a:r>
              <a:rPr lang="ja-JP" altLang="en-US" dirty="0" smtClean="0">
                <a:solidFill>
                  <a:schemeClr val="tx1"/>
                </a:solidFill>
              </a:rPr>
              <a:t>岩田</a:t>
            </a:r>
            <a:endParaRPr lang="en-US" altLang="ja-JP" dirty="0" smtClean="0">
              <a:solidFill>
                <a:schemeClr val="tx1"/>
              </a:solidFill>
            </a:endParaRPr>
          </a:p>
          <a:p>
            <a:pPr algn="l"/>
            <a:r>
              <a:rPr lang="ja-JP" altLang="en-US" dirty="0" smtClean="0">
                <a:solidFill>
                  <a:schemeClr val="tx1"/>
                </a:solidFill>
              </a:rPr>
              <a:t>解答</a:t>
            </a:r>
            <a:r>
              <a:rPr lang="en-US" altLang="ja-JP" dirty="0" smtClean="0">
                <a:solidFill>
                  <a:schemeClr val="tx1"/>
                </a:solidFill>
              </a:rPr>
              <a:t>: </a:t>
            </a:r>
            <a:r>
              <a:rPr lang="ja-JP" altLang="en-US" dirty="0" smtClean="0">
                <a:solidFill>
                  <a:schemeClr val="tx1"/>
                </a:solidFill>
              </a:rPr>
              <a:t>岩田，西田</a:t>
            </a:r>
            <a:endParaRPr lang="en-US" altLang="ja-JP" dirty="0" smtClean="0">
              <a:solidFill>
                <a:schemeClr val="tx1"/>
              </a:solidFill>
            </a:endParaRPr>
          </a:p>
          <a:p>
            <a:pPr algn="l"/>
            <a:r>
              <a:rPr lang="ja-JP" altLang="en-US" dirty="0" smtClean="0">
                <a:solidFill>
                  <a:schemeClr val="tx1"/>
                </a:solidFill>
              </a:rPr>
              <a:t>解説</a:t>
            </a:r>
            <a:r>
              <a:rPr lang="en-US" altLang="ja-JP" dirty="0" smtClean="0">
                <a:solidFill>
                  <a:schemeClr val="tx1"/>
                </a:solidFill>
              </a:rPr>
              <a:t>: </a:t>
            </a:r>
            <a:r>
              <a:rPr lang="ja-JP" altLang="en-US" dirty="0" smtClean="0">
                <a:solidFill>
                  <a:schemeClr val="tx1"/>
                </a:solidFill>
              </a:rPr>
              <a:t>岩田</a:t>
            </a:r>
            <a:endParaRPr lang="en-US" altLang="ja-JP" dirty="0" smtClean="0">
              <a:solidFill>
                <a:schemeClr val="tx1"/>
              </a:solidFill>
            </a:endParaRPr>
          </a:p>
        </p:txBody>
      </p:sp>
    </p:spTree>
    <p:extLst>
      <p:ext uri="{BB962C8B-B14F-4D97-AF65-F5344CB8AC3E}">
        <p14:creationId xmlns:p14="http://schemas.microsoft.com/office/powerpoint/2010/main" val="41653268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Sunny</a:t>
            </a:r>
            <a:endParaRPr kumimoji="1" lang="ja-JP" altLang="en-US" dirty="0"/>
          </a:p>
        </p:txBody>
      </p:sp>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lstStyle/>
              <a:p>
                <a:pPr marL="514350" indent="-514350">
                  <a:buFont typeface="+mj-lt"/>
                  <a:buAutoNum type="arabicPeriod"/>
                </a:pPr>
                <a:r>
                  <a:rPr kumimoji="1" lang="ja-JP" altLang="en-US" dirty="0" smtClean="0"/>
                  <a:t>頂点</a:t>
                </a:r>
                <a:r>
                  <a:rPr kumimoji="1" lang="en-US" altLang="ja-JP" dirty="0" smtClean="0"/>
                  <a:t>1</a:t>
                </a:r>
                <a:r>
                  <a:rPr kumimoji="1" lang="ja-JP" altLang="en-US" dirty="0" smtClean="0"/>
                  <a:t>を含む連結成分が，長さ３以上の単純な閉路</a:t>
                </a:r>
                <a:endParaRPr kumimoji="1" lang="en-US" altLang="ja-JP" dirty="0" smtClean="0"/>
              </a:p>
              <a:p>
                <a:pPr marL="514350" indent="-514350">
                  <a:buFont typeface="+mj-lt"/>
                  <a:buAutoNum type="arabicPeriod"/>
                </a:pPr>
                <a:r>
                  <a:rPr lang="ja-JP" altLang="en-US" dirty="0" smtClean="0"/>
                  <a:t>その他の連結成分のサイズが２</a:t>
                </a:r>
                <a:endParaRPr lang="en-US" altLang="ja-JP" dirty="0" smtClean="0"/>
              </a:p>
              <a:p>
                <a:pPr marL="0" indent="0">
                  <a:buNone/>
                </a:pPr>
                <a:endParaRPr kumimoji="1" lang="en-US" altLang="ja-JP" dirty="0" smtClean="0"/>
              </a:p>
              <a:p>
                <a:r>
                  <a:rPr lang="en-US" altLang="ja-JP" dirty="0" smtClean="0"/>
                  <a:t>Sunny</a:t>
                </a:r>
                <a:r>
                  <a:rPr lang="ja-JP" altLang="en-US" dirty="0" smtClean="0"/>
                  <a:t>は一般マッチング</a:t>
                </a:r>
                <a:r>
                  <a:rPr lang="ja-JP" altLang="en-US" dirty="0"/>
                  <a:t>の</a:t>
                </a:r>
                <a:r>
                  <a:rPr lang="ja-JP" altLang="en-US" dirty="0" smtClean="0"/>
                  <a:t>一般化</a:t>
                </a:r>
                <a:endParaRPr lang="en-US" altLang="ja-JP" dirty="0"/>
              </a:p>
              <a:p>
                <a:pPr lvl="1"/>
                <a:r>
                  <a:rPr lang="ja-JP" altLang="en-US" dirty="0" smtClean="0"/>
                  <a:t>任意のグラフに対して</a:t>
                </a:r>
                <a14:m>
                  <m:oMath xmlns:m="http://schemas.openxmlformats.org/officeDocument/2006/math">
                    <m:sSub>
                      <m:sSubPr>
                        <m:ctrlPr>
                          <a:rPr lang="en-US" altLang="ja-JP" i="1" dirty="0" smtClean="0">
                            <a:latin typeface="Cambria Math"/>
                          </a:rPr>
                        </m:ctrlPr>
                      </m:sSubPr>
                      <m:e>
                        <m:r>
                          <a:rPr lang="en-US" altLang="ja-JP" i="1" dirty="0" smtClean="0">
                            <a:latin typeface="Cambria Math"/>
                          </a:rPr>
                          <m:t>𝐾</m:t>
                        </m:r>
                      </m:e>
                      <m:sub>
                        <m:r>
                          <a:rPr lang="en-US" altLang="ja-JP" i="1" dirty="0" smtClean="0">
                            <a:latin typeface="Cambria Math"/>
                          </a:rPr>
                          <m:t>3</m:t>
                        </m:r>
                      </m:sub>
                    </m:sSub>
                  </m:oMath>
                </a14:m>
                <a:r>
                  <a:rPr lang="ja-JP" altLang="en-US" dirty="0" smtClean="0"/>
                  <a:t>を追加すると，</a:t>
                </a:r>
                <a:r>
                  <a:rPr lang="ja-JP" altLang="en-US" dirty="0"/>
                  <a:t>完全</a:t>
                </a:r>
                <a:r>
                  <a:rPr lang="ja-JP" altLang="en-US" dirty="0" smtClean="0"/>
                  <a:t>マッチング問題を</a:t>
                </a:r>
                <a:r>
                  <a:rPr lang="en-US" altLang="ja-JP" dirty="0" smtClean="0"/>
                  <a:t>Sunny</a:t>
                </a:r>
                <a:r>
                  <a:rPr lang="ja-JP" altLang="en-US" dirty="0" smtClean="0"/>
                  <a:t>に帰着出来る</a:t>
                </a:r>
                <a:endParaRPr lang="en-US" altLang="ja-JP" dirty="0" smtClean="0"/>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926" t="-2426" r="-1630"/>
                </a:stretch>
              </a:blipFill>
            </p:spPr>
            <p:txBody>
              <a:bodyPr/>
              <a:lstStyle/>
              <a:p>
                <a:r>
                  <a:rPr lang="ja-JP" altLang="en-US">
                    <a:noFill/>
                  </a:rPr>
                  <a:t> </a:t>
                </a:r>
              </a:p>
            </p:txBody>
          </p:sp>
        </mc:Fallback>
      </mc:AlternateContent>
      <p:sp>
        <p:nvSpPr>
          <p:cNvPr id="4" name="AutoShape 2" descr="sunny.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ja-JP" altLang="en-US"/>
          </a:p>
        </p:txBody>
      </p:sp>
      <p:sp>
        <p:nvSpPr>
          <p:cNvPr id="5" name="AutoShape 4" descr="sunny.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ja-JP" altLang="en-US"/>
          </a:p>
        </p:txBody>
      </p:sp>
    </p:spTree>
    <p:extLst>
      <p:ext uri="{BB962C8B-B14F-4D97-AF65-F5344CB8AC3E}">
        <p14:creationId xmlns:p14="http://schemas.microsoft.com/office/powerpoint/2010/main" val="33843344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解法</a:t>
            </a:r>
            <a:endParaRPr kumimoji="1" lang="ja-JP" altLang="en-US" dirty="0"/>
          </a:p>
        </p:txBody>
      </p:sp>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normAutofit fontScale="92500" lnSpcReduction="10000"/>
              </a:bodyPr>
              <a:lstStyle/>
              <a:p>
                <a:r>
                  <a:rPr kumimoji="1" lang="ja-JP" altLang="en-US" dirty="0" smtClean="0"/>
                  <a:t>行列式を用いた一般マッチングのアルゴリズムを少し変形すると</a:t>
                </a:r>
                <a:r>
                  <a:rPr kumimoji="1" lang="en-US" altLang="ja-JP" dirty="0" smtClean="0"/>
                  <a:t>Sunny</a:t>
                </a:r>
                <a:r>
                  <a:rPr kumimoji="1" lang="ja-JP" altLang="en-US" dirty="0" smtClean="0"/>
                  <a:t>も解くことが出来る</a:t>
                </a:r>
                <a:endParaRPr kumimoji="1" lang="en-US" altLang="ja-JP" dirty="0" smtClean="0"/>
              </a:p>
              <a:p>
                <a:pPr marL="0" indent="0">
                  <a:buNone/>
                </a:pPr>
                <a:endParaRPr lang="en-US" altLang="ja-JP" dirty="0"/>
              </a:p>
              <a:p>
                <a:pPr marL="0" indent="0">
                  <a:buNone/>
                </a:pPr>
                <a:r>
                  <a:rPr kumimoji="1" lang="ja-JP" altLang="en-US" dirty="0" smtClean="0"/>
                  <a:t>一般マッチングのアルゴリズム</a:t>
                </a:r>
                <a:endParaRPr kumimoji="1" lang="en-US" altLang="ja-JP" dirty="0" smtClean="0"/>
              </a:p>
              <a:p>
                <a:pPr marL="0" indent="0">
                  <a:buNone/>
                </a:pPr>
                <a14:m>
                  <m:oMathPara xmlns:m="http://schemas.openxmlformats.org/officeDocument/2006/math">
                    <m:oMathParaPr>
                      <m:jc m:val="centerGroup"/>
                    </m:oMathParaPr>
                    <m:oMath xmlns:m="http://schemas.openxmlformats.org/officeDocument/2006/math">
                      <m:sSub>
                        <m:sSubPr>
                          <m:ctrlPr>
                            <a:rPr kumimoji="1" lang="en-US" altLang="ja-JP" b="0" i="1" dirty="0" smtClean="0">
                              <a:latin typeface="Cambria Math"/>
                            </a:rPr>
                          </m:ctrlPr>
                        </m:sSubPr>
                        <m:e>
                          <m:r>
                            <a:rPr kumimoji="1" lang="en-US" altLang="ja-JP" b="0" i="1" dirty="0" smtClean="0">
                              <a:latin typeface="Cambria Math"/>
                            </a:rPr>
                            <m:t>𝐴</m:t>
                          </m:r>
                        </m:e>
                        <m:sub>
                          <m:r>
                            <a:rPr kumimoji="1" lang="en-US" altLang="ja-JP" b="0" i="1" dirty="0" smtClean="0">
                              <a:latin typeface="Cambria Math"/>
                            </a:rPr>
                            <m:t>𝑢</m:t>
                          </m:r>
                          <m:r>
                            <a:rPr kumimoji="1" lang="en-US" altLang="ja-JP" b="0" i="1" dirty="0" smtClean="0">
                              <a:latin typeface="Cambria Math"/>
                            </a:rPr>
                            <m:t>,</m:t>
                          </m:r>
                          <m:r>
                            <a:rPr kumimoji="1" lang="en-US" altLang="ja-JP" b="0" i="1" dirty="0" smtClean="0">
                              <a:latin typeface="Cambria Math"/>
                            </a:rPr>
                            <m:t>𝑣</m:t>
                          </m:r>
                        </m:sub>
                      </m:sSub>
                      <m:r>
                        <a:rPr kumimoji="1" lang="en-US" altLang="ja-JP" b="0" i="1" dirty="0" smtClean="0">
                          <a:latin typeface="Cambria Math"/>
                        </a:rPr>
                        <m:t>=</m:t>
                      </m:r>
                      <m:d>
                        <m:dPr>
                          <m:begChr m:val="{"/>
                          <m:endChr m:val=""/>
                          <m:ctrlPr>
                            <a:rPr kumimoji="1" lang="en-US" altLang="ja-JP" b="0" i="1" dirty="0" smtClean="0">
                              <a:latin typeface="Cambria Math"/>
                            </a:rPr>
                          </m:ctrlPr>
                        </m:dPr>
                        <m:e>
                          <m:eqArr>
                            <m:eqArrPr>
                              <m:ctrlPr>
                                <a:rPr kumimoji="1" lang="en-US" altLang="ja-JP" b="0" i="1" dirty="0" smtClean="0">
                                  <a:latin typeface="Cambria Math"/>
                                </a:rPr>
                              </m:ctrlPr>
                            </m:eqArrPr>
                            <m:e>
                              <m:sSub>
                                <m:sSubPr>
                                  <m:ctrlPr>
                                    <a:rPr kumimoji="1" lang="en-US" altLang="ja-JP" b="0" i="1" dirty="0" smtClean="0">
                                      <a:latin typeface="Cambria Math"/>
                                    </a:rPr>
                                  </m:ctrlPr>
                                </m:sSubPr>
                                <m:e>
                                  <m:r>
                                    <a:rPr kumimoji="1" lang="en-US" altLang="ja-JP" b="0" i="1" dirty="0" smtClean="0">
                                      <a:latin typeface="Cambria Math"/>
                                    </a:rPr>
                                    <m:t>𝑥</m:t>
                                  </m:r>
                                </m:e>
                                <m:sub>
                                  <m:r>
                                    <a:rPr kumimoji="1" lang="en-US" altLang="ja-JP" b="0" i="1" dirty="0" smtClean="0">
                                      <a:latin typeface="Cambria Math"/>
                                    </a:rPr>
                                    <m:t>𝑢</m:t>
                                  </m:r>
                                  <m:r>
                                    <a:rPr kumimoji="1" lang="en-US" altLang="ja-JP" b="0" i="1" dirty="0" smtClean="0">
                                      <a:latin typeface="Cambria Math"/>
                                    </a:rPr>
                                    <m:t>,</m:t>
                                  </m:r>
                                  <m:r>
                                    <a:rPr kumimoji="1" lang="en-US" altLang="ja-JP" b="0" i="1" dirty="0" smtClean="0">
                                      <a:latin typeface="Cambria Math"/>
                                    </a:rPr>
                                    <m:t>𝑣</m:t>
                                  </m:r>
                                </m:sub>
                              </m:sSub>
                              <m:r>
                                <a:rPr kumimoji="1" lang="en-US" altLang="ja-JP" b="0" i="1" dirty="0" smtClean="0">
                                  <a:latin typeface="Cambria Math"/>
                                </a:rPr>
                                <m:t> </m:t>
                              </m:r>
                              <m:d>
                                <m:dPr>
                                  <m:ctrlPr>
                                    <a:rPr kumimoji="1" lang="en-US" altLang="ja-JP" b="0" i="1" dirty="0" smtClean="0">
                                      <a:latin typeface="Cambria Math"/>
                                    </a:rPr>
                                  </m:ctrlPr>
                                </m:dPr>
                                <m:e>
                                  <m:d>
                                    <m:dPr>
                                      <m:ctrlPr>
                                        <a:rPr kumimoji="1" lang="en-US" altLang="ja-JP" b="0" i="1" dirty="0" smtClean="0">
                                          <a:latin typeface="Cambria Math"/>
                                        </a:rPr>
                                      </m:ctrlPr>
                                    </m:dPr>
                                    <m:e>
                                      <m:r>
                                        <a:rPr kumimoji="1" lang="en-US" altLang="ja-JP" b="0" i="1" dirty="0" smtClean="0">
                                          <a:latin typeface="Cambria Math"/>
                                        </a:rPr>
                                        <m:t>𝑢</m:t>
                                      </m:r>
                                      <m:r>
                                        <a:rPr kumimoji="1" lang="en-US" altLang="ja-JP" b="0" i="1" dirty="0" smtClean="0">
                                          <a:latin typeface="Cambria Math"/>
                                        </a:rPr>
                                        <m:t>,</m:t>
                                      </m:r>
                                      <m:r>
                                        <a:rPr kumimoji="1" lang="en-US" altLang="ja-JP" b="0" i="1" dirty="0" smtClean="0">
                                          <a:latin typeface="Cambria Math"/>
                                        </a:rPr>
                                        <m:t>𝑣</m:t>
                                      </m:r>
                                    </m:e>
                                  </m:d>
                                  <m:r>
                                    <a:rPr kumimoji="1" lang="en-US" altLang="ja-JP" b="0" i="1" dirty="0" smtClean="0">
                                      <a:latin typeface="Cambria Math"/>
                                    </a:rPr>
                                    <m:t>∈</m:t>
                                  </m:r>
                                  <m:r>
                                    <a:rPr kumimoji="1" lang="en-US" altLang="ja-JP" b="0" i="1" dirty="0" smtClean="0">
                                      <a:latin typeface="Cambria Math"/>
                                    </a:rPr>
                                    <m:t>𝐸</m:t>
                                  </m:r>
                                </m:e>
                              </m:d>
                            </m:e>
                            <m:e>
                              <m:r>
                                <a:rPr kumimoji="1" lang="en-US" altLang="ja-JP" b="0" i="1" dirty="0" smtClean="0">
                                  <a:latin typeface="Cambria Math"/>
                                </a:rPr>
                                <m:t>0  (</m:t>
                              </m:r>
                              <m:r>
                                <a:rPr kumimoji="1" lang="en-US" altLang="ja-JP" b="0" i="1" dirty="0" smtClean="0">
                                  <a:latin typeface="Cambria Math"/>
                                </a:rPr>
                                <m:t>𝑜𝑡h𝑒𝑟𝑤𝑖𝑠𝑒</m:t>
                              </m:r>
                              <m:r>
                                <a:rPr kumimoji="1" lang="en-US" altLang="ja-JP" b="0" i="1" dirty="0" smtClean="0">
                                  <a:latin typeface="Cambria Math"/>
                                </a:rPr>
                                <m:t>)</m:t>
                              </m:r>
                            </m:e>
                          </m:eqArr>
                        </m:e>
                      </m:d>
                    </m:oMath>
                  </m:oMathPara>
                </a14:m>
                <a:endParaRPr kumimoji="1" lang="en-US" altLang="ja-JP" dirty="0" smtClean="0"/>
              </a:p>
              <a:p>
                <a:pPr marL="0" indent="0">
                  <a:buNone/>
                </a:pPr>
                <a14:m>
                  <m:oMathPara xmlns:m="http://schemas.openxmlformats.org/officeDocument/2006/math">
                    <m:oMathParaPr>
                      <m:jc m:val="centerGroup"/>
                    </m:oMathParaPr>
                    <m:oMath xmlns:m="http://schemas.openxmlformats.org/officeDocument/2006/math">
                      <m:sSub>
                        <m:sSubPr>
                          <m:ctrlPr>
                            <a:rPr kumimoji="1" lang="en-US" altLang="ja-JP" b="0" i="1" smtClean="0">
                              <a:latin typeface="Cambria Math"/>
                            </a:rPr>
                          </m:ctrlPr>
                        </m:sSubPr>
                        <m:e>
                          <m:r>
                            <a:rPr kumimoji="1" lang="en-US" altLang="ja-JP" b="0" i="1" smtClean="0">
                              <a:latin typeface="Cambria Math"/>
                            </a:rPr>
                            <m:t>𝑥</m:t>
                          </m:r>
                        </m:e>
                        <m:sub>
                          <m:r>
                            <a:rPr kumimoji="1" lang="en-US" altLang="ja-JP" b="0" i="1" smtClean="0">
                              <a:latin typeface="Cambria Math"/>
                            </a:rPr>
                            <m:t>𝑢</m:t>
                          </m:r>
                          <m:r>
                            <a:rPr kumimoji="1" lang="en-US" altLang="ja-JP" b="0" i="1" smtClean="0">
                              <a:latin typeface="Cambria Math"/>
                            </a:rPr>
                            <m:t>,</m:t>
                          </m:r>
                          <m:r>
                            <a:rPr kumimoji="1" lang="en-US" altLang="ja-JP" b="0" i="1" smtClean="0">
                              <a:latin typeface="Cambria Math"/>
                            </a:rPr>
                            <m:t>𝑣</m:t>
                          </m:r>
                        </m:sub>
                      </m:sSub>
                      <m:r>
                        <a:rPr kumimoji="1" lang="en-US" altLang="ja-JP" b="0" i="1" smtClean="0">
                          <a:latin typeface="Cambria Math"/>
                        </a:rPr>
                        <m:t>=−</m:t>
                      </m:r>
                      <m:sSub>
                        <m:sSubPr>
                          <m:ctrlPr>
                            <a:rPr kumimoji="1" lang="en-US" altLang="ja-JP" b="0" i="1" smtClean="0">
                              <a:latin typeface="Cambria Math"/>
                            </a:rPr>
                          </m:ctrlPr>
                        </m:sSubPr>
                        <m:e>
                          <m:r>
                            <a:rPr kumimoji="1" lang="en-US" altLang="ja-JP" b="0" i="1" smtClean="0">
                              <a:latin typeface="Cambria Math"/>
                            </a:rPr>
                            <m:t>𝑥</m:t>
                          </m:r>
                        </m:e>
                        <m:sub>
                          <m:r>
                            <a:rPr kumimoji="1" lang="en-US" altLang="ja-JP" b="0" i="1" smtClean="0">
                              <a:latin typeface="Cambria Math"/>
                            </a:rPr>
                            <m:t>𝑣</m:t>
                          </m:r>
                          <m:r>
                            <a:rPr kumimoji="1" lang="en-US" altLang="ja-JP" b="0" i="1" smtClean="0">
                              <a:latin typeface="Cambria Math"/>
                            </a:rPr>
                            <m:t>,</m:t>
                          </m:r>
                          <m:r>
                            <a:rPr kumimoji="1" lang="en-US" altLang="ja-JP" b="0" i="1" smtClean="0">
                              <a:latin typeface="Cambria Math"/>
                            </a:rPr>
                            <m:t>𝑢</m:t>
                          </m:r>
                        </m:sub>
                      </m:sSub>
                    </m:oMath>
                  </m:oMathPara>
                </a14:m>
                <a:endParaRPr kumimoji="1" lang="en-US" altLang="ja-JP" dirty="0" smtClean="0"/>
              </a:p>
              <a:p>
                <a:pPr marL="0" indent="0">
                  <a:buNone/>
                </a:pPr>
                <a14:m>
                  <m:oMathPara xmlns:m="http://schemas.openxmlformats.org/officeDocument/2006/math">
                    <m:oMathParaPr>
                      <m:jc m:val="centerGroup"/>
                    </m:oMathParaPr>
                    <m:oMath xmlns:m="http://schemas.openxmlformats.org/officeDocument/2006/math">
                      <m:func>
                        <m:funcPr>
                          <m:ctrlPr>
                            <a:rPr kumimoji="1" lang="en-US" altLang="ja-JP" b="0" i="1" smtClean="0">
                              <a:latin typeface="Cambria Math"/>
                            </a:rPr>
                          </m:ctrlPr>
                        </m:funcPr>
                        <m:fName>
                          <m:r>
                            <m:rPr>
                              <m:sty m:val="p"/>
                            </m:rPr>
                            <a:rPr kumimoji="1" lang="en-US" altLang="ja-JP" b="0" i="0" smtClean="0">
                              <a:latin typeface="Cambria Math"/>
                            </a:rPr>
                            <m:t>det</m:t>
                          </m:r>
                        </m:fName>
                        <m:e>
                          <m:d>
                            <m:dPr>
                              <m:ctrlPr>
                                <a:rPr kumimoji="1" lang="en-US" altLang="ja-JP" b="0" i="1" smtClean="0">
                                  <a:latin typeface="Cambria Math"/>
                                </a:rPr>
                              </m:ctrlPr>
                            </m:dPr>
                            <m:e>
                              <m:r>
                                <a:rPr kumimoji="1" lang="en-US" altLang="ja-JP" b="0" i="1" smtClean="0">
                                  <a:latin typeface="Cambria Math"/>
                                </a:rPr>
                                <m:t>𝐴</m:t>
                              </m:r>
                            </m:e>
                          </m:d>
                        </m:e>
                      </m:func>
                      <m:r>
                        <a:rPr kumimoji="1" lang="en-US" altLang="ja-JP" b="0" i="1" smtClean="0">
                          <a:latin typeface="Cambria Math"/>
                        </a:rPr>
                        <m:t>≠0</m:t>
                      </m:r>
                      <m:r>
                        <a:rPr kumimoji="1" lang="ja-JP" altLang="en-US" b="0" i="1" smtClean="0">
                          <a:latin typeface="Cambria Math"/>
                        </a:rPr>
                        <m:t>⇔</m:t>
                      </m:r>
                      <m:r>
                        <a:rPr lang="ja-JP" altLang="en-US" i="1">
                          <a:latin typeface="Cambria Math"/>
                        </a:rPr>
                        <m:t>完全マッチング</m:t>
                      </m:r>
                      <m:r>
                        <a:rPr lang="ja-JP" altLang="en-US" b="0" i="1" smtClean="0">
                          <a:latin typeface="Cambria Math"/>
                        </a:rPr>
                        <m:t>が</m:t>
                      </m:r>
                      <m:r>
                        <a:rPr lang="ja-JP" altLang="en-US" i="1">
                          <a:latin typeface="Cambria Math"/>
                        </a:rPr>
                        <m:t>存在</m:t>
                      </m:r>
                    </m:oMath>
                  </m:oMathPara>
                </a14:m>
                <a:endParaRPr kumimoji="1" lang="en-US" altLang="ja-JP" dirty="0" smtClean="0"/>
              </a:p>
              <a:p>
                <a:pPr marL="0" indent="0">
                  <a:buNone/>
                </a:pPr>
                <a:r>
                  <a:rPr lang="en-US" altLang="ja-JP" dirty="0"/>
                  <a:t> </a:t>
                </a:r>
                <a:r>
                  <a:rPr lang="en-US" altLang="ja-JP" dirty="0" smtClean="0"/>
                  <a:t>  </a:t>
                </a:r>
                <a:r>
                  <a:rPr kumimoji="1" lang="en-US" altLang="ja-JP" b="0" dirty="0" smtClean="0"/>
                  <a:t>(</a:t>
                </a:r>
                <a14:m>
                  <m:oMath xmlns:m="http://schemas.openxmlformats.org/officeDocument/2006/math">
                    <m:r>
                      <a:rPr kumimoji="1" lang="en-US" altLang="ja-JP" b="0" i="1" smtClean="0">
                        <a:latin typeface="Cambria Math"/>
                      </a:rPr>
                      <m:t>𝑥</m:t>
                    </m:r>
                  </m:oMath>
                </a14:m>
                <a:r>
                  <a:rPr kumimoji="1" lang="ja-JP" altLang="en-US" dirty="0" smtClean="0"/>
                  <a:t> </a:t>
                </a:r>
                <a:r>
                  <a:rPr kumimoji="1" lang="ja-JP" altLang="en-US" dirty="0" err="1" smtClean="0"/>
                  <a:t>には</a:t>
                </a:r>
                <a:r>
                  <a:rPr kumimoji="1" lang="ja-JP" altLang="en-US" dirty="0" smtClean="0"/>
                  <a:t>ランダムな値を入れて</a:t>
                </a:r>
                <a:r>
                  <a:rPr kumimoji="1" lang="en-US" altLang="ja-JP" dirty="0" smtClean="0"/>
                  <a:t>0</a:t>
                </a:r>
                <a:r>
                  <a:rPr kumimoji="1" lang="ja-JP" altLang="en-US" dirty="0" smtClean="0"/>
                  <a:t>かチェックする</a:t>
                </a:r>
                <a:r>
                  <a:rPr kumimoji="1" lang="en-US" altLang="ja-JP" dirty="0" smtClean="0"/>
                  <a:t>)</a:t>
                </a:r>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704" t="-2695" b="-1213"/>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20019428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ja-JP" altLang="en-US" dirty="0" smtClean="0"/>
              <a:t>証明</a:t>
            </a:r>
            <a:endParaRPr kumimoji="1" lang="ja-JP" altLang="en-US" dirty="0"/>
          </a:p>
        </p:txBody>
      </p:sp>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normAutofit fontScale="85000" lnSpcReduction="10000"/>
              </a:bodyPr>
              <a:lstStyle/>
              <a:p>
                <a:pPr marL="0" indent="0">
                  <a:buNone/>
                </a:pPr>
                <a14:m>
                  <m:oMathPara xmlns:m="http://schemas.openxmlformats.org/officeDocument/2006/math">
                    <m:oMathParaPr>
                      <m:jc m:val="centerGroup"/>
                    </m:oMathParaPr>
                    <m:oMath xmlns:m="http://schemas.openxmlformats.org/officeDocument/2006/math">
                      <m:func>
                        <m:funcPr>
                          <m:ctrlPr>
                            <a:rPr lang="en-US" altLang="ja-JP" i="1" smtClean="0">
                              <a:latin typeface="Cambria Math"/>
                            </a:rPr>
                          </m:ctrlPr>
                        </m:funcPr>
                        <m:fName>
                          <m:r>
                            <m:rPr>
                              <m:sty m:val="p"/>
                            </m:rPr>
                            <a:rPr lang="en-US" altLang="ja-JP">
                              <a:latin typeface="Cambria Math"/>
                            </a:rPr>
                            <m:t>det</m:t>
                          </m:r>
                        </m:fName>
                        <m:e>
                          <m:d>
                            <m:dPr>
                              <m:ctrlPr>
                                <a:rPr lang="en-US" altLang="ja-JP" i="1">
                                  <a:latin typeface="Cambria Math"/>
                                </a:rPr>
                              </m:ctrlPr>
                            </m:dPr>
                            <m:e>
                              <m:r>
                                <a:rPr lang="en-US" altLang="ja-JP" i="1">
                                  <a:latin typeface="Cambria Math"/>
                                </a:rPr>
                                <m:t>𝐴</m:t>
                              </m:r>
                            </m:e>
                          </m:d>
                        </m:e>
                      </m:func>
                      <m:r>
                        <a:rPr lang="en-US" altLang="ja-JP" b="0" i="1" smtClean="0">
                          <a:latin typeface="Cambria Math"/>
                        </a:rPr>
                        <m:t>=</m:t>
                      </m:r>
                      <m:nary>
                        <m:naryPr>
                          <m:chr m:val="∑"/>
                          <m:supHide m:val="on"/>
                          <m:ctrlPr>
                            <a:rPr lang="en-US" altLang="ja-JP" b="0" i="1" smtClean="0">
                              <a:latin typeface="Cambria Math"/>
                            </a:rPr>
                          </m:ctrlPr>
                        </m:naryPr>
                        <m:sub>
                          <m:r>
                            <a:rPr lang="en-US" altLang="ja-JP" b="0" i="1" smtClean="0">
                              <a:latin typeface="Cambria Math"/>
                            </a:rPr>
                            <m:t>𝐶</m:t>
                          </m:r>
                          <m:r>
                            <a:rPr lang="en-US" altLang="ja-JP" b="0" i="1" smtClean="0">
                              <a:latin typeface="Cambria Math"/>
                            </a:rPr>
                            <m:t>:</m:t>
                          </m:r>
                          <m:r>
                            <a:rPr lang="ja-JP" altLang="en-US" i="1" smtClean="0">
                              <a:latin typeface="Cambria Math"/>
                            </a:rPr>
                            <m:t>閉路</m:t>
                          </m:r>
                          <m:r>
                            <a:rPr lang="ja-JP" altLang="en-US" i="1">
                              <a:latin typeface="Cambria Math"/>
                            </a:rPr>
                            <m:t>カバー</m:t>
                          </m:r>
                        </m:sub>
                        <m:sup/>
                        <m:e>
                          <m:r>
                            <a:rPr lang="en-US" altLang="ja-JP" b="0" i="1" smtClean="0">
                              <a:latin typeface="Cambria Math"/>
                            </a:rPr>
                            <m:t>𝑠𝑔𝑛</m:t>
                          </m:r>
                          <m:d>
                            <m:dPr>
                              <m:ctrlPr>
                                <a:rPr lang="en-US" altLang="ja-JP" b="0" i="1" smtClean="0">
                                  <a:latin typeface="Cambria Math"/>
                                </a:rPr>
                              </m:ctrlPr>
                            </m:dPr>
                            <m:e>
                              <m:r>
                                <a:rPr lang="en-US" altLang="ja-JP" b="0" i="1" smtClean="0">
                                  <a:latin typeface="Cambria Math"/>
                                </a:rPr>
                                <m:t>𝐶</m:t>
                              </m:r>
                            </m:e>
                          </m:d>
                          <m:nary>
                            <m:naryPr>
                              <m:chr m:val="∏"/>
                              <m:supHide m:val="on"/>
                              <m:ctrlPr>
                                <a:rPr lang="en-US" altLang="ja-JP" b="0" i="1" smtClean="0">
                                  <a:latin typeface="Cambria Math"/>
                                </a:rPr>
                              </m:ctrlPr>
                            </m:naryPr>
                            <m:sub>
                              <m:d>
                                <m:dPr>
                                  <m:ctrlPr>
                                    <a:rPr lang="en-US" altLang="ja-JP" b="0" i="1" smtClean="0">
                                      <a:latin typeface="Cambria Math"/>
                                    </a:rPr>
                                  </m:ctrlPr>
                                </m:dPr>
                                <m:e>
                                  <m:r>
                                    <m:rPr>
                                      <m:brk m:alnAt="7"/>
                                    </m:rPr>
                                    <a:rPr lang="en-US" altLang="ja-JP" b="0" i="1" smtClean="0">
                                      <a:latin typeface="Cambria Math"/>
                                    </a:rPr>
                                    <m:t>𝑢</m:t>
                                  </m:r>
                                  <m:r>
                                    <a:rPr lang="en-US" altLang="ja-JP" b="0" i="1" smtClean="0">
                                      <a:latin typeface="Cambria Math"/>
                                    </a:rPr>
                                    <m:t>,</m:t>
                                  </m:r>
                                  <m:r>
                                    <a:rPr lang="en-US" altLang="ja-JP" b="0" i="1" smtClean="0">
                                      <a:latin typeface="Cambria Math"/>
                                    </a:rPr>
                                    <m:t>𝑣</m:t>
                                  </m:r>
                                </m:e>
                              </m:d>
                              <m:r>
                                <a:rPr lang="en-US" altLang="ja-JP" b="0" i="1" smtClean="0">
                                  <a:latin typeface="Cambria Math"/>
                                </a:rPr>
                                <m:t>∈</m:t>
                              </m:r>
                              <m:r>
                                <a:rPr lang="en-US" altLang="ja-JP" b="0" i="1" smtClean="0">
                                  <a:latin typeface="Cambria Math"/>
                                </a:rPr>
                                <m:t>𝐶</m:t>
                              </m:r>
                            </m:sub>
                            <m:sup/>
                            <m:e>
                              <m:sSub>
                                <m:sSubPr>
                                  <m:ctrlPr>
                                    <a:rPr lang="en-US" altLang="ja-JP" b="0" i="1" smtClean="0">
                                      <a:latin typeface="Cambria Math"/>
                                    </a:rPr>
                                  </m:ctrlPr>
                                </m:sSubPr>
                                <m:e>
                                  <m:r>
                                    <a:rPr lang="en-US" altLang="ja-JP" b="0" i="1" smtClean="0">
                                      <a:latin typeface="Cambria Math"/>
                                    </a:rPr>
                                    <m:t>𝐴</m:t>
                                  </m:r>
                                </m:e>
                                <m:sub>
                                  <m:r>
                                    <a:rPr lang="en-US" altLang="ja-JP" b="0" i="1" smtClean="0">
                                      <a:latin typeface="Cambria Math"/>
                                    </a:rPr>
                                    <m:t>𝑢</m:t>
                                  </m:r>
                                  <m:r>
                                    <a:rPr lang="en-US" altLang="ja-JP" b="0" i="1" smtClean="0">
                                      <a:latin typeface="Cambria Math"/>
                                    </a:rPr>
                                    <m:t>,</m:t>
                                  </m:r>
                                  <m:r>
                                    <a:rPr lang="en-US" altLang="ja-JP" b="0" i="1" smtClean="0">
                                      <a:latin typeface="Cambria Math"/>
                                    </a:rPr>
                                    <m:t>𝑣</m:t>
                                  </m:r>
                                </m:sub>
                              </m:sSub>
                            </m:e>
                          </m:nary>
                        </m:e>
                      </m:nary>
                    </m:oMath>
                  </m:oMathPara>
                </a14:m>
                <a:endParaRPr kumimoji="1" lang="en-US" altLang="ja-JP" dirty="0" smtClean="0"/>
              </a:p>
              <a:p>
                <a:r>
                  <a:rPr lang="ja-JP" altLang="en-US" dirty="0" smtClean="0"/>
                  <a:t>互いに打ち消しあう項は</a:t>
                </a:r>
                <a14:m>
                  <m:oMath xmlns:m="http://schemas.openxmlformats.org/officeDocument/2006/math">
                    <m:r>
                      <a:rPr lang="en-US" altLang="ja-JP" i="1" dirty="0" smtClean="0">
                        <a:latin typeface="Cambria Math"/>
                      </a:rPr>
                      <m:t>𝐶</m:t>
                    </m:r>
                  </m:oMath>
                </a14:m>
                <a:r>
                  <a:rPr kumimoji="1" lang="ja-JP" altLang="en-US" dirty="0" smtClean="0"/>
                  <a:t>の辺集合が同じで向きだけが異なるもの</a:t>
                </a:r>
                <a:endParaRPr kumimoji="1" lang="en-US" altLang="ja-JP" dirty="0" smtClean="0"/>
              </a:p>
              <a:p>
                <a:r>
                  <a:rPr kumimoji="1" lang="ja-JP" altLang="en-US" dirty="0" smtClean="0"/>
                  <a:t>長さ</a:t>
                </a:r>
                <a:r>
                  <a:rPr lang="ja-JP" altLang="en-US" dirty="0" smtClean="0"/>
                  <a:t>２の閉路は向きを反転しても同じなので，完全マッチングは打ち消されない</a:t>
                </a:r>
                <a:endParaRPr lang="en-US" altLang="ja-JP" dirty="0" smtClean="0"/>
              </a:p>
              <a:p>
                <a:r>
                  <a:rPr lang="ja-JP" altLang="en-US" dirty="0" smtClean="0"/>
                  <a:t>長さ奇数の閉路がある場合，その閉路を反転すると符号が反転して打ち消しあう</a:t>
                </a:r>
                <a:endParaRPr lang="en-US" altLang="ja-JP" dirty="0" smtClean="0"/>
              </a:p>
              <a:p>
                <a:r>
                  <a:rPr lang="ja-JP" altLang="en-US" dirty="0"/>
                  <a:t>全て</a:t>
                </a:r>
                <a:r>
                  <a:rPr lang="ja-JP" altLang="en-US" dirty="0" smtClean="0"/>
                  <a:t>の閉路が偶数長の場合，一つ置きに選ぶと完全マッチングが得られる</a:t>
                </a:r>
                <a:endParaRPr kumimoji="1" lang="en-US" altLang="ja-JP" dirty="0" smtClean="0"/>
              </a:p>
              <a:p>
                <a:pPr marL="0" indent="0">
                  <a:buNone/>
                </a:pPr>
                <a:endParaRPr kumimoji="1" lang="ja-JP" altLang="en-US" dirty="0"/>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185" b="-2561"/>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24958791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アルゴリズム</a:t>
            </a:r>
            <a:endParaRPr kumimoji="1" lang="ja-JP" altLang="en-US" dirty="0"/>
          </a:p>
        </p:txBody>
      </p:sp>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lstStyle/>
              <a:p>
                <a:r>
                  <a:rPr kumimoji="1" lang="ja-JP" altLang="en-US" dirty="0" smtClean="0"/>
                  <a:t>頂点</a:t>
                </a:r>
                <a:r>
                  <a:rPr kumimoji="1" lang="en-US" altLang="ja-JP" dirty="0" smtClean="0"/>
                  <a:t>1</a:t>
                </a:r>
                <a:r>
                  <a:rPr kumimoji="1" lang="ja-JP" altLang="en-US" dirty="0" smtClean="0"/>
                  <a:t>を含む辺</a:t>
                </a:r>
                <a14:m>
                  <m:oMath xmlns:m="http://schemas.openxmlformats.org/officeDocument/2006/math">
                    <m:r>
                      <a:rPr kumimoji="1" lang="en-US" altLang="ja-JP" i="1" dirty="0" smtClean="0">
                        <a:latin typeface="Cambria Math"/>
                      </a:rPr>
                      <m:t>(1,</m:t>
                    </m:r>
                    <m:r>
                      <a:rPr kumimoji="1" lang="en-US" altLang="ja-JP" i="1" dirty="0" smtClean="0">
                        <a:latin typeface="Cambria Math"/>
                      </a:rPr>
                      <m:t>𝑣</m:t>
                    </m:r>
                    <m:r>
                      <a:rPr kumimoji="1" lang="en-US" altLang="ja-JP" i="1" dirty="0" smtClean="0">
                        <a:latin typeface="Cambria Math"/>
                      </a:rPr>
                      <m:t>)</m:t>
                    </m:r>
                  </m:oMath>
                </a14:m>
                <a:r>
                  <a:rPr kumimoji="1" lang="ja-JP" altLang="en-US" dirty="0" smtClean="0"/>
                  <a:t>について，</a:t>
                </a:r>
                <a14:m>
                  <m:oMath xmlns:m="http://schemas.openxmlformats.org/officeDocument/2006/math">
                    <m:sSub>
                      <m:sSubPr>
                        <m:ctrlPr>
                          <a:rPr kumimoji="1" lang="en-US" altLang="ja-JP" b="0" i="1" smtClean="0">
                            <a:latin typeface="Cambria Math"/>
                          </a:rPr>
                        </m:ctrlPr>
                      </m:sSubPr>
                      <m:e>
                        <m:r>
                          <a:rPr kumimoji="1" lang="en-US" altLang="ja-JP" b="0" i="1" smtClean="0">
                            <a:latin typeface="Cambria Math"/>
                          </a:rPr>
                          <m:t>𝑥</m:t>
                        </m:r>
                      </m:e>
                      <m:sub>
                        <m:r>
                          <a:rPr kumimoji="1" lang="en-US" altLang="ja-JP" b="0" i="1" smtClean="0">
                            <a:latin typeface="Cambria Math"/>
                          </a:rPr>
                          <m:t>1,</m:t>
                        </m:r>
                        <m:r>
                          <a:rPr kumimoji="1" lang="en-US" altLang="ja-JP" b="0" i="1" smtClean="0">
                            <a:latin typeface="Cambria Math"/>
                          </a:rPr>
                          <m:t>𝑣</m:t>
                        </m:r>
                      </m:sub>
                    </m:sSub>
                  </m:oMath>
                </a14:m>
                <a:r>
                  <a:rPr kumimoji="1" lang="ja-JP" altLang="en-US" dirty="0" smtClean="0"/>
                  <a:t> と </a:t>
                </a:r>
                <a14:m>
                  <m:oMath xmlns:m="http://schemas.openxmlformats.org/officeDocument/2006/math">
                    <m:sSub>
                      <m:sSubPr>
                        <m:ctrlPr>
                          <a:rPr kumimoji="1" lang="en-US" altLang="ja-JP" b="0" i="1" dirty="0" smtClean="0">
                            <a:latin typeface="Cambria Math"/>
                          </a:rPr>
                        </m:ctrlPr>
                      </m:sSubPr>
                      <m:e>
                        <m:r>
                          <a:rPr kumimoji="1" lang="en-US" altLang="ja-JP" b="0" i="1" dirty="0" smtClean="0">
                            <a:latin typeface="Cambria Math"/>
                          </a:rPr>
                          <m:t>𝑥</m:t>
                        </m:r>
                      </m:e>
                      <m:sub>
                        <m:r>
                          <a:rPr kumimoji="1" lang="en-US" altLang="ja-JP" b="0" i="1" dirty="0" smtClean="0">
                            <a:latin typeface="Cambria Math"/>
                          </a:rPr>
                          <m:t>𝑣</m:t>
                        </m:r>
                        <m:r>
                          <a:rPr kumimoji="1" lang="en-US" altLang="ja-JP" b="0" i="1" dirty="0" smtClean="0">
                            <a:latin typeface="Cambria Math"/>
                          </a:rPr>
                          <m:t>,1</m:t>
                        </m:r>
                      </m:sub>
                    </m:sSub>
                  </m:oMath>
                </a14:m>
                <a:r>
                  <a:rPr kumimoji="1" lang="ja-JP" altLang="en-US" dirty="0" smtClean="0"/>
                  <a:t> を独立な変数とすればよい</a:t>
                </a:r>
                <a:endParaRPr kumimoji="1" lang="en-US" altLang="ja-JP" dirty="0" smtClean="0"/>
              </a:p>
              <a:p>
                <a:endParaRPr kumimoji="1" lang="en-US" altLang="ja-JP" dirty="0" smtClean="0"/>
              </a:p>
              <a:p>
                <a:r>
                  <a:rPr lang="ja-JP" altLang="en-US" dirty="0" smtClean="0"/>
                  <a:t>頂点</a:t>
                </a:r>
                <a:r>
                  <a:rPr lang="en-US" altLang="ja-JP" dirty="0" smtClean="0"/>
                  <a:t>1</a:t>
                </a:r>
                <a:r>
                  <a:rPr lang="ja-JP" altLang="en-US" dirty="0" smtClean="0"/>
                  <a:t>を含む閉路は反転しても打ち消し合わないため，</a:t>
                </a:r>
                <a:r>
                  <a:rPr lang="en-US" altLang="ja-JP" dirty="0" smtClean="0"/>
                  <a:t>Sunny</a:t>
                </a:r>
                <a:r>
                  <a:rPr lang="ja-JP" altLang="en-US" dirty="0" smtClean="0"/>
                  <a:t>な</a:t>
                </a:r>
                <a14:m>
                  <m:oMath xmlns:m="http://schemas.openxmlformats.org/officeDocument/2006/math">
                    <m:r>
                      <a:rPr lang="en-US" altLang="ja-JP" i="1" dirty="0" smtClean="0">
                        <a:latin typeface="Cambria Math"/>
                      </a:rPr>
                      <m:t>𝐶</m:t>
                    </m:r>
                  </m:oMath>
                </a14:m>
                <a:r>
                  <a:rPr kumimoji="1" lang="ja-JP" altLang="en-US" dirty="0" smtClean="0"/>
                  <a:t>は打ち消し合わない</a:t>
                </a:r>
                <a:endParaRPr kumimoji="1" lang="en-US" altLang="ja-JP" dirty="0" smtClean="0"/>
              </a:p>
              <a:p>
                <a:r>
                  <a:rPr lang="ja-JP" altLang="en-US" dirty="0"/>
                  <a:t>残りの</a:t>
                </a:r>
                <a:r>
                  <a:rPr lang="ja-JP" altLang="en-US" dirty="0" smtClean="0"/>
                  <a:t>証明は先と同じ</a:t>
                </a:r>
                <a:endParaRPr lang="en-US" altLang="ja-JP" dirty="0" smtClean="0"/>
              </a:p>
              <a:p>
                <a:endParaRPr kumimoji="1" lang="ja-JP" altLang="en-US" dirty="0"/>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630" t="-2291"/>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42843927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余談</a:t>
            </a:r>
            <a:endParaRPr kumimoji="1" lang="ja-JP" altLang="en-US" dirty="0"/>
          </a:p>
        </p:txBody>
      </p:sp>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p:txBody>
              <a:bodyPr/>
              <a:lstStyle/>
              <a:p>
                <a:r>
                  <a:rPr lang="ja-JP" altLang="en-US" dirty="0" smtClean="0"/>
                  <a:t>ハミルトンなグラフも</a:t>
                </a:r>
                <a:r>
                  <a:rPr lang="en-US" altLang="ja-JP" dirty="0" smtClean="0"/>
                  <a:t>Sunny</a:t>
                </a:r>
              </a:p>
              <a:p>
                <a:r>
                  <a:rPr kumimoji="1" lang="ja-JP" altLang="en-US" dirty="0" smtClean="0"/>
                  <a:t>実はこのアルゴリズムと包除原理を組み合わせるとハミルトン閉路問題が</a:t>
                </a:r>
                <a14:m>
                  <m:oMath xmlns:m="http://schemas.openxmlformats.org/officeDocument/2006/math">
                    <m:sSup>
                      <m:sSupPr>
                        <m:ctrlPr>
                          <a:rPr kumimoji="1" lang="en-US" altLang="ja-JP" i="1" dirty="0" smtClean="0">
                            <a:latin typeface="Cambria Math"/>
                          </a:rPr>
                        </m:ctrlPr>
                      </m:sSupPr>
                      <m:e>
                        <m:r>
                          <a:rPr kumimoji="1" lang="en-US" altLang="ja-JP" i="1" dirty="0" smtClean="0">
                            <a:latin typeface="Cambria Math"/>
                          </a:rPr>
                          <m:t>𝑂</m:t>
                        </m:r>
                      </m:e>
                      <m:sup>
                        <m:r>
                          <a:rPr kumimoji="1" lang="en-US" altLang="ja-JP" i="1" dirty="0" smtClean="0">
                            <a:latin typeface="Cambria Math"/>
                          </a:rPr>
                          <m:t>∗</m:t>
                        </m:r>
                      </m:sup>
                    </m:sSup>
                    <m:d>
                      <m:dPr>
                        <m:ctrlPr>
                          <a:rPr kumimoji="1" lang="en-US" altLang="ja-JP" i="1" dirty="0" smtClean="0">
                            <a:latin typeface="Cambria Math"/>
                          </a:rPr>
                        </m:ctrlPr>
                      </m:dPr>
                      <m:e>
                        <m:sSup>
                          <m:sSupPr>
                            <m:ctrlPr>
                              <a:rPr kumimoji="1" lang="en-US" altLang="ja-JP" i="1" dirty="0" smtClean="0">
                                <a:latin typeface="Cambria Math"/>
                              </a:rPr>
                            </m:ctrlPr>
                          </m:sSupPr>
                          <m:e>
                            <m:r>
                              <a:rPr kumimoji="1" lang="en-US" altLang="ja-JP" i="1" dirty="0" smtClean="0">
                                <a:latin typeface="Cambria Math"/>
                              </a:rPr>
                              <m:t>2</m:t>
                            </m:r>
                          </m:e>
                          <m:sup>
                            <m:f>
                              <m:fPr>
                                <m:ctrlPr>
                                  <a:rPr kumimoji="1" lang="en-US" altLang="ja-JP" b="0" i="1" dirty="0" smtClean="0">
                                    <a:latin typeface="Cambria Math"/>
                                  </a:rPr>
                                </m:ctrlPr>
                              </m:fPr>
                              <m:num>
                                <m:r>
                                  <a:rPr kumimoji="1" lang="en-US" altLang="ja-JP" b="0" i="1" dirty="0" smtClean="0">
                                    <a:latin typeface="Cambria Math"/>
                                  </a:rPr>
                                  <m:t>3</m:t>
                                </m:r>
                              </m:num>
                              <m:den>
                                <m:r>
                                  <a:rPr kumimoji="1" lang="en-US" altLang="ja-JP" b="0" i="1" dirty="0" smtClean="0">
                                    <a:latin typeface="Cambria Math"/>
                                  </a:rPr>
                                  <m:t>4</m:t>
                                </m:r>
                              </m:den>
                            </m:f>
                            <m:r>
                              <a:rPr kumimoji="1" lang="en-US" altLang="ja-JP" b="0" i="1" dirty="0" smtClean="0">
                                <a:latin typeface="Cambria Math"/>
                              </a:rPr>
                              <m:t>𝑛</m:t>
                            </m:r>
                          </m:sup>
                        </m:sSup>
                      </m:e>
                    </m:d>
                  </m:oMath>
                </a14:m>
                <a:r>
                  <a:rPr kumimoji="1" lang="ja-JP" altLang="en-US" dirty="0" smtClean="0"/>
                  <a:t>で解ける</a:t>
                </a:r>
                <a:endParaRPr kumimoji="1" lang="en-US" altLang="ja-JP" dirty="0" smtClean="0"/>
              </a:p>
              <a:p>
                <a:endParaRPr lang="en-US" altLang="ja-JP" dirty="0"/>
              </a:p>
              <a:p>
                <a:pPr marL="0" indent="0">
                  <a:buNone/>
                </a:pPr>
                <a:r>
                  <a:rPr lang="en-US" altLang="ja-JP" dirty="0"/>
                  <a:t>Determinant sums for undirected </a:t>
                </a:r>
                <a:r>
                  <a:rPr lang="en-US" altLang="ja-JP" dirty="0" err="1" smtClean="0"/>
                  <a:t>Hamiltonicity</a:t>
                </a:r>
                <a:endParaRPr lang="en-US" altLang="ja-JP" dirty="0" smtClean="0"/>
              </a:p>
              <a:p>
                <a:pPr marL="0" indent="0">
                  <a:buNone/>
                </a:pPr>
                <a:r>
                  <a:rPr kumimoji="1" lang="en-US" altLang="ja-JP" dirty="0"/>
                  <a:t>	</a:t>
                </a:r>
                <a:r>
                  <a:rPr kumimoji="1" lang="en-US" altLang="ja-JP" smtClean="0"/>
                  <a:t>by </a:t>
                </a:r>
                <a:r>
                  <a:rPr lang="en-US" altLang="ja-JP" smtClean="0"/>
                  <a:t>A. </a:t>
                </a:r>
                <a:r>
                  <a:rPr lang="en-US" altLang="ja-JP" dirty="0" err="1" smtClean="0"/>
                  <a:t>Bjorklund</a:t>
                </a:r>
                <a:r>
                  <a:rPr lang="en-US" altLang="ja-JP" dirty="0" smtClean="0"/>
                  <a:t> (FOCS 2010)</a:t>
                </a:r>
                <a:endParaRPr kumimoji="1" lang="en-US" altLang="ja-JP" dirty="0" smtClean="0"/>
              </a:p>
              <a:p>
                <a:endParaRPr kumimoji="1" lang="ja-JP" altLang="en-US" dirty="0"/>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852" t="-2426" r="-1852"/>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250917363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186</TotalTime>
  <Words>359</Words>
  <Application>Microsoft Office PowerPoint</Application>
  <PresentationFormat>画面に合わせる (4:3)</PresentationFormat>
  <Paragraphs>35</Paragraphs>
  <Slides>6</Slides>
  <Notes>0</Notes>
  <HiddenSlides>0</HiddenSlides>
  <MMClips>0</MMClips>
  <ScaleCrop>false</ScaleCrop>
  <HeadingPairs>
    <vt:vector size="4" baseType="variant">
      <vt:variant>
        <vt:lpstr>テーマ</vt:lpstr>
      </vt:variant>
      <vt:variant>
        <vt:i4>1</vt:i4>
      </vt:variant>
      <vt:variant>
        <vt:lpstr>スライド タイトル</vt:lpstr>
      </vt:variant>
      <vt:variant>
        <vt:i4>6</vt:i4>
      </vt:variant>
    </vt:vector>
  </HeadingPairs>
  <TitlesOfParts>
    <vt:vector size="7" baseType="lpstr">
      <vt:lpstr>Office ​​テーマ</vt:lpstr>
      <vt:lpstr>H: Sunny Graph</vt:lpstr>
      <vt:lpstr>Sunny</vt:lpstr>
      <vt:lpstr>解法</vt:lpstr>
      <vt:lpstr>証明</vt:lpstr>
      <vt:lpstr>アルゴリズム</vt:lpstr>
      <vt:lpstr>余談</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 Sunny Graph</dc:title>
  <dc:creator>wata</dc:creator>
  <cp:lastModifiedBy>wata</cp:lastModifiedBy>
  <cp:revision>14</cp:revision>
  <dcterms:created xsi:type="dcterms:W3CDTF">2012-03-10T03:23:40Z</dcterms:created>
  <dcterms:modified xsi:type="dcterms:W3CDTF">2012-03-10T06:38:06Z</dcterms:modified>
</cp:coreProperties>
</file>