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7" r:id="rId8"/>
    <p:sldId id="262" r:id="rId9"/>
    <p:sldId id="263" r:id="rId10"/>
    <p:sldId id="268" r:id="rId11"/>
    <p:sldId id="264" r:id="rId12"/>
    <p:sldId id="265" r:id="rId13"/>
    <p:sldId id="266" r:id="rId14"/>
  </p:sldIdLst>
  <p:sldSz cx="9144000" cy="6858000" type="screen4x3"/>
  <p:notesSz cx="6858000" cy="9144000"/>
  <p:embeddedFontLst>
    <p:embeddedFont>
      <p:font typeface="Calibri" pitchFamily="34" charset="0"/>
      <p:regular r:id="rId16"/>
      <p:bold r:id="rId17"/>
      <p:italic r:id="rId18"/>
      <p:boldItalic r:id="rId19"/>
    </p:embeddedFont>
  </p:embeddedFontLst>
  <p:custDataLst>
    <p:tags r:id="rId20"/>
  </p:custDataLst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shift_jis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F2D76D-67B8-4DF0-96C4-4AC560F986B3}" type="datetimeFigureOut">
              <a:rPr kumimoji="1" lang="ja-JP" altLang="en-US" smtClean="0"/>
              <a:t>2008/2/24</a:t>
            </a:fld>
            <a:endParaRPr kumimoji="1" lang="ja-JP" altLang="en-US"/>
          </a:p>
        </p:txBody>
      </p:sp>
      <p:sp>
        <p:nvSpPr>
          <p:cNvPr id="4" name="スライド イメージ プレースホル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65EEC9-D3BD-4EB2-96EE-B186D0453E8A}" type="slidenum">
              <a:rPr kumimoji="1" lang="ja-JP" altLang="en-US" smtClean="0"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65EEC9-D3BD-4EB2-96EE-B186D0453E8A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 サブタイトルの書式設定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6" name="コンテンツ プレースホル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8" name="フッター プレースホル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4" name="フッター プレースホル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3" name="フッター プレースホル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図プレースホル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 テキストの書式設定</a:t>
            </a:r>
          </a:p>
        </p:txBody>
      </p:sp>
      <p:sp>
        <p:nvSpPr>
          <p:cNvPr id="5" name="日付プレースホル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 タイトルの書式設定</a:t>
            </a:r>
            <a:endParaRPr kumimoji="1" lang="ja-JP" altLang="en-US"/>
          </a:p>
        </p:txBody>
      </p:sp>
      <p:sp>
        <p:nvSpPr>
          <p:cNvPr id="3" name="テキスト プレースホル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0ED720-0104-4369-84BC-D37694168613}" type="datetimeFigureOut">
              <a:rPr kumimoji="1" lang="ja-JP" altLang="en-US" smtClean="0"/>
              <a:pPr/>
              <a:t>2008/2/24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8002D-B5B0-4BAC-B1F6-782DDCCE6D9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ja-JP" b="1" dirty="0" smtClean="0"/>
              <a:t>Practice Contest I</a:t>
            </a:r>
            <a:br>
              <a:rPr lang="en-US" altLang="ja-JP" b="1" dirty="0" smtClean="0"/>
            </a:br>
            <a:r>
              <a:rPr lang="en-US" altLang="ja-JP" dirty="0" smtClean="0"/>
              <a:t>Problem D : Life Game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ja-JP" dirty="0" smtClean="0"/>
              <a:t>Original Problem : </a:t>
            </a:r>
            <a:r>
              <a:rPr lang="en-US" altLang="ja-JP" dirty="0" err="1" smtClean="0"/>
              <a:t>H.Noda</a:t>
            </a:r>
            <a:endParaRPr lang="en-US" altLang="ja-JP" dirty="0" smtClean="0"/>
          </a:p>
          <a:p>
            <a:r>
              <a:rPr lang="en-US" altLang="ja-JP" dirty="0" smtClean="0"/>
              <a:t>Solution : </a:t>
            </a:r>
            <a:r>
              <a:rPr lang="en-US" altLang="ja-JP" dirty="0" err="1" smtClean="0"/>
              <a:t>H.Noda</a:t>
            </a:r>
            <a:r>
              <a:rPr lang="en-US" altLang="ja-JP" dirty="0" smtClean="0"/>
              <a:t> and </a:t>
            </a:r>
            <a:r>
              <a:rPr lang="en-US" altLang="ja-JP" dirty="0" err="1" smtClean="0"/>
              <a:t>K.Inaba</a:t>
            </a:r>
            <a:endParaRPr lang="en-US" altLang="ja-JP" dirty="0" smtClean="0"/>
          </a:p>
          <a:p>
            <a:r>
              <a:rPr lang="en-US" dirty="0" smtClean="0"/>
              <a:t>Presentation : </a:t>
            </a:r>
            <a:r>
              <a:rPr lang="en-US" dirty="0" err="1" smtClean="0"/>
              <a:t>H.Noda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kumimoji="1" lang="en-US" altLang="ja-JP" dirty="0" smtClean="0"/>
              <a:t>Simulate </a:t>
            </a:r>
            <a:r>
              <a:rPr lang="en-US" altLang="ja-JP" dirty="0" smtClean="0"/>
              <a:t>self-propagation</a:t>
            </a:r>
            <a:r>
              <a:rPr kumimoji="1" lang="en-US" altLang="ja-JP" dirty="0" smtClean="0"/>
              <a:t> of virus</a:t>
            </a:r>
          </a:p>
          <a:p>
            <a:pPr lvl="1"/>
            <a:r>
              <a:rPr lang="en-US" dirty="0" smtClean="0"/>
              <a:t>“The virus has a tendency to build up regular hexagonal colonies. So as a whole, the virus weapon forms a hexagonal grid, each hexagon being a colony of the virus.”</a:t>
            </a:r>
          </a:p>
          <a:p>
            <a:pPr lvl="1"/>
            <a:r>
              <a:rPr lang="en-US" dirty="0" smtClean="0"/>
              <a:t>“The virus self-propagates at a constant period speed. Self-propagation is performed simultaneously at all colonies. When it is done, for each colony, the same number of viruses are born at every neighboring colony.”</a:t>
            </a:r>
          </a:p>
          <a:p>
            <a:pPr lvl="1"/>
            <a:r>
              <a:rPr lang="en-US" dirty="0" smtClean="0"/>
              <a:t>Note that, after the self-propagation, if the number of viruses in one colony is more than or equal to the limit density $M$, then the viruses in the </a:t>
            </a:r>
            <a:r>
              <a:rPr lang="en-US" dirty="0" err="1" smtClean="0"/>
              <a:t>coloy</a:t>
            </a:r>
            <a:r>
              <a:rPr lang="en-US" dirty="0" smtClean="0"/>
              <a:t> start self-attacking, and the number reduces modulo $M$.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Problem 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r>
              <a:rPr lang="en-US" altLang="ja-JP" dirty="0" smtClean="0"/>
              <a:t>1&lt;=N&lt;=6 1&lt;=M&lt;=10</a:t>
            </a:r>
            <a:r>
              <a:rPr lang="en-US" altLang="ja-JP" baseline="30000" dirty="0" smtClean="0"/>
              <a:t>9</a:t>
            </a:r>
            <a:r>
              <a:rPr lang="en-US" altLang="ja-JP" dirty="0" smtClean="0"/>
              <a:t> 1&lt;=L&lt;=10</a:t>
            </a:r>
            <a:r>
              <a:rPr lang="en-US" altLang="ja-JP" baseline="30000" dirty="0" smtClean="0"/>
              <a:t>9</a:t>
            </a:r>
          </a:p>
        </p:txBody>
      </p:sp>
      <p:pic>
        <p:nvPicPr>
          <p:cNvPr id="1027" name="Picture 3" descr="C:\cygwin\home\hisayori\icpc\2008_winter\trunk\lifegame\nod_chip\ppt\lifegame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" y="1952625"/>
            <a:ext cx="8172451" cy="2952750"/>
          </a:xfrm>
          <a:prstGeom prst="rect">
            <a:avLst/>
          </a:prstGeom>
          <a:noFill/>
        </p:spPr>
      </p:pic>
      <p:cxnSp>
        <p:nvCxnSpPr>
          <p:cNvPr id="6" name="直線矢印コネクタ 5"/>
          <p:cNvCxnSpPr/>
          <p:nvPr/>
        </p:nvCxnSpPr>
        <p:spPr>
          <a:xfrm>
            <a:off x="1714480" y="2357430"/>
            <a:ext cx="42862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直線矢印コネクタ 7"/>
          <p:cNvCxnSpPr/>
          <p:nvPr/>
        </p:nvCxnSpPr>
        <p:spPr>
          <a:xfrm rot="16200000" flipH="1">
            <a:off x="1643042" y="2571744"/>
            <a:ext cx="285752" cy="14287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0" name="直線矢印コネクタ 9"/>
          <p:cNvCxnSpPr/>
          <p:nvPr/>
        </p:nvCxnSpPr>
        <p:spPr>
          <a:xfrm rot="5400000">
            <a:off x="1250133" y="2536025"/>
            <a:ext cx="285752" cy="2143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/>
          <p:nvPr/>
        </p:nvCxnSpPr>
        <p:spPr>
          <a:xfrm rot="5400000" flipH="1" flipV="1">
            <a:off x="3000364" y="4143380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直線矢印コネクタ 15"/>
          <p:cNvCxnSpPr/>
          <p:nvPr/>
        </p:nvCxnSpPr>
        <p:spPr>
          <a:xfrm rot="16200000" flipV="1">
            <a:off x="2750331" y="4107661"/>
            <a:ext cx="285752" cy="2143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/>
          <p:nvPr/>
        </p:nvCxnSpPr>
        <p:spPr>
          <a:xfrm rot="10800000">
            <a:off x="2428860" y="4500570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/>
          <p:nvPr/>
        </p:nvCxnSpPr>
        <p:spPr>
          <a:xfrm rot="5400000">
            <a:off x="5750727" y="2536025"/>
            <a:ext cx="285752" cy="2143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/>
          <p:nvPr/>
        </p:nvCxnSpPr>
        <p:spPr>
          <a:xfrm rot="16200000" flipH="1">
            <a:off x="6107917" y="2536025"/>
            <a:ext cx="285752" cy="2143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/>
          <p:nvPr/>
        </p:nvCxnSpPr>
        <p:spPr>
          <a:xfrm>
            <a:off x="6286512" y="2357430"/>
            <a:ext cx="357190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/>
          <p:nvPr/>
        </p:nvCxnSpPr>
        <p:spPr>
          <a:xfrm rot="5400000" flipH="1" flipV="1">
            <a:off x="7572396" y="4143380"/>
            <a:ext cx="357190" cy="2143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直線矢印コネクタ 27"/>
          <p:cNvCxnSpPr/>
          <p:nvPr/>
        </p:nvCxnSpPr>
        <p:spPr>
          <a:xfrm rot="16200000" flipV="1">
            <a:off x="7250925" y="4179099"/>
            <a:ext cx="285752" cy="21431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0" name="直線矢印コネクタ 29"/>
          <p:cNvCxnSpPr/>
          <p:nvPr/>
        </p:nvCxnSpPr>
        <p:spPr>
          <a:xfrm rot="10800000">
            <a:off x="6929454" y="4500570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(1)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altLang="ja-JP" dirty="0" smtClean="0"/>
              <a:t>Create a row vector which denotes elements of given </a:t>
            </a:r>
            <a:r>
              <a:rPr lang="en-US" dirty="0" smtClean="0"/>
              <a:t>hexagonal grid</a:t>
            </a:r>
          </a:p>
          <a:p>
            <a:pPr marL="514350" indent="-514350">
              <a:buFont typeface="+mj-lt"/>
              <a:buAutoNum type="arabicPeriod"/>
            </a:pPr>
            <a:r>
              <a:rPr kumimoji="1" lang="en-US" altLang="ja-JP" dirty="0" smtClean="0"/>
              <a:t>Create a matrix which denotes grid </a:t>
            </a:r>
            <a:r>
              <a:rPr lang="en-US" dirty="0" smtClean="0"/>
              <a:t>adjacency</a:t>
            </a:r>
          </a:p>
          <a:p>
            <a:pPr marL="514350" indent="-514350">
              <a:buFont typeface="+mj-lt"/>
              <a:buAutoNum type="arabicPeriod"/>
            </a:pPr>
            <a:r>
              <a:rPr kumimoji="1" lang="en-US" altLang="ja-JP" dirty="0" smtClean="0"/>
              <a:t>Multiply the matrix by itself for L times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ja-JP" dirty="0" smtClean="0"/>
              <a:t>Multiply the vector by the matrix</a:t>
            </a:r>
          </a:p>
          <a:p>
            <a:pPr marL="514350" indent="-514350">
              <a:buFont typeface="+mj-lt"/>
              <a:buAutoNum type="arabicPeriod"/>
            </a:pPr>
            <a:r>
              <a:rPr lang="en-US" altLang="ja-JP" dirty="0" smtClean="0"/>
              <a:t>Add each element of the vector</a:t>
            </a:r>
            <a:endParaRPr kumimoji="1"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(2)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Create a row vector which denotes elements of given </a:t>
            </a:r>
            <a:r>
              <a:rPr lang="en-US" dirty="0" smtClean="0"/>
              <a:t>hexagonal grid</a:t>
            </a:r>
            <a:endParaRPr kumimoji="1" lang="ja-JP" altLang="en-US" dirty="0"/>
          </a:p>
        </p:txBody>
      </p:sp>
      <p:pic>
        <p:nvPicPr>
          <p:cNvPr id="2050" name="Picture 2" descr="C:\cygwin\home\hisayori\icpc\2008_winter\trunk\lifegame\nod_chip\ppt\game01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5988" y="2714620"/>
            <a:ext cx="2232025" cy="1871662"/>
          </a:xfrm>
          <a:prstGeom prst="rect">
            <a:avLst/>
          </a:prstGeom>
          <a:noFill/>
        </p:spPr>
      </p:pic>
      <p:cxnSp>
        <p:nvCxnSpPr>
          <p:cNvPr id="20" name="直線矢印コネクタ 19"/>
          <p:cNvCxnSpPr/>
          <p:nvPr/>
        </p:nvCxnSpPr>
        <p:spPr>
          <a:xfrm rot="5400000">
            <a:off x="4107653" y="5178437"/>
            <a:ext cx="928694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正方形/長方形 9"/>
          <p:cNvSpPr/>
          <p:nvPr/>
        </p:nvSpPr>
        <p:spPr>
          <a:xfrm>
            <a:off x="3427296" y="5929330"/>
            <a:ext cx="228940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400" dirty="0" smtClean="0"/>
              <a:t>[0  1  2  3  4  5  6]</a:t>
            </a:r>
            <a:endParaRPr lang="en-US" altLang="ja-JP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(3)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dirty="0" smtClean="0"/>
              <a:t>Create a matrix which denotes grid </a:t>
            </a:r>
            <a:r>
              <a:rPr lang="en-US" dirty="0" smtClean="0"/>
              <a:t>adjacency</a:t>
            </a:r>
          </a:p>
        </p:txBody>
      </p:sp>
      <p:pic>
        <p:nvPicPr>
          <p:cNvPr id="4" name="Picture 2" descr="C:\cygwin\home\hisayori\icpc\2008_winter\trunk\lifegame\nod_chip\ppt\game01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3143248"/>
            <a:ext cx="2232025" cy="1871662"/>
          </a:xfrm>
          <a:prstGeom prst="rect">
            <a:avLst/>
          </a:prstGeom>
          <a:noFill/>
        </p:spPr>
      </p:pic>
      <p:grpSp>
        <p:nvGrpSpPr>
          <p:cNvPr id="35" name="グループ化 34"/>
          <p:cNvGrpSpPr/>
          <p:nvPr/>
        </p:nvGrpSpPr>
        <p:grpSpPr>
          <a:xfrm>
            <a:off x="5072066" y="2214554"/>
            <a:ext cx="2857520" cy="3787802"/>
            <a:chOff x="4214810" y="2214554"/>
            <a:chExt cx="2857520" cy="3787802"/>
          </a:xfrm>
        </p:grpSpPr>
        <p:grpSp>
          <p:nvGrpSpPr>
            <p:cNvPr id="29" name="グループ化 28"/>
            <p:cNvGrpSpPr/>
            <p:nvPr/>
          </p:nvGrpSpPr>
          <p:grpSpPr>
            <a:xfrm>
              <a:off x="4214810" y="2214554"/>
              <a:ext cx="142876" cy="3716364"/>
              <a:chOff x="6500826" y="2143116"/>
              <a:chExt cx="142876" cy="3716364"/>
            </a:xfrm>
          </p:grpSpPr>
          <p:cxnSp>
            <p:nvCxnSpPr>
              <p:cNvPr id="9" name="直線コネクタ 8"/>
              <p:cNvCxnSpPr/>
              <p:nvPr/>
            </p:nvCxnSpPr>
            <p:spPr>
              <a:xfrm rot="10800000">
                <a:off x="6500826" y="2143116"/>
                <a:ext cx="142876" cy="15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直線コネクタ 10"/>
              <p:cNvCxnSpPr/>
              <p:nvPr/>
            </p:nvCxnSpPr>
            <p:spPr>
              <a:xfrm rot="5400000">
                <a:off x="4644232" y="4000504"/>
                <a:ext cx="3713982" cy="79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直線コネクタ 12"/>
              <p:cNvCxnSpPr/>
              <p:nvPr/>
            </p:nvCxnSpPr>
            <p:spPr>
              <a:xfrm>
                <a:off x="6500826" y="5857892"/>
                <a:ext cx="142876" cy="15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30" name="グループ化 29"/>
            <p:cNvGrpSpPr/>
            <p:nvPr/>
          </p:nvGrpSpPr>
          <p:grpSpPr>
            <a:xfrm flipH="1">
              <a:off x="6929454" y="2214554"/>
              <a:ext cx="142876" cy="3787802"/>
              <a:chOff x="6500826" y="2143116"/>
              <a:chExt cx="142876" cy="3716364"/>
            </a:xfrm>
          </p:grpSpPr>
          <p:cxnSp>
            <p:nvCxnSpPr>
              <p:cNvPr id="31" name="直線コネクタ 30"/>
              <p:cNvCxnSpPr/>
              <p:nvPr/>
            </p:nvCxnSpPr>
            <p:spPr>
              <a:xfrm rot="10800000">
                <a:off x="6500826" y="2143116"/>
                <a:ext cx="142876" cy="15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直線コネクタ 31"/>
              <p:cNvCxnSpPr/>
              <p:nvPr/>
            </p:nvCxnSpPr>
            <p:spPr>
              <a:xfrm rot="5400000">
                <a:off x="4644232" y="4000504"/>
                <a:ext cx="3713982" cy="794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直線コネクタ 32"/>
              <p:cNvCxnSpPr/>
              <p:nvPr/>
            </p:nvCxnSpPr>
            <p:spPr>
              <a:xfrm>
                <a:off x="6500826" y="5857892"/>
                <a:ext cx="142876" cy="1588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4" name="正方形/長方形 33"/>
            <p:cNvSpPr/>
            <p:nvPr/>
          </p:nvSpPr>
          <p:spPr>
            <a:xfrm>
              <a:off x="4286248" y="2285992"/>
              <a:ext cx="2786082" cy="35394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ja-JP" sz="3200" dirty="0" smtClean="0"/>
                <a:t>1  1  1  1  0  0  0</a:t>
              </a:r>
            </a:p>
            <a:p>
              <a:r>
                <a:rPr lang="en-US" altLang="ja-JP" sz="3200" dirty="0" smtClean="0"/>
                <a:t>1  1  0  1  1  0  0</a:t>
              </a:r>
            </a:p>
            <a:p>
              <a:r>
                <a:rPr lang="en-US" altLang="ja-JP" sz="3200" dirty="0" smtClean="0"/>
                <a:t>1  0  1  1  0  1  0</a:t>
              </a:r>
            </a:p>
            <a:p>
              <a:r>
                <a:rPr lang="en-US" altLang="ja-JP" sz="3200" dirty="0" smtClean="0"/>
                <a:t>1  1  1  1  1  1  1</a:t>
              </a:r>
            </a:p>
            <a:p>
              <a:r>
                <a:rPr lang="en-US" altLang="ja-JP" sz="3200" dirty="0" smtClean="0"/>
                <a:t>0  1  0  1  1  0  1</a:t>
              </a:r>
            </a:p>
            <a:p>
              <a:r>
                <a:rPr lang="en-US" altLang="ja-JP" sz="3200" dirty="0" smtClean="0"/>
                <a:t>0  0  1  1  0  1  1</a:t>
              </a:r>
            </a:p>
            <a:p>
              <a:r>
                <a:rPr lang="en-US" altLang="ja-JP" sz="3200" dirty="0" smtClean="0"/>
                <a:t>0  0  0  1  1  1  1</a:t>
              </a:r>
              <a:endParaRPr lang="en-US" altLang="ja-JP" sz="3200" dirty="0"/>
            </a:p>
          </p:txBody>
        </p:sp>
      </p:grpSp>
      <p:cxnSp>
        <p:nvCxnSpPr>
          <p:cNvPr id="37" name="直線矢印コネクタ 36"/>
          <p:cNvCxnSpPr/>
          <p:nvPr/>
        </p:nvCxnSpPr>
        <p:spPr>
          <a:xfrm>
            <a:off x="3857620" y="4071942"/>
            <a:ext cx="785818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(4)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endParaRPr lang="en-US" altLang="ja-JP" dirty="0" smtClean="0"/>
          </a:p>
          <a:p>
            <a:endParaRPr kumimoji="1" lang="en-US" altLang="ja-JP" dirty="0" smtClean="0"/>
          </a:p>
          <a:p>
            <a:r>
              <a:rPr lang="en-US" altLang="ja-JP" dirty="0" smtClean="0"/>
              <a:t>This </a:t>
            </a:r>
            <a:r>
              <a:rPr lang="en-US" dirty="0" smtClean="0"/>
              <a:t>expression produce a row vector</a:t>
            </a:r>
          </a:p>
          <a:p>
            <a:pPr lvl="1"/>
            <a:r>
              <a:rPr lang="en-US" altLang="ja-JP" dirty="0" smtClean="0"/>
              <a:t>The row vector denotes the elements of grid after one self-propagation</a:t>
            </a:r>
          </a:p>
          <a:p>
            <a:endParaRPr kumimoji="1" lang="ja-JP" altLang="en-US" dirty="0"/>
          </a:p>
        </p:txBody>
      </p:sp>
      <p:grpSp>
        <p:nvGrpSpPr>
          <p:cNvPr id="15" name="グループ化 14"/>
          <p:cNvGrpSpPr/>
          <p:nvPr/>
        </p:nvGrpSpPr>
        <p:grpSpPr>
          <a:xfrm>
            <a:off x="2357422" y="1607331"/>
            <a:ext cx="4429156" cy="2786081"/>
            <a:chOff x="500034" y="1607331"/>
            <a:chExt cx="4429156" cy="2786081"/>
          </a:xfrm>
        </p:grpSpPr>
        <p:sp>
          <p:nvSpPr>
            <p:cNvPr id="4" name="正方形/長方形 3"/>
            <p:cNvSpPr/>
            <p:nvPr/>
          </p:nvSpPr>
          <p:spPr>
            <a:xfrm>
              <a:off x="500034" y="2769539"/>
              <a:ext cx="228940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ja-JP" sz="2400" dirty="0" smtClean="0"/>
                <a:t>[0  1  2  3  4  5  6]</a:t>
              </a:r>
              <a:endParaRPr lang="en-US" altLang="ja-JP" sz="2400" dirty="0"/>
            </a:p>
          </p:txBody>
        </p:sp>
        <p:grpSp>
          <p:nvGrpSpPr>
            <p:cNvPr id="5" name="グループ化 4"/>
            <p:cNvGrpSpPr/>
            <p:nvPr/>
          </p:nvGrpSpPr>
          <p:grpSpPr>
            <a:xfrm>
              <a:off x="2754157" y="1607331"/>
              <a:ext cx="2175033" cy="2786081"/>
              <a:chOff x="4214810" y="2214554"/>
              <a:chExt cx="2857520" cy="3789553"/>
            </a:xfrm>
          </p:grpSpPr>
          <p:grpSp>
            <p:nvGrpSpPr>
              <p:cNvPr id="6" name="グループ化 28"/>
              <p:cNvGrpSpPr/>
              <p:nvPr/>
            </p:nvGrpSpPr>
            <p:grpSpPr>
              <a:xfrm>
                <a:off x="4214810" y="2214554"/>
                <a:ext cx="142876" cy="3716364"/>
                <a:chOff x="6500826" y="2143116"/>
                <a:chExt cx="142876" cy="3716364"/>
              </a:xfrm>
            </p:grpSpPr>
            <p:cxnSp>
              <p:nvCxnSpPr>
                <p:cNvPr id="12" name="直線コネクタ 11"/>
                <p:cNvCxnSpPr/>
                <p:nvPr/>
              </p:nvCxnSpPr>
              <p:spPr>
                <a:xfrm rot="10800000">
                  <a:off x="6500826" y="2143116"/>
                  <a:ext cx="142876" cy="1588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直線コネクタ 12"/>
                <p:cNvCxnSpPr/>
                <p:nvPr/>
              </p:nvCxnSpPr>
              <p:spPr>
                <a:xfrm rot="5400000">
                  <a:off x="4644232" y="4000504"/>
                  <a:ext cx="3713982" cy="79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直線コネクタ 13"/>
                <p:cNvCxnSpPr/>
                <p:nvPr/>
              </p:nvCxnSpPr>
              <p:spPr>
                <a:xfrm>
                  <a:off x="6500826" y="5857892"/>
                  <a:ext cx="142876" cy="1588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" name="グループ化 29"/>
              <p:cNvGrpSpPr/>
              <p:nvPr/>
            </p:nvGrpSpPr>
            <p:grpSpPr>
              <a:xfrm flipH="1">
                <a:off x="6929454" y="2215194"/>
                <a:ext cx="142876" cy="3788913"/>
                <a:chOff x="6500826" y="2143116"/>
                <a:chExt cx="142876" cy="3716364"/>
              </a:xfrm>
            </p:grpSpPr>
            <p:cxnSp>
              <p:nvCxnSpPr>
                <p:cNvPr id="9" name="直線コネクタ 8"/>
                <p:cNvCxnSpPr/>
                <p:nvPr/>
              </p:nvCxnSpPr>
              <p:spPr>
                <a:xfrm rot="10800000">
                  <a:off x="6500826" y="2143116"/>
                  <a:ext cx="142876" cy="1588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直線コネクタ 9"/>
                <p:cNvCxnSpPr/>
                <p:nvPr/>
              </p:nvCxnSpPr>
              <p:spPr>
                <a:xfrm rot="5400000">
                  <a:off x="4644232" y="4000504"/>
                  <a:ext cx="3713982" cy="79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線コネクタ 10"/>
                <p:cNvCxnSpPr/>
                <p:nvPr/>
              </p:nvCxnSpPr>
              <p:spPr>
                <a:xfrm>
                  <a:off x="6500826" y="5857892"/>
                  <a:ext cx="142876" cy="1588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" name="正方形/長方形 7"/>
              <p:cNvSpPr/>
              <p:nvPr/>
            </p:nvSpPr>
            <p:spPr>
              <a:xfrm>
                <a:off x="4286248" y="2285992"/>
                <a:ext cx="2786082" cy="30878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ja-JP" sz="2400" dirty="0" smtClean="0"/>
                  <a:t>1  1  1  1  0  0  0</a:t>
                </a:r>
              </a:p>
              <a:p>
                <a:r>
                  <a:rPr lang="en-US" altLang="ja-JP" sz="2400" dirty="0" smtClean="0"/>
                  <a:t>1  1  0  1  1  0  0</a:t>
                </a:r>
              </a:p>
              <a:p>
                <a:r>
                  <a:rPr lang="en-US" altLang="ja-JP" sz="2400" dirty="0" smtClean="0"/>
                  <a:t>1  0  1  1  0  1  0</a:t>
                </a:r>
              </a:p>
              <a:p>
                <a:r>
                  <a:rPr lang="en-US" altLang="ja-JP" sz="2400" dirty="0" smtClean="0"/>
                  <a:t>1  1  1  1  1  1  1</a:t>
                </a:r>
              </a:p>
              <a:p>
                <a:r>
                  <a:rPr lang="en-US" altLang="ja-JP" sz="2400" dirty="0" smtClean="0"/>
                  <a:t>0  1  0  1  1  0  1</a:t>
                </a:r>
              </a:p>
              <a:p>
                <a:r>
                  <a:rPr lang="en-US" altLang="ja-JP" sz="2400" dirty="0" smtClean="0"/>
                  <a:t>0  0  1  1  0  1  1</a:t>
                </a:r>
              </a:p>
              <a:p>
                <a:r>
                  <a:rPr lang="en-US" altLang="ja-JP" sz="2400" dirty="0" smtClean="0"/>
                  <a:t>0  0  0  1  1  1  1</a:t>
                </a:r>
                <a:endParaRPr lang="en-US" altLang="ja-JP" sz="2400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Solution (5)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endParaRPr lang="en-US" altLang="ja-JP" dirty="0" smtClean="0"/>
          </a:p>
          <a:p>
            <a:r>
              <a:rPr lang="en-US" altLang="ja-JP" dirty="0" smtClean="0"/>
              <a:t>This </a:t>
            </a:r>
            <a:r>
              <a:rPr lang="en-US" dirty="0" smtClean="0"/>
              <a:t>expression produce a row vector</a:t>
            </a:r>
          </a:p>
          <a:p>
            <a:pPr lvl="1"/>
            <a:r>
              <a:rPr lang="en-US" altLang="ja-JP" dirty="0" smtClean="0"/>
              <a:t>The row vector denotes the elements of grid after L self-propagations</a:t>
            </a:r>
          </a:p>
        </p:txBody>
      </p:sp>
      <p:grpSp>
        <p:nvGrpSpPr>
          <p:cNvPr id="32" name="グループ化 31"/>
          <p:cNvGrpSpPr/>
          <p:nvPr/>
        </p:nvGrpSpPr>
        <p:grpSpPr>
          <a:xfrm>
            <a:off x="2142808" y="1357298"/>
            <a:ext cx="4858384" cy="3036114"/>
            <a:chOff x="500034" y="1357298"/>
            <a:chExt cx="4858384" cy="3036114"/>
          </a:xfrm>
        </p:grpSpPr>
        <p:sp>
          <p:nvSpPr>
            <p:cNvPr id="4" name="正方形/長方形 3"/>
            <p:cNvSpPr/>
            <p:nvPr/>
          </p:nvSpPr>
          <p:spPr>
            <a:xfrm>
              <a:off x="500034" y="2769539"/>
              <a:ext cx="228940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ja-JP" sz="2400" dirty="0" smtClean="0"/>
                <a:t>[0  1  2  3  4  5  6]</a:t>
              </a:r>
              <a:endParaRPr lang="en-US" altLang="ja-JP" sz="2400" dirty="0"/>
            </a:p>
          </p:txBody>
        </p:sp>
        <p:grpSp>
          <p:nvGrpSpPr>
            <p:cNvPr id="5" name="グループ化 4"/>
            <p:cNvGrpSpPr/>
            <p:nvPr/>
          </p:nvGrpSpPr>
          <p:grpSpPr>
            <a:xfrm>
              <a:off x="2754157" y="1607331"/>
              <a:ext cx="2175033" cy="2786081"/>
              <a:chOff x="4214810" y="2214554"/>
              <a:chExt cx="2857520" cy="3789553"/>
            </a:xfrm>
          </p:grpSpPr>
          <p:grpSp>
            <p:nvGrpSpPr>
              <p:cNvPr id="6" name="グループ化 28"/>
              <p:cNvGrpSpPr/>
              <p:nvPr/>
            </p:nvGrpSpPr>
            <p:grpSpPr>
              <a:xfrm>
                <a:off x="4214810" y="2214554"/>
                <a:ext cx="142876" cy="3716364"/>
                <a:chOff x="6500826" y="2143116"/>
                <a:chExt cx="142876" cy="3716364"/>
              </a:xfrm>
            </p:grpSpPr>
            <p:cxnSp>
              <p:nvCxnSpPr>
                <p:cNvPr id="12" name="直線コネクタ 11"/>
                <p:cNvCxnSpPr/>
                <p:nvPr/>
              </p:nvCxnSpPr>
              <p:spPr>
                <a:xfrm rot="10800000">
                  <a:off x="6500826" y="2143116"/>
                  <a:ext cx="142876" cy="1588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" name="直線コネクタ 12"/>
                <p:cNvCxnSpPr/>
                <p:nvPr/>
              </p:nvCxnSpPr>
              <p:spPr>
                <a:xfrm rot="5400000">
                  <a:off x="4644232" y="4000504"/>
                  <a:ext cx="3713982" cy="79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4" name="直線コネクタ 13"/>
                <p:cNvCxnSpPr/>
                <p:nvPr/>
              </p:nvCxnSpPr>
              <p:spPr>
                <a:xfrm>
                  <a:off x="6500826" y="5857892"/>
                  <a:ext cx="142876" cy="1588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" name="グループ化 29"/>
              <p:cNvGrpSpPr/>
              <p:nvPr/>
            </p:nvGrpSpPr>
            <p:grpSpPr>
              <a:xfrm flipH="1">
                <a:off x="6929454" y="2215194"/>
                <a:ext cx="142876" cy="3788913"/>
                <a:chOff x="6500826" y="2143116"/>
                <a:chExt cx="142876" cy="3716364"/>
              </a:xfrm>
            </p:grpSpPr>
            <p:cxnSp>
              <p:nvCxnSpPr>
                <p:cNvPr id="9" name="直線コネクタ 8"/>
                <p:cNvCxnSpPr/>
                <p:nvPr/>
              </p:nvCxnSpPr>
              <p:spPr>
                <a:xfrm rot="10800000">
                  <a:off x="6500826" y="2143116"/>
                  <a:ext cx="142876" cy="1588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" name="直線コネクタ 9"/>
                <p:cNvCxnSpPr/>
                <p:nvPr/>
              </p:nvCxnSpPr>
              <p:spPr>
                <a:xfrm rot="5400000">
                  <a:off x="4644232" y="4000504"/>
                  <a:ext cx="3713982" cy="794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1" name="直線コネクタ 10"/>
                <p:cNvCxnSpPr/>
                <p:nvPr/>
              </p:nvCxnSpPr>
              <p:spPr>
                <a:xfrm>
                  <a:off x="6500826" y="5857892"/>
                  <a:ext cx="142876" cy="1588"/>
                </a:xfrm>
                <a:prstGeom prst="line">
                  <a:avLst/>
                </a:prstGeom>
              </p:spPr>
              <p:style>
                <a:lnRef idx="2">
                  <a:schemeClr val="dk1"/>
                </a:lnRef>
                <a:fillRef idx="0">
                  <a:schemeClr val="dk1"/>
                </a:fillRef>
                <a:effectRef idx="1">
                  <a:schemeClr val="dk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8" name="正方形/長方形 7"/>
              <p:cNvSpPr/>
              <p:nvPr/>
            </p:nvSpPr>
            <p:spPr>
              <a:xfrm>
                <a:off x="4286248" y="2285992"/>
                <a:ext cx="2786082" cy="30878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ja-JP" sz="2400" dirty="0" smtClean="0"/>
                  <a:t>1  1  1  1  0  0  0</a:t>
                </a:r>
              </a:p>
              <a:p>
                <a:r>
                  <a:rPr lang="en-US" altLang="ja-JP" sz="2400" dirty="0" smtClean="0"/>
                  <a:t>1  1  0  1  1  0  0</a:t>
                </a:r>
              </a:p>
              <a:p>
                <a:r>
                  <a:rPr lang="en-US" altLang="ja-JP" sz="2400" dirty="0" smtClean="0"/>
                  <a:t>1  0  1  1  0  1  0</a:t>
                </a:r>
              </a:p>
              <a:p>
                <a:r>
                  <a:rPr lang="en-US" altLang="ja-JP" sz="2400" dirty="0" smtClean="0"/>
                  <a:t>1  1  1  1  1  1  1</a:t>
                </a:r>
              </a:p>
              <a:p>
                <a:r>
                  <a:rPr lang="en-US" altLang="ja-JP" sz="2400" dirty="0" smtClean="0"/>
                  <a:t>0  1  0  1  1  0  1</a:t>
                </a:r>
              </a:p>
              <a:p>
                <a:r>
                  <a:rPr lang="en-US" altLang="ja-JP" sz="2400" dirty="0" smtClean="0"/>
                  <a:t>0  0  1  1  0  1  1</a:t>
                </a:r>
              </a:p>
              <a:p>
                <a:r>
                  <a:rPr lang="en-US" altLang="ja-JP" sz="2400" dirty="0" smtClean="0"/>
                  <a:t>0  0  0  1  1  1  1</a:t>
                </a:r>
                <a:endParaRPr lang="en-US" altLang="ja-JP" sz="2400" dirty="0"/>
              </a:p>
            </p:txBody>
          </p:sp>
        </p:grpSp>
        <p:sp>
          <p:nvSpPr>
            <p:cNvPr id="28" name="正方形/長方形 27"/>
            <p:cNvSpPr/>
            <p:nvPr/>
          </p:nvSpPr>
          <p:spPr>
            <a:xfrm>
              <a:off x="5000628" y="1357298"/>
              <a:ext cx="357790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ja-JP" sz="3200" dirty="0" smtClean="0"/>
                <a:t>L</a:t>
              </a:r>
              <a:endParaRPr lang="ja-JP" altLang="en-US" sz="32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タイトル 2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 smtClean="0"/>
              <a:t>Solution (6)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Power of matrix can be calculated in </a:t>
            </a:r>
            <a:r>
              <a:rPr lang="en-US" i="1" dirty="0" smtClean="0"/>
              <a:t>O(log(L))</a:t>
            </a:r>
          </a:p>
          <a:p>
            <a:pPr>
              <a:buNone/>
            </a:pPr>
            <a:endParaRPr lang="en-US" altLang="ja-JP" dirty="0" smtClean="0"/>
          </a:p>
        </p:txBody>
      </p:sp>
      <p:sp>
        <p:nvSpPr>
          <p:cNvPr id="26" name="正方形/長方形 25"/>
          <p:cNvSpPr/>
          <p:nvPr/>
        </p:nvSpPr>
        <p:spPr>
          <a:xfrm>
            <a:off x="2285984" y="2571744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ja-JP" dirty="0" smtClean="0"/>
              <a:t>matrix mm[64];</a:t>
            </a:r>
          </a:p>
          <a:p>
            <a:r>
              <a:rPr lang="en-US" altLang="ja-JP" dirty="0" smtClean="0"/>
              <a:t>mm[0] = </a:t>
            </a:r>
            <a:r>
              <a:rPr lang="en-US" altLang="ja-JP" dirty="0" err="1" smtClean="0"/>
              <a:t>adj</a:t>
            </a:r>
            <a:r>
              <a:rPr lang="en-US" altLang="ja-JP" dirty="0" smtClean="0"/>
              <a:t>;</a:t>
            </a:r>
          </a:p>
          <a:p>
            <a:r>
              <a:rPr lang="en-US" altLang="ja-JP" dirty="0" smtClean="0"/>
              <a:t>for (</a:t>
            </a:r>
            <a:r>
              <a:rPr lang="en-US" altLang="ja-JP" dirty="0" err="1" smtClean="0"/>
              <a:t>int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 = 1; 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 &lt; 32; ++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){</a:t>
            </a:r>
          </a:p>
          <a:p>
            <a:r>
              <a:rPr lang="en-US" altLang="ja-JP" dirty="0" smtClean="0"/>
              <a:t>  mm[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 = multiply(mm[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 - 1], mm[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 - 1]);</a:t>
            </a:r>
          </a:p>
          <a:p>
            <a:r>
              <a:rPr lang="en-US" altLang="ja-JP" dirty="0" smtClean="0"/>
              <a:t>}</a:t>
            </a:r>
          </a:p>
          <a:p>
            <a:endParaRPr lang="en-US" altLang="ja-JP" dirty="0" smtClean="0"/>
          </a:p>
          <a:p>
            <a:r>
              <a:rPr lang="en-US" altLang="ja-JP" dirty="0" smtClean="0"/>
              <a:t>matrix m;</a:t>
            </a:r>
          </a:p>
          <a:p>
            <a:r>
              <a:rPr lang="en-US" altLang="ja-JP" dirty="0" smtClean="0"/>
              <a:t>identify(m, </a:t>
            </a:r>
            <a:r>
              <a:rPr lang="en-US" altLang="ja-JP" dirty="0" err="1" smtClean="0"/>
              <a:t>nn</a:t>
            </a:r>
            <a:r>
              <a:rPr lang="en-US" altLang="ja-JP" dirty="0" smtClean="0"/>
              <a:t>);</a:t>
            </a:r>
          </a:p>
          <a:p>
            <a:r>
              <a:rPr lang="en-US" altLang="ja-JP" dirty="0" smtClean="0"/>
              <a:t>for (</a:t>
            </a:r>
            <a:r>
              <a:rPr lang="en-US" altLang="ja-JP" dirty="0" err="1" smtClean="0"/>
              <a:t>int</a:t>
            </a:r>
            <a:r>
              <a:rPr lang="en-US" altLang="ja-JP" dirty="0" smtClean="0"/>
              <a:t> 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 = 0; 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 &lt; 32; ++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){</a:t>
            </a:r>
          </a:p>
          <a:p>
            <a:r>
              <a:rPr lang="en-US" altLang="ja-JP" dirty="0" smtClean="0"/>
              <a:t>  if (l &amp; (1LL &lt;&lt; (</a:t>
            </a:r>
            <a:r>
              <a:rPr lang="en-US" altLang="ja-JP" dirty="0" err="1" smtClean="0"/>
              <a:t>ll</a:t>
            </a:r>
            <a:r>
              <a:rPr lang="en-US" altLang="ja-JP" dirty="0" smtClean="0"/>
              <a:t>)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)){</a:t>
            </a:r>
          </a:p>
          <a:p>
            <a:r>
              <a:rPr lang="en-US" altLang="ja-JP" dirty="0" smtClean="0"/>
              <a:t>    m = multiply(m, mm[</a:t>
            </a:r>
            <a:r>
              <a:rPr lang="en-US" altLang="ja-JP" dirty="0" err="1" smtClean="0"/>
              <a:t>i</a:t>
            </a:r>
            <a:r>
              <a:rPr lang="en-US" altLang="ja-JP" dirty="0" smtClean="0"/>
              <a:t>]);</a:t>
            </a:r>
          </a:p>
          <a:p>
            <a:r>
              <a:rPr lang="en-US" altLang="ja-JP" dirty="0" smtClean="0"/>
              <a:t>  }</a:t>
            </a:r>
          </a:p>
          <a:p>
            <a:r>
              <a:rPr lang="en-US" altLang="ja-JP" dirty="0" smtClean="0"/>
              <a:t>}</a:t>
            </a:r>
            <a:endParaRPr lang="en-US" altLang="ja-JP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Warning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Each element of grid does not exceed 10</a:t>
            </a:r>
            <a:r>
              <a:rPr kumimoji="1" lang="en-US" altLang="ja-JP" baseline="30000" dirty="0" smtClean="0"/>
              <a:t>9</a:t>
            </a:r>
          </a:p>
          <a:p>
            <a:r>
              <a:rPr lang="en-US" altLang="ja-JP" dirty="0" smtClean="0"/>
              <a:t>But sum of whole elements exceeds 10</a:t>
            </a:r>
            <a:r>
              <a:rPr lang="en-US" altLang="ja-JP" baseline="30000" dirty="0" smtClean="0"/>
              <a:t>9</a:t>
            </a:r>
          </a:p>
          <a:p>
            <a:pPr lvl="1"/>
            <a:r>
              <a:rPr lang="en-US" altLang="ja-JP" dirty="0" smtClean="0"/>
              <a:t>Use “long </a:t>
            </a:r>
            <a:r>
              <a:rPr lang="en-US" altLang="ja-JP" dirty="0" err="1" smtClean="0"/>
              <a:t>long</a:t>
            </a:r>
            <a:r>
              <a:rPr lang="en-US" altLang="ja-JP" dirty="0" smtClean="0"/>
              <a:t>” for results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Judges’ Solutions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Noda’s solution</a:t>
            </a:r>
          </a:p>
          <a:p>
            <a:pPr lvl="1"/>
            <a:r>
              <a:rPr lang="en-US" altLang="ja-JP" dirty="0" smtClean="0"/>
              <a:t>158 lines</a:t>
            </a:r>
          </a:p>
          <a:p>
            <a:pPr lvl="1"/>
            <a:r>
              <a:rPr lang="en-US" altLang="ja-JP" dirty="0" smtClean="0"/>
              <a:t>C++</a:t>
            </a:r>
          </a:p>
          <a:p>
            <a:r>
              <a:rPr lang="en-US" altLang="ja-JP" dirty="0" err="1" smtClean="0"/>
              <a:t>Inaba’s</a:t>
            </a:r>
            <a:r>
              <a:rPr lang="en-US" altLang="ja-JP" dirty="0" smtClean="0"/>
              <a:t> solution</a:t>
            </a:r>
          </a:p>
          <a:p>
            <a:pPr lvl="1"/>
            <a:r>
              <a:rPr lang="en-US" altLang="ja-JP" dirty="0" smtClean="0"/>
              <a:t>111</a:t>
            </a:r>
            <a:r>
              <a:rPr kumimoji="1" lang="en-US" altLang="ja-JP" dirty="0" smtClean="0"/>
              <a:t> lines</a:t>
            </a:r>
          </a:p>
          <a:p>
            <a:pPr lvl="1"/>
            <a:r>
              <a:rPr lang="en-US" altLang="ja-JP" dirty="0" smtClean="0"/>
              <a:t>Java</a:t>
            </a:r>
            <a:endParaRPr kumimoji="1" lang="en-US" altLang="ja-JP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Submission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Number of submission : 9</a:t>
            </a:r>
          </a:p>
          <a:p>
            <a:r>
              <a:rPr kumimoji="1" lang="en-US" altLang="ja-JP" dirty="0" smtClean="0"/>
              <a:t>Number of accepted : 5</a:t>
            </a:r>
          </a:p>
          <a:p>
            <a:r>
              <a:rPr lang="en-US" altLang="ja-JP" dirty="0" smtClean="0"/>
              <a:t>First submission : ________ (43 min)</a:t>
            </a:r>
            <a:r>
              <a:rPr lang="ja-JP" altLang="en-US" dirty="0" smtClean="0"/>
              <a:t> </a:t>
            </a:r>
            <a:r>
              <a:rPr lang="en-US" altLang="ja-JP" dirty="0" smtClean="0"/>
              <a:t>WA</a:t>
            </a:r>
          </a:p>
          <a:p>
            <a:r>
              <a:rPr lang="en-US" altLang="ja-JP" dirty="0" smtClean="0"/>
              <a:t>First accepted : ________ (72 min)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Thank you for listening</a:t>
            </a:r>
            <a:endParaRPr kumimoji="1" lang="ja-JP" altLang="en-US" dirty="0"/>
          </a:p>
        </p:txBody>
      </p:sp>
      <p:sp>
        <p:nvSpPr>
          <p:cNvPr id="4" name="サブタイトル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IRSTHISAYORI@7CJMQH0FUVWXY5K9" val="2974"/>
  <p:tag name="EMBEDFONTS" val="1"/>
  <p:tag name="DEFAULTDISPLAYSOURCE" val="\documentclass{article}\pagestyle{empty}&#10;\begin{document}&#10;\begin{eqnarray}&#10;&#10;\end{eqnarray}&#10;\end{document}&#10;"/>
</p:tagLst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</TotalTime>
  <Words>605</Words>
  <PresentationFormat>画面に合わせる (4:3)</PresentationFormat>
  <Paragraphs>101</Paragraphs>
  <Slides>13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17" baseType="lpstr">
      <vt:lpstr>Arial</vt:lpstr>
      <vt:lpstr>ＭＳ Ｐゴシック</vt:lpstr>
      <vt:lpstr>Calibri</vt:lpstr>
      <vt:lpstr>Office テーマ</vt:lpstr>
      <vt:lpstr>Practice Contest I Problem D : Life Game</vt:lpstr>
      <vt:lpstr>Problem (1)</vt:lpstr>
      <vt:lpstr>Problem (2)</vt:lpstr>
      <vt:lpstr>Solution (1)</vt:lpstr>
      <vt:lpstr>Solution (2)</vt:lpstr>
      <vt:lpstr>Solution (3)</vt:lpstr>
      <vt:lpstr>Solution (4)</vt:lpstr>
      <vt:lpstr>Solution (5)</vt:lpstr>
      <vt:lpstr>Solution (6)</vt:lpstr>
      <vt:lpstr>Warning</vt:lpstr>
      <vt:lpstr>Judges’ Solutions</vt:lpstr>
      <vt:lpstr>Submission</vt:lpstr>
      <vt:lpstr>Thank you for listening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Practice Contest I Problem D : Life Game</dc:title>
  <cp:lastModifiedBy>Hisayori Noda</cp:lastModifiedBy>
  <cp:revision>33</cp:revision>
  <dcterms:modified xsi:type="dcterms:W3CDTF">2008-02-24T07:09:48Z</dcterms:modified>
</cp:coreProperties>
</file>