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96" y="-2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handoutMaster" Target="handoutMasters/handout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82ADF-2149-434E-98C5-624D6A155505}" type="datetimeFigureOut">
              <a:rPr kumimoji="1" lang="ja-JP" altLang="en-US" smtClean="0"/>
              <a:t>2013/09/23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5CC3C-B8F8-A84D-97DA-E8051F3CCC5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51533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54CE43-E6B3-404D-A2C0-C8A7C6109829}" type="datetimeFigureOut">
              <a:rPr kumimoji="1" lang="ja-JP" altLang="en-US" smtClean="0"/>
              <a:t>2013/09/23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6FC0C-99F2-B948-8DA0-547A020000D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4008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46FC0C-99F2-B948-8DA0-547A020000DB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354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05B005-9105-4D45-9FD8-CCF07DA17D95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20" name="フッター プレースホルダー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CC9983-2A9D-DD40-B763-CFF871E7D1DB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CDBADC-0B2D-F148-84B8-B6810BDC70E5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D8B1C-5369-3746-B77E-EF0CCC5C978F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A8EBBC-6B75-064C-95C3-60AEA8191183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D1FBE9-8102-314D-811F-88757FEBBBF2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5B340C-2FEA-FB47-BC41-320B9D2E930D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911418-586E-A84E-8059-54AB0A496CB2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9DC734-5ACD-4040-92E1-7CFE06FD6138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プレースホルダーまでドラッグするかアイコンをクリックして図を追加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ACD347-C7C9-FC4B-A5E6-19EDF9142DE5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9FE2AE-1669-6246-BB23-5DBE9FD411E2}" type="datetime1">
              <a:rPr lang="ja-JP" altLang="en-US" smtClean="0"/>
              <a:t>2013/09/23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ー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ー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21B1D7E1-AEB4-FD48-B8D3-FDBB22608FF3}" type="datetime1">
              <a:rPr lang="ja-JP" altLang="en-US" smtClean="0"/>
              <a:t>2013/09/23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22" name="スライド番号プレースホルダー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432560" y="1095990"/>
            <a:ext cx="7406640" cy="1472184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Problem C</a:t>
            </a:r>
            <a:br>
              <a:rPr lang="en-US" altLang="ja-JP" dirty="0" smtClean="0"/>
            </a:br>
            <a:r>
              <a:rPr lang="en-US" altLang="ja-JP" dirty="0" smtClean="0"/>
              <a:t>Fox Observation</a:t>
            </a:r>
            <a:endParaRPr kumimoji="1" lang="ja-JP" altLang="en-US" sz="3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3886725"/>
            <a:ext cx="7406640" cy="2121083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原案：楠本</a:t>
            </a:r>
            <a:endParaRPr kumimoji="1" lang="en-US" altLang="ja-JP" dirty="0" smtClean="0"/>
          </a:p>
          <a:p>
            <a:r>
              <a:rPr lang="ja-JP" altLang="en-US" dirty="0"/>
              <a:t>問題</a:t>
            </a:r>
            <a:r>
              <a:rPr lang="ja-JP" altLang="en-US" dirty="0" smtClean="0"/>
              <a:t>文：田山</a:t>
            </a:r>
            <a:endParaRPr kumimoji="1" lang="en-US" altLang="ja-JP" dirty="0" smtClean="0"/>
          </a:p>
          <a:p>
            <a:r>
              <a:rPr lang="ja-JP" altLang="en-US" dirty="0" smtClean="0"/>
              <a:t>解答：伊藤、</a:t>
            </a:r>
            <a:r>
              <a:rPr lang="ja-JP" altLang="en-US" dirty="0" smtClean="0"/>
              <a:t>田山</a:t>
            </a:r>
            <a:endParaRPr lang="en-US" altLang="ja-JP" dirty="0" smtClean="0"/>
          </a:p>
          <a:p>
            <a:r>
              <a:rPr lang="ja-JP" altLang="en-US" dirty="0" smtClean="0"/>
              <a:t>解説：伊藤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741452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7" y="1447800"/>
            <a:ext cx="7591125" cy="4800600"/>
          </a:xfrm>
        </p:spPr>
        <p:txBody>
          <a:bodyPr>
            <a:normAutofit/>
          </a:bodyPr>
          <a:lstStyle/>
          <a:p>
            <a:r>
              <a:rPr kumimoji="1" lang="en-US" altLang="ja-JP" sz="2800" dirty="0" smtClean="0"/>
              <a:t>2</a:t>
            </a:r>
            <a:r>
              <a:rPr kumimoji="1" lang="ja-JP" altLang="en-US" sz="2800" dirty="0" smtClean="0"/>
              <a:t>次元平面上に</a:t>
            </a:r>
            <a:r>
              <a:rPr lang="en-US" altLang="ja-JP" sz="2800" dirty="0"/>
              <a:t>N</a:t>
            </a:r>
            <a:r>
              <a:rPr kumimoji="1" lang="ja-JP" altLang="en-US" sz="2800" dirty="0" smtClean="0"/>
              <a:t>個の点がある</a:t>
            </a:r>
            <a:endParaRPr kumimoji="1" lang="en-US" altLang="ja-JP" sz="2800" dirty="0" smtClean="0"/>
          </a:p>
          <a:p>
            <a:pPr lvl="1"/>
            <a:r>
              <a:rPr kumimoji="1" lang="en-US" altLang="ja-JP" sz="2400" dirty="0" smtClean="0"/>
              <a:t>N &lt;= 10</a:t>
            </a:r>
            <a:r>
              <a:rPr kumimoji="1" lang="en-US" altLang="ja-JP" sz="2400" baseline="30000" dirty="0" smtClean="0"/>
              <a:t>9</a:t>
            </a:r>
          </a:p>
          <a:p>
            <a:pPr lvl="1"/>
            <a:r>
              <a:rPr lang="ja-JP" altLang="en-US" sz="2400" dirty="0" smtClean="0"/>
              <a:t>各点には整数の重みがついている</a:t>
            </a:r>
            <a:endParaRPr lang="en-US" altLang="ja-JP" sz="2400" dirty="0" smtClean="0"/>
          </a:p>
          <a:p>
            <a:pPr lvl="1"/>
            <a:endParaRPr lang="en-US" altLang="ja-JP" sz="2400" dirty="0"/>
          </a:p>
          <a:p>
            <a:r>
              <a:rPr lang="ja-JP" altLang="en-US" sz="2800" dirty="0" smtClean="0"/>
              <a:t>「長方形に含まれる点の重みの合計</a:t>
            </a:r>
            <a:r>
              <a:rPr lang="en-US" altLang="ja-JP" sz="2800" dirty="0" smtClean="0"/>
              <a:t>÷</a:t>
            </a:r>
            <a:r>
              <a:rPr lang="ja-JP" altLang="en-US" sz="2800" dirty="0" smtClean="0"/>
              <a:t>長方形の面積」の最大値を既約分数で出力せよ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798921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点を最低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個含む</a:t>
            </a:r>
            <a:r>
              <a:rPr lang="en-US" altLang="ja-JP" b="1" dirty="0" smtClean="0">
                <a:solidFill>
                  <a:srgbClr val="FF0000"/>
                </a:solidFill>
              </a:rPr>
              <a:t>1×1</a:t>
            </a:r>
            <a:r>
              <a:rPr lang="ja-JP" altLang="en-US" b="1" dirty="0" smtClean="0">
                <a:solidFill>
                  <a:srgbClr val="FF0000"/>
                </a:solidFill>
              </a:rPr>
              <a:t>の正方形だけ</a:t>
            </a:r>
            <a:r>
              <a:rPr lang="ja-JP" altLang="en-US" dirty="0" smtClean="0"/>
              <a:t>を全て調べればよい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/>
              <a:t>つまり、答えの</a:t>
            </a:r>
            <a:r>
              <a:rPr lang="ja-JP" altLang="en-US" b="1" dirty="0" smtClean="0">
                <a:solidFill>
                  <a:srgbClr val="FF0000"/>
                </a:solidFill>
              </a:rPr>
              <a:t>分母は必ず</a:t>
            </a:r>
            <a:r>
              <a:rPr lang="en-US" altLang="ja-JP" b="1" dirty="0" smtClean="0">
                <a:solidFill>
                  <a:srgbClr val="FF0000"/>
                </a:solidFill>
              </a:rPr>
              <a:t>1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実は分数は必要</a:t>
            </a:r>
            <a:r>
              <a:rPr lang="ja-JP" altLang="en-US" dirty="0" smtClean="0"/>
              <a:t>ありません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89275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4741230" y="5065080"/>
            <a:ext cx="903818" cy="858144"/>
          </a:xfrm>
          <a:prstGeom prst="rect">
            <a:avLst/>
          </a:prstGeom>
          <a:noFill/>
          <a:ln w="381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4000" dirty="0" smtClean="0">
                <a:solidFill>
                  <a:srgbClr val="073E87"/>
                </a:solidFill>
              </a:rPr>
              <a:t>B</a:t>
            </a:r>
            <a:endParaRPr kumimoji="1" lang="ja-JP" altLang="en-US" sz="4000" dirty="0">
              <a:solidFill>
                <a:srgbClr val="073E87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何故</a:t>
            </a:r>
            <a:r>
              <a:rPr kumimoji="1" lang="en-US" altLang="ja-JP" dirty="0" smtClean="0"/>
              <a:t>1</a:t>
            </a:r>
            <a:r>
              <a:rPr lang="en-US" altLang="ja-JP" dirty="0" smtClean="0"/>
              <a:t>×1</a:t>
            </a:r>
            <a:r>
              <a:rPr lang="ja-JP" altLang="en-US" dirty="0" smtClean="0"/>
              <a:t>だけで良いのか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7" y="1447799"/>
            <a:ext cx="7591125" cy="3106086"/>
          </a:xfrm>
        </p:spPr>
        <p:txBody>
          <a:bodyPr>
            <a:normAutofit lnSpcReduction="10000"/>
          </a:bodyPr>
          <a:lstStyle/>
          <a:p>
            <a:r>
              <a:rPr lang="en-US" altLang="ja-JP" sz="2800" dirty="0" smtClean="0"/>
              <a:t>1×1</a:t>
            </a:r>
            <a:r>
              <a:rPr lang="ja-JP" altLang="en-US" sz="2800" dirty="0" smtClean="0"/>
              <a:t>の正方形を</a:t>
            </a:r>
            <a:r>
              <a:rPr lang="en-US" altLang="ja-JP" sz="2800" dirty="0" smtClean="0"/>
              <a:t>1×2</a:t>
            </a:r>
            <a:r>
              <a:rPr lang="ja-JP" altLang="en-US" sz="2800" dirty="0" smtClean="0"/>
              <a:t>の長方形に拡大する場合を考える（下図参照）</a:t>
            </a:r>
            <a:endParaRPr lang="en-US" altLang="ja-JP" sz="2800" dirty="0" smtClean="0"/>
          </a:p>
          <a:p>
            <a:pPr lvl="1"/>
            <a:r>
              <a:rPr lang="en-US" altLang="ja-JP" sz="2400" dirty="0" smtClean="0"/>
              <a:t>A</a:t>
            </a:r>
            <a:r>
              <a:rPr lang="ja-JP" altLang="en-US" sz="2400" dirty="0" smtClean="0"/>
              <a:t>の正方形だけなら</a:t>
            </a:r>
            <a:r>
              <a:rPr lang="en-US" altLang="ja-JP" sz="2400" dirty="0" smtClean="0"/>
              <a:t> A = (a</a:t>
            </a:r>
            <a:r>
              <a:rPr lang="en-US" altLang="ja-JP" sz="2400" dirty="0"/>
              <a:t> </a:t>
            </a:r>
            <a:r>
              <a:rPr lang="en-US" altLang="ja-JP" sz="2400" dirty="0" smtClean="0"/>
              <a:t>+ b + c + d) / 1</a:t>
            </a:r>
          </a:p>
          <a:p>
            <a:pPr lvl="1"/>
            <a:r>
              <a:rPr lang="en-US" altLang="ja-JP" sz="2400" dirty="0"/>
              <a:t>B</a:t>
            </a:r>
            <a:r>
              <a:rPr lang="ja-JP" altLang="en-US" sz="2400" dirty="0" smtClean="0"/>
              <a:t>の正方形だけなら</a:t>
            </a:r>
            <a:r>
              <a:rPr lang="en-US" altLang="ja-JP" sz="2400" dirty="0" smtClean="0"/>
              <a:t> B = (c + d + e + f) / 1</a:t>
            </a:r>
          </a:p>
          <a:p>
            <a:pPr lvl="1"/>
            <a:r>
              <a:rPr lang="en-US" altLang="ja-JP" sz="2400" dirty="0" smtClean="0"/>
              <a:t>1×2</a:t>
            </a:r>
            <a:r>
              <a:rPr lang="ja-JP" altLang="en-US" sz="2400" dirty="0" smtClean="0"/>
              <a:t>の長方形全体は</a:t>
            </a:r>
            <a:r>
              <a:rPr lang="en-US" altLang="ja-JP" sz="2400" dirty="0" smtClean="0"/>
              <a:t> </a:t>
            </a:r>
            <a:r>
              <a:rPr lang="en-US" altLang="ja-JP" sz="2400" b="1" dirty="0" smtClean="0">
                <a:solidFill>
                  <a:srgbClr val="FF0000"/>
                </a:solidFill>
              </a:rPr>
              <a:t>(A + B</a:t>
            </a:r>
            <a:r>
              <a:rPr lang="en-US" altLang="ja-JP" sz="2400" b="1" u="sng" dirty="0" smtClean="0">
                <a:solidFill>
                  <a:srgbClr val="FF0000"/>
                </a:solidFill>
              </a:rPr>
              <a:t> - c - d</a:t>
            </a:r>
            <a:r>
              <a:rPr lang="en-US" altLang="ja-JP" sz="2400" b="1" dirty="0" smtClean="0">
                <a:solidFill>
                  <a:srgbClr val="FF0000"/>
                </a:solidFill>
              </a:rPr>
              <a:t>) / 2</a:t>
            </a:r>
          </a:p>
          <a:p>
            <a:pPr lvl="2"/>
            <a:r>
              <a:rPr lang="ja-JP" altLang="en-US" sz="2000" dirty="0" smtClean="0"/>
              <a:t>この式より、拡大しても</a:t>
            </a:r>
            <a:r>
              <a:rPr lang="en-US" altLang="ja-JP" sz="2000" dirty="0" smtClean="0"/>
              <a:t>A</a:t>
            </a:r>
            <a:r>
              <a:rPr lang="ja-JP" altLang="en-US" sz="2000" dirty="0" smtClean="0"/>
              <a:t>や</a:t>
            </a:r>
            <a:r>
              <a:rPr lang="en-US" altLang="ja-JP" sz="2000" dirty="0" smtClean="0"/>
              <a:t>B</a:t>
            </a:r>
            <a:r>
              <a:rPr lang="ja-JP" altLang="en-US" sz="2000" dirty="0" smtClean="0"/>
              <a:t>より大きい値は</a:t>
            </a:r>
            <a:r>
              <a:rPr lang="en-US" altLang="ja-JP" sz="2000" dirty="0" smtClean="0"/>
              <a:t/>
            </a:r>
            <a:br>
              <a:rPr lang="en-US" altLang="ja-JP" sz="2000" dirty="0" smtClean="0"/>
            </a:br>
            <a:r>
              <a:rPr lang="ja-JP" altLang="en-US" sz="2000" dirty="0" smtClean="0"/>
              <a:t>得られないことがわかる</a:t>
            </a:r>
            <a:endParaRPr lang="en-US" altLang="ja-JP" sz="2000" dirty="0" smtClean="0"/>
          </a:p>
          <a:p>
            <a:pPr lvl="2"/>
            <a:r>
              <a:rPr lang="en-US" altLang="ja-JP" sz="2000" dirty="0" smtClean="0"/>
              <a:t>1×2</a:t>
            </a:r>
            <a:r>
              <a:rPr lang="ja-JP" altLang="en-US" sz="2000" dirty="0" smtClean="0"/>
              <a:t>より拡大しても、同様のことが言える</a:t>
            </a:r>
            <a:endParaRPr lang="en-US" altLang="ja-JP" sz="2000" dirty="0" smtClean="0"/>
          </a:p>
        </p:txBody>
      </p:sp>
      <p:sp>
        <p:nvSpPr>
          <p:cNvPr id="4" name="正方形/長方形 3"/>
          <p:cNvSpPr/>
          <p:nvPr/>
        </p:nvSpPr>
        <p:spPr>
          <a:xfrm>
            <a:off x="3837412" y="5065080"/>
            <a:ext cx="903818" cy="858144"/>
          </a:xfrm>
          <a:prstGeom prst="rect">
            <a:avLst/>
          </a:prstGeom>
          <a:noFill/>
          <a:ln w="381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4000" dirty="0">
                <a:solidFill>
                  <a:schemeClr val="tx2"/>
                </a:solidFill>
              </a:rPr>
              <a:t>A</a:t>
            </a:r>
            <a:endParaRPr kumimoji="1" lang="ja-JP" altLang="en-US" sz="4000" dirty="0">
              <a:solidFill>
                <a:schemeClr val="tx2"/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655311" y="488830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chemeClr val="tx2"/>
                </a:solidFill>
              </a:rPr>
              <a:t>●</a:t>
            </a:r>
            <a:endParaRPr kumimoji="1" lang="ja-JP" altLang="en-US" sz="1400" dirty="0">
              <a:solidFill>
                <a:schemeClr val="tx2"/>
              </a:solidFill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559129" y="4894604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chemeClr val="tx2"/>
                </a:solidFill>
              </a:rPr>
              <a:t>●</a:t>
            </a:r>
            <a:endParaRPr kumimoji="1" lang="ja-JP" altLang="en-US" sz="1400" dirty="0">
              <a:solidFill>
                <a:schemeClr val="tx2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559129" y="576933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chemeClr val="tx2"/>
                </a:solidFill>
              </a:rPr>
              <a:t>●</a:t>
            </a:r>
            <a:endParaRPr kumimoji="1" lang="ja-JP" altLang="en-US" sz="1400" dirty="0">
              <a:solidFill>
                <a:schemeClr val="tx2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655311" y="5764190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chemeClr val="tx2"/>
                </a:solidFill>
              </a:rPr>
              <a:t>●</a:t>
            </a:r>
            <a:endParaRPr kumimoji="1" lang="ja-JP" altLang="en-US" sz="1400" dirty="0">
              <a:solidFill>
                <a:schemeClr val="tx2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597778" y="4695748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>
                <a:solidFill>
                  <a:srgbClr val="073E87"/>
                </a:solidFill>
              </a:rPr>
              <a:t>a</a:t>
            </a:r>
            <a:endParaRPr kumimoji="1" lang="ja-JP" altLang="en-US" dirty="0">
              <a:solidFill>
                <a:srgbClr val="073E87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597778" y="585138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073E87"/>
                </a:solidFill>
              </a:rPr>
              <a:t>b</a:t>
            </a:r>
            <a:endParaRPr kumimoji="1" lang="ja-JP" altLang="en-US" dirty="0">
              <a:solidFill>
                <a:srgbClr val="073E87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648035" y="5851381"/>
            <a:ext cx="302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073E87"/>
                </a:solidFill>
              </a:rPr>
              <a:t>d</a:t>
            </a:r>
            <a:endParaRPr kumimoji="1" lang="ja-JP" altLang="en-US" dirty="0">
              <a:solidFill>
                <a:srgbClr val="073E87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648035" y="4695748"/>
            <a:ext cx="285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073E87"/>
                </a:solidFill>
              </a:rPr>
              <a:t>c</a:t>
            </a:r>
            <a:endParaRPr kumimoji="1" lang="ja-JP" altLang="en-US" dirty="0">
              <a:solidFill>
                <a:srgbClr val="073E87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462947" y="488830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073E87"/>
                </a:solidFill>
              </a:rPr>
              <a:t>●</a:t>
            </a:r>
            <a:endParaRPr kumimoji="1" lang="ja-JP" altLang="en-US" sz="1400" dirty="0">
              <a:solidFill>
                <a:srgbClr val="073E87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462947" y="576933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073E87"/>
                </a:solidFill>
              </a:rPr>
              <a:t>●</a:t>
            </a:r>
            <a:endParaRPr kumimoji="1" lang="ja-JP" altLang="en-US" sz="1400" dirty="0">
              <a:solidFill>
                <a:srgbClr val="073E87"/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563761" y="4709938"/>
            <a:ext cx="295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073E87"/>
                </a:solidFill>
              </a:rPr>
              <a:t>e</a:t>
            </a:r>
            <a:endParaRPr kumimoji="1" lang="ja-JP" altLang="en-US" dirty="0">
              <a:solidFill>
                <a:srgbClr val="073E87"/>
              </a:solidFill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5645048" y="5851381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073E87"/>
                </a:solidFill>
              </a:rPr>
              <a:t>f</a:t>
            </a:r>
            <a:endParaRPr kumimoji="1" lang="ja-JP" altLang="en-US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7792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r>
              <a:rPr kumimoji="1" lang="ja-JP" altLang="en-US" sz="3600" dirty="0" smtClean="0"/>
              <a:t>（リジャッジ後）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</a:t>
            </a:r>
          </a:p>
          <a:p>
            <a:pPr lvl="1"/>
            <a:r>
              <a:rPr lang="en-US" altLang="ja-JP" dirty="0" err="1" smtClean="0"/>
              <a:t>jigokuno.pry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00:58:50</a:t>
            </a:r>
          </a:p>
          <a:p>
            <a:pPr lvl="1"/>
            <a:endParaRPr lang="en-US" altLang="ja-JP" dirty="0"/>
          </a:p>
          <a:p>
            <a:r>
              <a:rPr kumimoji="1" lang="en-US" altLang="ja-JP" dirty="0" smtClean="0"/>
              <a:t>Accepted (Accepted / Total </a:t>
            </a:r>
            <a:r>
              <a:rPr kumimoji="1" lang="en-US" altLang="ja-JP" dirty="0" err="1" smtClean="0"/>
              <a:t>Sumbit</a:t>
            </a:r>
            <a:r>
              <a:rPr kumimoji="1" lang="en-US" altLang="ja-JP" dirty="0" smtClean="0"/>
              <a:t>)</a:t>
            </a:r>
          </a:p>
          <a:p>
            <a:pPr lvl="1"/>
            <a:r>
              <a:rPr kumimoji="1" lang="en-US" altLang="ja-JP" dirty="0" smtClean="0"/>
              <a:t>17 (45%)</a:t>
            </a:r>
          </a:p>
        </p:txBody>
      </p:sp>
    </p:spTree>
    <p:extLst>
      <p:ext uri="{BB962C8B-B14F-4D97-AF65-F5344CB8AC3E}">
        <p14:creationId xmlns:p14="http://schemas.microsoft.com/office/powerpoint/2010/main" val="878388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ウェーブ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フレッシュ.thmx</Template>
  <TotalTime>117</TotalTime>
  <Words>231</Words>
  <Application>Microsoft Macintosh PowerPoint</Application>
  <PresentationFormat>画面に合わせる (4:3)</PresentationFormat>
  <Paragraphs>45</Paragraphs>
  <Slides>5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フレッシュ</vt:lpstr>
      <vt:lpstr>Problem C Fox Observation</vt:lpstr>
      <vt:lpstr>問題概要</vt:lpstr>
      <vt:lpstr>想定解法</vt:lpstr>
      <vt:lpstr>何故1×1だけで良いのか</vt:lpstr>
      <vt:lpstr>結果（リジャッジ後）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C Densest Rectangle</dc:title>
  <dc:creator>Yohei Ito</dc:creator>
  <cp:lastModifiedBy>Yohei Ito</cp:lastModifiedBy>
  <cp:revision>16</cp:revision>
  <dcterms:created xsi:type="dcterms:W3CDTF">2013-09-22T12:10:18Z</dcterms:created>
  <dcterms:modified xsi:type="dcterms:W3CDTF">2013-09-23T12:19:20Z</dcterms:modified>
</cp:coreProperties>
</file>