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-8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ireframeOverlay-Home.png"/>
          <p:cNvPicPr>
            <a:picLocks noChangeAspect="1"/>
          </p:cNvPicPr>
          <p:nvPr/>
        </p:nvPicPr>
        <p:blipFill>
          <a:blip r:embed="rId2"/>
          <a:srcRect t="-93973"/>
          <a:stretch>
            <a:fillRect/>
          </a:stretch>
        </p:blipFill>
        <p:spPr>
          <a:xfrm>
            <a:off x="179294" y="1183341"/>
            <a:ext cx="8787384" cy="5276725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7513" y="2168338"/>
            <a:ext cx="8307387" cy="16192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7513" y="3810000"/>
            <a:ext cx="8307387" cy="753036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 descr="DirectionalButtons-RightOnl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2266" y="533400"/>
            <a:ext cx="752475" cy="352425"/>
          </a:xfrm>
          <a:prstGeom prst="rect">
            <a:avLst/>
          </a:prstGeom>
        </p:spPr>
      </p:pic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82000" y="1219200"/>
            <a:ext cx="533400" cy="365125"/>
          </a:xfrm>
        </p:spPr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ireframeOverlay-Cont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1179576"/>
            <a:ext cx="8787384" cy="1440702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925" y="2756646"/>
            <a:ext cx="8308975" cy="349175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reframeOverlay-TCFull.png"/>
          <p:cNvPicPr>
            <a:picLocks noChangeAspect="1"/>
          </p:cNvPicPr>
          <p:nvPr/>
        </p:nvPicPr>
        <p:blipFill>
          <a:blip r:embed="rId2"/>
          <a:srcRect l="-198711"/>
          <a:stretch>
            <a:fillRect/>
          </a:stretch>
        </p:blipFill>
        <p:spPr>
          <a:xfrm>
            <a:off x="177999" y="1179576"/>
            <a:ext cx="8788373" cy="5276088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tx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Tx/>
              <a:defRPr>
                <a:solidFill>
                  <a:schemeClr val="bg1"/>
                </a:solidFill>
              </a:defRPr>
            </a:lvl1pPr>
            <a:lvl2pPr>
              <a:buClr>
                <a:schemeClr val="bg1">
                  <a:lumMod val="75000"/>
                </a:schemeClr>
              </a:buClr>
              <a:defRPr>
                <a:solidFill>
                  <a:schemeClr val="bg1"/>
                </a:solidFill>
              </a:defRPr>
            </a:lvl2pPr>
            <a:lvl3pPr>
              <a:buClrTx/>
              <a:defRPr>
                <a:solidFill>
                  <a:schemeClr val="bg1"/>
                </a:solidFill>
              </a:defRPr>
            </a:lvl3pPr>
            <a:lvl4pPr>
              <a:buClr>
                <a:schemeClr val="bg1">
                  <a:lumMod val="75000"/>
                </a:schemeClr>
              </a:buClr>
              <a:defRPr>
                <a:solidFill>
                  <a:schemeClr val="bg1"/>
                </a:solidFill>
              </a:defRPr>
            </a:lvl4pPr>
            <a:lvl5pPr>
              <a:buClrTx/>
              <a:defRPr>
                <a:solidFill>
                  <a:schemeClr val="bg1"/>
                </a:solidFill>
              </a:defRPr>
            </a:lvl5pPr>
            <a:lvl6pPr>
              <a:buClr>
                <a:schemeClr val="bg1">
                  <a:lumMod val="75000"/>
                </a:schemeClr>
              </a:buClr>
              <a:defRPr lang="en-US" sz="18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>
              <a:buClr>
                <a:schemeClr val="bg1"/>
              </a:buClr>
              <a:defRPr lang="en-US" sz="18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>
              <a:buClr>
                <a:schemeClr val="bg1">
                  <a:lumMod val="75000"/>
                </a:schemeClr>
              </a:buClr>
              <a:defRPr lang="en-US" sz="18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>
              <a:buClr>
                <a:schemeClr val="bg1"/>
              </a:buClr>
              <a:defRPr sz="18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ireframeOverlay-SectionH.png"/>
          <p:cNvPicPr>
            <a:picLocks noChangeAspect="1"/>
          </p:cNvPicPr>
          <p:nvPr/>
        </p:nvPicPr>
        <p:blipFill>
          <a:blip r:embed="rId2"/>
          <a:srcRect r="-91875"/>
          <a:stretch>
            <a:fillRect/>
          </a:stretch>
        </p:blipFill>
        <p:spPr>
          <a:xfrm>
            <a:off x="182880" y="1179576"/>
            <a:ext cx="8785105" cy="5276088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3429000"/>
            <a:ext cx="6591300" cy="1371600"/>
          </a:xfrm>
        </p:spPr>
        <p:txBody>
          <a:bodyPr anchor="b" anchorCtr="0"/>
          <a:lstStyle>
            <a:lvl1pPr algn="r">
              <a:defRPr sz="4800" b="0" cap="none" baseline="0"/>
            </a:lvl1pPr>
          </a:lstStyle>
          <a:p>
            <a:r>
              <a:rPr lang="ja-JP" altLang="en-US" smtClean="0"/>
              <a:t>マスター タイトルの書式設定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4800599"/>
            <a:ext cx="6591300" cy="1066801"/>
          </a:xfrm>
        </p:spPr>
        <p:txBody>
          <a:bodyPr anchor="t" anchorCtr="0">
            <a:normAutofit/>
          </a:bodyPr>
          <a:lstStyle>
            <a:lvl1pPr marL="0" indent="0" algn="r">
              <a:spcBef>
                <a:spcPts val="3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reframeOverlay-Cont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1179576"/>
            <a:ext cx="8787384" cy="1440702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16859" y="2770188"/>
            <a:ext cx="3840480" cy="3464765"/>
          </a:xfrm>
        </p:spPr>
        <p:txBody>
          <a:bodyPr>
            <a:normAutofit/>
          </a:bodyPr>
          <a:lstStyle>
            <a:lvl1pPr>
              <a:spcBef>
                <a:spcPts val="1800"/>
              </a:spcBef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>
              <a:defRPr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3214" y="2770188"/>
            <a:ext cx="3840480" cy="3464765"/>
          </a:xfrm>
        </p:spPr>
        <p:txBody>
          <a:bodyPr>
            <a:normAutofit/>
          </a:bodyPr>
          <a:lstStyle>
            <a:lvl1pPr>
              <a:spcBef>
                <a:spcPts val="1800"/>
              </a:spcBef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>
              <a:defRPr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wireframeOverlay-Cont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1179576"/>
            <a:ext cx="8787384" cy="1440702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6859" y="2675964"/>
            <a:ext cx="3840480" cy="645459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24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6859" y="3307976"/>
            <a:ext cx="3840480" cy="2925762"/>
          </a:xfrm>
        </p:spPr>
        <p:txBody>
          <a:bodyPr>
            <a:normAutofit/>
          </a:bodyPr>
          <a:lstStyle>
            <a:lvl1pPr>
              <a:spcBef>
                <a:spcPts val="1800"/>
              </a:spcBef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>
              <a:defRPr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752" y="2675964"/>
            <a:ext cx="3840480" cy="645459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2400" b="0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752" y="3307976"/>
            <a:ext cx="3840480" cy="2925762"/>
          </a:xfrm>
        </p:spPr>
        <p:txBody>
          <a:bodyPr>
            <a:normAutofit/>
          </a:bodyPr>
          <a:lstStyle>
            <a:lvl1pPr>
              <a:spcBef>
                <a:spcPts val="1800"/>
              </a:spcBef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>
              <a:defRPr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wireframeOverlay-Cont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1179576"/>
            <a:ext cx="8787384" cy="1440702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reframeOverlay-ContentCap.png"/>
          <p:cNvPicPr>
            <a:picLocks noChangeAspect="1"/>
          </p:cNvPicPr>
          <p:nvPr/>
        </p:nvPicPr>
        <p:blipFill>
          <a:blip r:embed="rId2"/>
          <a:srcRect b="-135871"/>
          <a:stretch>
            <a:fillRect/>
          </a:stretch>
        </p:blipFill>
        <p:spPr>
          <a:xfrm>
            <a:off x="182880" y="1179575"/>
            <a:ext cx="4228522" cy="5274037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tx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59" y="1680882"/>
            <a:ext cx="3697941" cy="1162050"/>
          </a:xfrm>
        </p:spPr>
        <p:txBody>
          <a:bodyPr anchor="b"/>
          <a:lstStyle>
            <a:lvl1pPr algn="l"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2341" y="1600200"/>
            <a:ext cx="4101353" cy="46529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859" y="2837329"/>
            <a:ext cx="3697941" cy="3415834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spcBef>
                <a:spcPts val="600"/>
              </a:spcBef>
              <a:buNone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2000"/>
              </a:spcBef>
              <a:buClr>
                <a:schemeClr val="tx1">
                  <a:lumMod val="50000"/>
                  <a:lumOff val="50000"/>
                </a:schemeClr>
              </a:buClr>
              <a:buSzPct val="70000"/>
              <a:buFont typeface="Wingdings" pitchFamily="2" charset="2"/>
              <a:buNone/>
            </a:pPr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wireframeOverlay-Cont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1179576"/>
            <a:ext cx="8787384" cy="1440702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59" y="1466850"/>
            <a:ext cx="8308039" cy="1128432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07224" y="2623296"/>
            <a:ext cx="4717676" cy="38312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213" y="2770187"/>
            <a:ext cx="3429093" cy="35768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、図、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wireframeOverlay-PCVertical.png"/>
          <p:cNvPicPr>
            <a:picLocks noChangeAspect="1"/>
          </p:cNvPicPr>
          <p:nvPr/>
        </p:nvPicPr>
        <p:blipFill>
          <a:blip r:embed="rId2"/>
          <a:srcRect b="-123309"/>
          <a:stretch>
            <a:fillRect/>
          </a:stretch>
        </p:blipFill>
        <p:spPr>
          <a:xfrm>
            <a:off x="182880" y="1179575"/>
            <a:ext cx="5133975" cy="5275013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tx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59" y="1680882"/>
            <a:ext cx="4313891" cy="1162050"/>
          </a:xfrm>
        </p:spPr>
        <p:txBody>
          <a:bodyPr anchor="b"/>
          <a:lstStyle>
            <a:lvl1pPr algn="l"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859" y="2837329"/>
            <a:ext cx="4313891" cy="341583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5298140" y="1169894"/>
            <a:ext cx="3671047" cy="527608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の上に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182880" y="1169894"/>
            <a:ext cx="8787384" cy="2106706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182880" y="3281082"/>
            <a:ext cx="8787384" cy="3174582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59" y="3329268"/>
            <a:ext cx="8346141" cy="1014132"/>
          </a:xfrm>
        </p:spPr>
        <p:txBody>
          <a:bodyPr anchor="b"/>
          <a:lstStyle>
            <a:lvl1pPr algn="l">
              <a:defRPr sz="3600" b="0">
                <a:solidFill>
                  <a:schemeClr val="bg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859" y="4343399"/>
            <a:ext cx="8346141" cy="1909763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付き 3 つ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wireframeOverlay-PCVertical.png"/>
          <p:cNvPicPr>
            <a:picLocks noChangeAspect="1"/>
          </p:cNvPicPr>
          <p:nvPr/>
        </p:nvPicPr>
        <p:blipFill>
          <a:blip r:embed="rId2"/>
          <a:srcRect b="-123309"/>
          <a:stretch>
            <a:fillRect/>
          </a:stretch>
        </p:blipFill>
        <p:spPr>
          <a:xfrm>
            <a:off x="3835212" y="1179575"/>
            <a:ext cx="5133975" cy="5275013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tx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0" y="1680882"/>
            <a:ext cx="4313891" cy="1162050"/>
          </a:xfrm>
        </p:spPr>
        <p:txBody>
          <a:bodyPr anchor="b"/>
          <a:lstStyle>
            <a:lvl1pPr algn="l"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00" y="2837329"/>
            <a:ext cx="4313891" cy="341583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182880" y="1179576"/>
            <a:ext cx="3671047" cy="220531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0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2015983" y="3383280"/>
            <a:ext cx="1837944" cy="3072384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2" name="Picture Placeholder 10"/>
          <p:cNvSpPr>
            <a:spLocks noGrp="1"/>
          </p:cNvSpPr>
          <p:nvPr>
            <p:ph type="pic" sz="quarter" idx="16"/>
          </p:nvPr>
        </p:nvSpPr>
        <p:spPr>
          <a:xfrm>
            <a:off x="182880" y="3383280"/>
            <a:ext cx="1837944" cy="3072384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82000" y="1219200"/>
            <a:ext cx="533400" cy="365125"/>
          </a:xfrm>
        </p:spPr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ireframeOverlay-Cont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4" y="1179576"/>
            <a:ext cx="8787384" cy="1440702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>
              <a:defRPr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ireframeOverlay-VerticalTC.png"/>
          <p:cNvPicPr>
            <a:picLocks noChangeAspect="1"/>
          </p:cNvPicPr>
          <p:nvPr/>
        </p:nvPicPr>
        <p:blipFill>
          <a:blip r:embed="rId2"/>
          <a:srcRect t="-93650"/>
          <a:stretch>
            <a:fillRect/>
          </a:stretch>
        </p:blipFill>
        <p:spPr>
          <a:xfrm>
            <a:off x="7445188" y="1178128"/>
            <a:ext cx="1524000" cy="5275339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0"/>
          </a:gradFill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40705" y="1398494"/>
            <a:ext cx="1447800" cy="4849906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17513" y="1398494"/>
            <a:ext cx="6669087" cy="4849906"/>
          </a:xfrm>
        </p:spPr>
        <p:txBody>
          <a:bodyPr vert="eaVert"/>
          <a:lstStyle>
            <a:lvl5pPr>
              <a:defRPr/>
            </a:lvl5pPr>
            <a:lvl6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>
              <a:defRPr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スライドの終わ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82880" y="1179576"/>
            <a:ext cx="8787384" cy="5276088"/>
          </a:xfrm>
          <a:prstGeom prst="rect">
            <a:avLst/>
          </a:prstGeom>
          <a:gradFill>
            <a:gsLst>
              <a:gs pos="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DirectionalButtons-LeftOnlyOnl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7488" y="538163"/>
            <a:ext cx="752475" cy="352425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8" Type="http://schemas.openxmlformats.org/officeDocument/2006/relationships/image" Target="../media/image2.png"/><Relationship Id="rId19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5925" y="1456765"/>
            <a:ext cx="8308975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5925" y="2770188"/>
            <a:ext cx="8308975" cy="3478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0105" y="6454588"/>
            <a:ext cx="239805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CE38E4D-051A-41E1-86A4-E56916468FD0}" type="datetimeFigureOut">
              <a:rPr lang="en-US" smtClean="0"/>
              <a:t>2013/11/18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976" y="6454588"/>
            <a:ext cx="3657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0" y="121920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HomeButton.png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52450" y="526116"/>
            <a:ext cx="457200" cy="352425"/>
          </a:xfrm>
          <a:prstGeom prst="rect">
            <a:avLst/>
          </a:prstGeom>
        </p:spPr>
      </p:pic>
      <p:pic>
        <p:nvPicPr>
          <p:cNvPr id="10" name="Picture 9" descr="DirectionalButtons-Full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826188" y="526116"/>
            <a:ext cx="752475" cy="3524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spcBef>
          <a:spcPct val="0"/>
        </a:spcBef>
        <a:buNone/>
        <a:defRPr kumimoji="1"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tx1">
            <a:lumMod val="50000"/>
            <a:lumOff val="50000"/>
          </a:schemeClr>
        </a:buClr>
        <a:buSzPct val="70000"/>
        <a:buFont typeface="Wingdings" pitchFamily="2" charset="2"/>
        <a:buChar char="l"/>
        <a:defRPr kumimoji="1"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tx1">
            <a:lumMod val="85000"/>
            <a:lumOff val="15000"/>
          </a:schemeClr>
        </a:buClr>
        <a:buSzPct val="70000"/>
        <a:buFont typeface="Wingdings" pitchFamily="2" charset="2"/>
        <a:buChar char="l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tx1">
            <a:lumMod val="50000"/>
            <a:lumOff val="50000"/>
          </a:schemeClr>
        </a:buClr>
        <a:buSzPct val="70000"/>
        <a:buFont typeface="Wingdings" pitchFamily="2" charset="2"/>
        <a:buChar char="l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tx1">
            <a:lumMod val="85000"/>
            <a:lumOff val="15000"/>
          </a:schemeClr>
        </a:buClr>
        <a:buSzPct val="70000"/>
        <a:buFont typeface="Wingdings" pitchFamily="2" charset="2"/>
        <a:buChar char="l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tx1">
            <a:lumMod val="50000"/>
            <a:lumOff val="50000"/>
          </a:schemeClr>
        </a:buClr>
        <a:buSzPct val="70000"/>
        <a:buFont typeface="Wingdings" pitchFamily="2" charset="2"/>
        <a:buChar char="l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tx1">
            <a:lumMod val="85000"/>
            <a:lumOff val="15000"/>
          </a:schemeClr>
        </a:buClr>
        <a:buSzPct val="70000"/>
        <a:buFont typeface="Wingdings" pitchFamily="2" charset="2"/>
        <a:buChar char=""/>
        <a:defRPr kumimoji="1"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SzPct val="70000"/>
        <a:buFont typeface="Wingdings" pitchFamily="2" charset="2"/>
        <a:buChar char=""/>
        <a:defRPr kumimoji="1"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tx1">
            <a:lumMod val="85000"/>
            <a:lumOff val="15000"/>
          </a:schemeClr>
        </a:buClr>
        <a:buSzPct val="70000"/>
        <a:buFont typeface="Wingdings" pitchFamily="2" charset="2"/>
        <a:buChar char=""/>
        <a:defRPr kumimoji="1"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SzPct val="70000"/>
        <a:buFont typeface="Wingdings" pitchFamily="2" charset="2"/>
        <a:buChar char=""/>
        <a:defRPr kumimoji="1" lang="en-US" sz="1800" kern="1200" dirty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F: Graph </a:t>
            </a:r>
            <a:r>
              <a:rPr lang="en-US" altLang="ja-JP" dirty="0"/>
              <a:t>Automata Player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/</a:t>
            </a:r>
            <a:r>
              <a:rPr kumimoji="1" lang="ja-JP" altLang="en-US" dirty="0" smtClean="0"/>
              <a:t>問題文</a:t>
            </a:r>
            <a:r>
              <a:rPr kumimoji="1" lang="en-US" altLang="ja-JP" dirty="0" smtClean="0"/>
              <a:t>/</a:t>
            </a:r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山口</a:t>
            </a:r>
            <a:endParaRPr kumimoji="1" lang="en-US" altLang="ja-JP" dirty="0" smtClean="0"/>
          </a:p>
          <a:p>
            <a:r>
              <a:rPr lang="ja-JP" altLang="en-US" dirty="0" smtClean="0"/>
              <a:t>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山口</a:t>
            </a:r>
            <a:r>
              <a:rPr lang="en-US" altLang="ja-JP" dirty="0" smtClean="0"/>
              <a:t>/</a:t>
            </a:r>
            <a:r>
              <a:rPr lang="ja-JP" altLang="en-US" dirty="0" smtClean="0"/>
              <a:t>八森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303469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グラフの隣接行列</a:t>
            </a:r>
            <a:r>
              <a:rPr kumimoji="1" lang="en-US" altLang="ja-JP" dirty="0" smtClean="0"/>
              <a:t> A </a:t>
            </a:r>
            <a:r>
              <a:rPr kumimoji="1" lang="ja-JP" altLang="en-US" dirty="0" smtClean="0"/>
              <a:t>とベクトル</a:t>
            </a:r>
            <a:r>
              <a:rPr kumimoji="1" lang="en-US" altLang="ja-JP" dirty="0" smtClean="0"/>
              <a:t> v </a:t>
            </a:r>
            <a:r>
              <a:rPr lang="ja-JP" altLang="en-US" dirty="0" smtClean="0"/>
              <a:t>が与えられる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隣接行列というとこの転置を指す場合もあるけれど、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kumimoji="1" lang="ja-JP" altLang="en-US" dirty="0" smtClean="0"/>
              <a:t>そこは問題文の定義をよく読む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成分は実数ではなく</a:t>
            </a:r>
            <a:r>
              <a:rPr lang="en-US" altLang="ja-JP" dirty="0" smtClean="0"/>
              <a:t> F</a:t>
            </a:r>
            <a:r>
              <a:rPr lang="en-US" altLang="ja-JP" baseline="-25000" dirty="0" smtClean="0"/>
              <a:t>2</a:t>
            </a:r>
            <a:r>
              <a:rPr lang="en-US" altLang="ja-JP" dirty="0" smtClean="0"/>
              <a:t> (</a:t>
            </a:r>
            <a:r>
              <a:rPr lang="ja-JP" altLang="en-US" dirty="0" smtClean="0"/>
              <a:t>すなわち</a:t>
            </a:r>
            <a:r>
              <a:rPr lang="en-US" altLang="ja-JP" dirty="0" smtClean="0"/>
              <a:t> mod 2 </a:t>
            </a:r>
            <a:r>
              <a:rPr lang="ja-JP" altLang="en-US" dirty="0" smtClean="0"/>
              <a:t>の世界</a:t>
            </a:r>
            <a:r>
              <a:rPr lang="en-US" altLang="ja-JP" dirty="0" smtClean="0"/>
              <a:t>)</a:t>
            </a:r>
            <a:endParaRPr kumimoji="1" lang="en-US" altLang="ja-JP" baseline="-25000" dirty="0" smtClean="0"/>
          </a:p>
          <a:p>
            <a:r>
              <a:rPr lang="en-US" altLang="ja-JP" dirty="0" smtClean="0"/>
              <a:t>A</a:t>
            </a:r>
            <a:r>
              <a:rPr lang="en-US" altLang="ja-JP" baseline="30000" dirty="0" smtClean="0"/>
              <a:t>-1</a:t>
            </a:r>
            <a:r>
              <a:rPr lang="en-US" altLang="ja-JP" dirty="0" smtClean="0"/>
              <a:t> v </a:t>
            </a:r>
            <a:r>
              <a:rPr lang="ja-JP" altLang="en-US" dirty="0" smtClean="0"/>
              <a:t>を求めよ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フルランクでないときもあるので気をつける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33815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繰り返し</a:t>
            </a:r>
            <a:r>
              <a:rPr kumimoji="1" lang="en-US" altLang="ja-JP" dirty="0" smtClean="0"/>
              <a:t>2</a:t>
            </a:r>
            <a:r>
              <a:rPr kumimoji="1" lang="ja-JP" altLang="en-US" dirty="0" smtClean="0"/>
              <a:t>乗法で累乗する</a:t>
            </a:r>
            <a:endParaRPr kumimoji="1" lang="en-US" altLang="ja-JP" dirty="0" smtClean="0"/>
          </a:p>
          <a:p>
            <a:r>
              <a:rPr lang="ja-JP" altLang="en-US" dirty="0" smtClean="0"/>
              <a:t>掃き出す</a:t>
            </a:r>
            <a:endParaRPr lang="en-US" altLang="ja-JP" dirty="0" smtClean="0"/>
          </a:p>
          <a:p>
            <a:r>
              <a:rPr kumimoji="1" lang="ja-JP" altLang="en-US" dirty="0" smtClean="0"/>
              <a:t>ランクを調べた上で出力する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en-US" altLang="ja-JP" dirty="0" smtClean="0"/>
              <a:t>O (n</a:t>
            </a:r>
            <a:r>
              <a:rPr kumimoji="1" lang="en-US" altLang="ja-JP" baseline="30000" dirty="0" smtClean="0"/>
              <a:t>3</a:t>
            </a:r>
            <a:r>
              <a:rPr kumimoji="1" lang="en-US" altLang="ja-JP" dirty="0" smtClean="0"/>
              <a:t> log T)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8783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注意点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フルランクでないときには上三角行列の形状が変わる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あなたの掃き出し法ライブラリはきちんと対応していますか</a:t>
            </a:r>
            <a:r>
              <a:rPr lang="en-US" altLang="ja-JP" dirty="0" smtClean="0"/>
              <a:t>?</a:t>
            </a:r>
          </a:p>
          <a:p>
            <a:r>
              <a:rPr kumimoji="1" lang="ja-JP" altLang="en-US" dirty="0" smtClean="0"/>
              <a:t>行列の成分が実数でない</a:t>
            </a:r>
            <a:r>
              <a:rPr kumimoji="1" lang="en-US" altLang="ja-JP" dirty="0" smtClean="0"/>
              <a:t> (F</a:t>
            </a:r>
            <a:r>
              <a:rPr kumimoji="1" lang="en-US" altLang="ja-JP" baseline="-25000" dirty="0" smtClean="0"/>
              <a:t>2</a:t>
            </a:r>
            <a:r>
              <a:rPr kumimoji="1" lang="en-US" altLang="ja-JP" dirty="0" smtClean="0"/>
              <a:t>) </a:t>
            </a:r>
          </a:p>
          <a:p>
            <a:pPr lvl="1"/>
            <a:r>
              <a:rPr lang="ja-JP" altLang="en-US" dirty="0" smtClean="0"/>
              <a:t>戸惑うかもしれませんが、普通に計算できます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一般に</a:t>
            </a:r>
            <a:r>
              <a:rPr kumimoji="1" lang="en-US" altLang="ja-JP" dirty="0" smtClean="0"/>
              <a:t> mod (</a:t>
            </a:r>
            <a:r>
              <a:rPr kumimoji="1" lang="ja-JP" altLang="en-US" dirty="0" smtClean="0"/>
              <a:t>素数</a:t>
            </a:r>
            <a:r>
              <a:rPr kumimoji="1" lang="en-US" altLang="ja-JP" dirty="0" smtClean="0"/>
              <a:t>) </a:t>
            </a:r>
            <a:r>
              <a:rPr kumimoji="1" lang="ja-JP" altLang="en-US" dirty="0" smtClean="0"/>
              <a:t>ならば体になるので同様に計算できます</a:t>
            </a:r>
            <a:endParaRPr kumimoji="1" lang="en-US" altLang="ja-JP" dirty="0" smtClean="0"/>
          </a:p>
          <a:p>
            <a:pPr lvl="2"/>
            <a:r>
              <a:rPr lang="ja-JP" altLang="en-US" dirty="0" smtClean="0"/>
              <a:t>ただし除算に工夫が必要なので注意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46272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関連する問題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線形代数系の問題は毎年</a:t>
            </a:r>
            <a:r>
              <a:rPr kumimoji="1" lang="en-US" altLang="ja-JP" dirty="0" smtClean="0"/>
              <a:t> </a:t>
            </a:r>
            <a:r>
              <a:rPr lang="en-US" altLang="ja-JP" dirty="0" smtClean="0"/>
              <a:t>0 ~ 2 </a:t>
            </a:r>
            <a:r>
              <a:rPr lang="ja-JP" altLang="en-US" dirty="0" smtClean="0"/>
              <a:t>問程度出ます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繰り返し</a:t>
            </a:r>
            <a:r>
              <a:rPr lang="en-US" altLang="ja-JP" dirty="0" smtClean="0"/>
              <a:t>2</a:t>
            </a:r>
            <a:r>
              <a:rPr lang="ja-JP" altLang="en-US" dirty="0" smtClean="0"/>
              <a:t>乗法</a:t>
            </a:r>
            <a:r>
              <a:rPr lang="en-US" altLang="ja-JP" dirty="0" smtClean="0"/>
              <a:t>: “</a:t>
            </a:r>
            <a:r>
              <a:rPr lang="en-US" altLang="ja-JP" dirty="0"/>
              <a:t>One-Dimensional Cellular Automaton</a:t>
            </a:r>
            <a:r>
              <a:rPr lang="en-US" altLang="ja-JP" dirty="0" smtClean="0"/>
              <a:t>” (2012 C)</a:t>
            </a:r>
          </a:p>
          <a:p>
            <a:pPr lvl="1"/>
            <a:r>
              <a:rPr lang="ja-JP" altLang="en-US" dirty="0" smtClean="0"/>
              <a:t>掃き出し法</a:t>
            </a:r>
            <a:r>
              <a:rPr lang="en-US" altLang="ja-JP" dirty="0" smtClean="0"/>
              <a:t>: </a:t>
            </a:r>
            <a:r>
              <a:rPr lang="en-US" altLang="ja-JP" dirty="0" smtClean="0"/>
              <a:t>“Find </a:t>
            </a:r>
            <a:r>
              <a:rPr lang="en-US" altLang="ja-JP" dirty="0"/>
              <a:t>the </a:t>
            </a:r>
            <a:r>
              <a:rPr lang="en-US" altLang="ja-JP" dirty="0" smtClean="0"/>
              <a:t>Outlier” (2012 D)</a:t>
            </a:r>
          </a:p>
          <a:p>
            <a:r>
              <a:rPr kumimoji="1" lang="ja-JP" altLang="en-US" dirty="0" smtClean="0"/>
              <a:t>フルランクでない行列を掃き出す問題</a:t>
            </a:r>
            <a:endParaRPr kumimoji="1" lang="en-US" altLang="ja-JP" dirty="0" smtClean="0"/>
          </a:p>
          <a:p>
            <a:pPr lvl="1"/>
            <a:r>
              <a:rPr lang="en-US" altLang="ja-JP" dirty="0"/>
              <a:t>“Chemist's Math</a:t>
            </a:r>
            <a:r>
              <a:rPr lang="en-US" altLang="ja-JP" dirty="0" smtClean="0"/>
              <a:t>” (2009 F)</a:t>
            </a:r>
          </a:p>
          <a:p>
            <a:r>
              <a:rPr kumimoji="1" lang="en-US" altLang="ja-JP" dirty="0" smtClean="0"/>
              <a:t>F</a:t>
            </a:r>
            <a:r>
              <a:rPr kumimoji="1" lang="en-US" altLang="ja-JP" baseline="-25000" dirty="0" smtClean="0"/>
              <a:t>2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上の行列を掃き出す問題</a:t>
            </a:r>
            <a:endParaRPr kumimoji="1" lang="en-US" altLang="ja-JP" dirty="0" smtClean="0"/>
          </a:p>
          <a:p>
            <a:pPr lvl="1"/>
            <a:r>
              <a:rPr lang="en-US" altLang="ja-JP"/>
              <a:t>“Awkward </a:t>
            </a:r>
            <a:r>
              <a:rPr lang="en-US" altLang="ja-JP"/>
              <a:t>Lights</a:t>
            </a:r>
            <a:r>
              <a:rPr lang="en-US" altLang="ja-JP" smtClean="0"/>
              <a:t>” (2010 D)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33710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エクスポ">
  <a:themeElements>
    <a:clrScheme name="Expo">
      <a:dk1>
        <a:sysClr val="windowText" lastClr="000000"/>
      </a:dk1>
      <a:lt1>
        <a:sysClr val="window" lastClr="FFFFFF"/>
      </a:lt1>
      <a:dk2>
        <a:srgbClr val="263B86"/>
      </a:dk2>
      <a:lt2>
        <a:srgbClr val="76B6F2"/>
      </a:lt2>
      <a:accent1>
        <a:srgbClr val="FBC01E"/>
      </a:accent1>
      <a:accent2>
        <a:srgbClr val="EFE1A2"/>
      </a:accent2>
      <a:accent3>
        <a:srgbClr val="FA8716"/>
      </a:accent3>
      <a:accent4>
        <a:srgbClr val="BE0204"/>
      </a:accent4>
      <a:accent5>
        <a:srgbClr val="640F10"/>
      </a:accent5>
      <a:accent6>
        <a:srgbClr val="7E13E3"/>
      </a:accent6>
      <a:hlink>
        <a:srgbClr val="D2D200"/>
      </a:hlink>
      <a:folHlink>
        <a:srgbClr val="D0B9F8"/>
      </a:folHlink>
    </a:clrScheme>
    <a:fontScheme name="Expo">
      <a:majorFont>
        <a:latin typeface="Calibri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Calibri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Expo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3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93000"/>
                <a:satMod val="130000"/>
              </a:schemeClr>
            </a:gs>
            <a:gs pos="60000">
              <a:schemeClr val="phClr">
                <a:tint val="80000"/>
                <a:shade val="93000"/>
                <a:satMod val="130000"/>
              </a:schemeClr>
            </a:gs>
            <a:gs pos="100000">
              <a:schemeClr val="phClr">
                <a:tint val="50000"/>
                <a:shade val="94000"/>
                <a:alpha val="100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4925" cap="flat" cmpd="sng" algn="ctr"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8600000" scaled="0"/>
          </a:gra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C0C0C0">
                <a:alpha val="75000"/>
              </a:srgbClr>
            </a:innerShdw>
            <a:outerShdw blurRad="63500" dist="38100" dir="5400000" sx="105000" sy="105000" algn="br" rotWithShape="0">
              <a:srgbClr val="000000">
                <a:alpha val="30000"/>
              </a:srgbClr>
            </a:outerShdw>
          </a:effectLst>
        </a:effectStyle>
        <a:effectStyle>
          <a:effectLst>
            <a:innerShdw blurRad="50800" dist="25400" dir="16200000">
              <a:srgbClr val="C0C0C0">
                <a:alpha val="75000"/>
              </a:srgbClr>
            </a:innerShdw>
            <a:reflection blurRad="63500" stA="40000" endPos="50000" dist="127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エクスポ.thmx</Template>
  <TotalTime>52</TotalTime>
  <Words>203</Words>
  <Application>Microsoft Macintosh PowerPoint</Application>
  <PresentationFormat>画面に合わせる (4:3)</PresentationFormat>
  <Paragraphs>30</Paragraphs>
  <Slides>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エクスポ</vt:lpstr>
      <vt:lpstr>F: Graph Automata Player</vt:lpstr>
      <vt:lpstr>概要</vt:lpstr>
      <vt:lpstr>解法</vt:lpstr>
      <vt:lpstr>注意点</vt:lpstr>
      <vt:lpstr>関連する問題</vt:lpstr>
    </vt:vector>
  </TitlesOfParts>
  <Company>東京大学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F: Graph Automata Player</dc:title>
  <dc:creator>山口 洋</dc:creator>
  <cp:lastModifiedBy>山口 洋</cp:lastModifiedBy>
  <cp:revision>14</cp:revision>
  <dcterms:created xsi:type="dcterms:W3CDTF">2013-11-18T05:20:47Z</dcterms:created>
  <dcterms:modified xsi:type="dcterms:W3CDTF">2013-11-18T06:12:52Z</dcterms:modified>
</cp:coreProperties>
</file>