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84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6" r:id="rId11"/>
    <p:sldId id="269" r:id="rId12"/>
    <p:sldId id="268" r:id="rId13"/>
    <p:sldId id="270" r:id="rId1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EEAA09-B2FB-47E9-A694-12B3FCB2715E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D21BC-48F0-4718-92DF-84B643830DD9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11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12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D21BC-48F0-4718-92DF-84B643830DD9}" type="slidenum">
              <a:rPr kumimoji="1" lang="ja-JP" altLang="en-US" smtClean="0"/>
              <a:pPr/>
              <a:t>13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A191671-1868-4A5F-B6BF-6459D48E08DB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44F1E4D-3462-4E1A-A7DD-FDEA5CF36858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ja-JP" smtClean="0"/>
              <a:t>Problem G:</a:t>
            </a:r>
            <a:br>
              <a:rPr lang="en-US" altLang="ja-JP" smtClean="0"/>
            </a:br>
            <a:r>
              <a:rPr lang="en-US" altLang="ja-JP" err="1" smtClean="0"/>
              <a:t>Neko’s</a:t>
            </a:r>
            <a:r>
              <a:rPr lang="en-US" altLang="ja-JP" smtClean="0"/>
              <a:t> Treasure(</a:t>
            </a:r>
            <a:r>
              <a:rPr lang="ja-JP" altLang="en-US" smtClean="0"/>
              <a:t>ねことれ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85800" y="3611606"/>
            <a:ext cx="7772400" cy="1460467"/>
          </a:xfrm>
        </p:spPr>
        <p:txBody>
          <a:bodyPr>
            <a:normAutofit/>
          </a:bodyPr>
          <a:lstStyle/>
          <a:p>
            <a:r>
              <a:rPr kumimoji="1" lang="ja-JP" altLang="en-US" smtClean="0"/>
              <a:t>問題原案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高橋</a:t>
            </a:r>
            <a:r>
              <a:rPr kumimoji="1" lang="en-US" altLang="ja-JP" smtClean="0"/>
              <a:t>(</a:t>
            </a:r>
            <a:r>
              <a:rPr kumimoji="1" lang="en-US" altLang="ja-JP" err="1" smtClean="0"/>
              <a:t>nya</a:t>
            </a:r>
            <a:r>
              <a:rPr kumimoji="1" lang="en-US" altLang="ja-JP" smtClean="0"/>
              <a:t>)</a:t>
            </a:r>
          </a:p>
          <a:p>
            <a:r>
              <a:rPr lang="ja-JP" altLang="en-US" smtClean="0"/>
              <a:t>解答作成</a:t>
            </a:r>
            <a:r>
              <a:rPr lang="en-US" altLang="ja-JP" smtClean="0"/>
              <a:t>: </a:t>
            </a:r>
            <a:r>
              <a:rPr lang="ja-JP" altLang="en-US" smtClean="0"/>
              <a:t>野田</a:t>
            </a:r>
            <a:r>
              <a:rPr lang="en-US" altLang="ja-JP" smtClean="0"/>
              <a:t>(</a:t>
            </a:r>
            <a:r>
              <a:rPr lang="en-US" altLang="ja-JP" err="1" smtClean="0"/>
              <a:t>nodchip</a:t>
            </a:r>
            <a:r>
              <a:rPr lang="en-US" altLang="ja-JP" smtClean="0"/>
              <a:t>), </a:t>
            </a:r>
            <a:r>
              <a:rPr lang="ja-JP" altLang="en-US" smtClean="0"/>
              <a:t>高橋</a:t>
            </a:r>
            <a:r>
              <a:rPr lang="en-US" altLang="ja-JP" smtClean="0"/>
              <a:t>(</a:t>
            </a:r>
            <a:r>
              <a:rPr lang="en-US" altLang="ja-JP" err="1" smtClean="0"/>
              <a:t>nya</a:t>
            </a:r>
            <a:r>
              <a:rPr lang="en-US" altLang="ja-JP" smtClean="0"/>
              <a:t>)</a:t>
            </a:r>
          </a:p>
          <a:p>
            <a:r>
              <a:rPr kumimoji="1" lang="ja-JP" altLang="en-US" smtClean="0"/>
              <a:t>解説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高橋</a:t>
            </a:r>
            <a:r>
              <a:rPr kumimoji="1" lang="en-US" altLang="ja-JP" smtClean="0"/>
              <a:t>(</a:t>
            </a:r>
            <a:r>
              <a:rPr kumimoji="1" lang="en-US" altLang="ja-JP" err="1" smtClean="0"/>
              <a:t>nya</a:t>
            </a:r>
            <a:r>
              <a:rPr kumimoji="1" lang="en-US" altLang="ja-JP" smtClean="0"/>
              <a:t>)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二次元平面を考える</a:t>
            </a:r>
            <a:endParaRPr lang="en-US" altLang="ja-JP" smtClean="0"/>
          </a:p>
          <a:p>
            <a:r>
              <a:rPr lang="ja-JP" altLang="en-US" smtClean="0"/>
              <a:t>ねこの寝床 </a:t>
            </a:r>
            <a:r>
              <a:rPr lang="en-US" altLang="ja-JP" smtClean="0"/>
              <a:t>t</a:t>
            </a:r>
          </a:p>
          <a:p>
            <a:r>
              <a:rPr lang="ja-JP" altLang="en-US" smtClean="0"/>
              <a:t>ねずみの巣 </a:t>
            </a:r>
            <a:r>
              <a:rPr lang="en-US" altLang="ja-JP" smtClean="0"/>
              <a:t>s</a:t>
            </a:r>
          </a:p>
          <a:p>
            <a:r>
              <a:rPr lang="en-US" altLang="ja-JP" smtClean="0"/>
              <a:t>n </a:t>
            </a:r>
            <a:r>
              <a:rPr kumimoji="1" lang="ja-JP" altLang="en-US" smtClean="0"/>
              <a:t>個の円 </a:t>
            </a:r>
            <a:r>
              <a:rPr kumimoji="1" lang="en-US" altLang="ja-JP" smtClean="0"/>
              <a:t>w_i (i=1..n)</a:t>
            </a:r>
          </a:p>
          <a:p>
            <a:r>
              <a:rPr lang="ja-JP" altLang="en-US" smtClean="0">
                <a:solidFill>
                  <a:srgbClr val="FF0000"/>
                </a:solidFill>
              </a:rPr>
              <a:t>交差・接触しない円</a:t>
            </a:r>
            <a:r>
              <a:rPr lang="ja-JP" altLang="en-US" smtClean="0"/>
              <a:t>をいくつか選びだして、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en-US" altLang="ja-JP" smtClean="0"/>
              <a:t>s</a:t>
            </a:r>
            <a:r>
              <a:rPr lang="ja-JP" altLang="en-US" smtClean="0"/>
              <a:t>から</a:t>
            </a:r>
            <a:r>
              <a:rPr lang="en-US" altLang="ja-JP" smtClean="0"/>
              <a:t>t</a:t>
            </a:r>
            <a:r>
              <a:rPr lang="ja-JP" altLang="en-US" smtClean="0"/>
              <a:t>に至るのに越えなければならない円の数を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ja-JP" altLang="en-US" smtClean="0"/>
              <a:t>最大化</a:t>
            </a:r>
            <a:endParaRPr lang="en-US" altLang="ja-JP" smtClean="0"/>
          </a:p>
          <a:p>
            <a:r>
              <a:rPr kumimoji="1" lang="en-US" altLang="ja-JP" smtClean="0"/>
              <a:t>s</a:t>
            </a:r>
            <a:r>
              <a:rPr kumimoji="1" lang="ja-JP" altLang="en-US" smtClean="0"/>
              <a:t>から</a:t>
            </a:r>
            <a:r>
              <a:rPr kumimoji="1" lang="en-US" altLang="ja-JP" smtClean="0"/>
              <a:t>t</a:t>
            </a:r>
            <a:r>
              <a:rPr kumimoji="1" lang="ja-JP" altLang="en-US" smtClean="0"/>
              <a:t>に行くときは好きな順路を通ってよい</a:t>
            </a:r>
            <a:endParaRPr kumimoji="1" lang="en-US" altLang="ja-JP" smtClean="0"/>
          </a:p>
          <a:p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問題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円/楕円 14"/>
          <p:cNvSpPr/>
          <p:nvPr/>
        </p:nvSpPr>
        <p:spPr>
          <a:xfrm>
            <a:off x="5786446" y="1643050"/>
            <a:ext cx="1866912" cy="186691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サンプル入力 </a:t>
            </a:r>
            <a:r>
              <a:rPr kumimoji="1" lang="en-US" altLang="ja-JP" smtClean="0"/>
              <a:t>#1</a:t>
            </a:r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2857488" y="2285992"/>
            <a:ext cx="642942" cy="64294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857356" y="2000240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643042" y="1714488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143240" y="2571744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142976" y="4214818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1142976" y="4214818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s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214678" y="2500306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t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3" name="円/楕円 12"/>
          <p:cNvSpPr/>
          <p:nvPr/>
        </p:nvSpPr>
        <p:spPr>
          <a:xfrm>
            <a:off x="7000892" y="2214554"/>
            <a:ext cx="642942" cy="642942"/>
          </a:xfrm>
          <a:prstGeom prst="ellipse">
            <a:avLst/>
          </a:prstGeom>
          <a:noFill/>
          <a:ln w="25400"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6000760" y="1928802"/>
            <a:ext cx="1866912" cy="1866912"/>
          </a:xfrm>
          <a:prstGeom prst="ellipse">
            <a:avLst/>
          </a:prstGeom>
          <a:noFill/>
          <a:ln w="25400"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286644" y="250030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5286380" y="4143380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右矢印 19"/>
          <p:cNvSpPr/>
          <p:nvPr/>
        </p:nvSpPr>
        <p:spPr>
          <a:xfrm>
            <a:off x="4357686" y="2786058"/>
            <a:ext cx="64294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071538" y="1285860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mtClean="0"/>
              <a:t>n=3</a:t>
            </a:r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6357950" y="4643446"/>
            <a:ext cx="16097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smtClean="0"/>
              <a:t>最適値は</a:t>
            </a:r>
            <a:r>
              <a:rPr kumimoji="1" lang="en-US" altLang="ja-JP" sz="2400" smtClean="0"/>
              <a:t>2</a:t>
            </a:r>
            <a:endParaRPr kumimoji="1" lang="ja-JP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サンプル入力 </a:t>
            </a:r>
            <a:r>
              <a:rPr kumimoji="1" lang="en-US" altLang="ja-JP" smtClean="0"/>
              <a:t>#2</a:t>
            </a:r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1785918" y="1714488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785918" y="3571876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3643306" y="1714488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3643306" y="3571876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3643306" y="357187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714480" y="535782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643174" y="5357826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s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714744" y="3500438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t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1428728" y="1428736"/>
            <a:ext cx="655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mtClean="0"/>
              <a:t>n=4</a:t>
            </a:r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588218" y="3214686"/>
            <a:ext cx="355578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smtClean="0"/>
              <a:t>最大でも</a:t>
            </a:r>
            <a:r>
              <a:rPr kumimoji="1" lang="en-US" altLang="ja-JP" sz="2400" smtClean="0"/>
              <a:t>2</a:t>
            </a:r>
            <a:r>
              <a:rPr kumimoji="1" lang="ja-JP" altLang="en-US" sz="2400" smtClean="0"/>
              <a:t>個しか取れない</a:t>
            </a:r>
            <a:endParaRPr kumimoji="1" lang="en-US" altLang="ja-JP" sz="2400" smtClean="0"/>
          </a:p>
          <a:p>
            <a:r>
              <a:rPr lang="en-US" altLang="ja-JP" sz="2400" smtClean="0"/>
              <a:t>-&gt; </a:t>
            </a:r>
            <a:r>
              <a:rPr lang="ja-JP" altLang="en-US" sz="2400" smtClean="0"/>
              <a:t>最適値は</a:t>
            </a:r>
            <a:r>
              <a:rPr lang="en-US" altLang="ja-JP" sz="2400" smtClean="0"/>
              <a:t>0</a:t>
            </a:r>
            <a:endParaRPr kumimoji="1" lang="ja-JP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問題を緩和して簡単にして解いてみる </a:t>
            </a:r>
          </a:p>
          <a:p>
            <a:r>
              <a:rPr lang="ja-JP" altLang="en-US" smtClean="0"/>
              <a:t>たとえば、</a:t>
            </a:r>
          </a:p>
          <a:p>
            <a:pPr lvl="1"/>
            <a:r>
              <a:rPr lang="en-US" altLang="ja-JP" smtClean="0"/>
              <a:t>s</a:t>
            </a:r>
            <a:r>
              <a:rPr lang="ja-JP" altLang="en-US" smtClean="0"/>
              <a:t>を囲む円はないものとする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en-US" altLang="ja-JP" smtClean="0"/>
              <a:t>i.e.  s</a:t>
            </a:r>
            <a:r>
              <a:rPr lang="ja-JP" altLang="en-US" smtClean="0"/>
              <a:t>が無限遠にあるとする</a:t>
            </a:r>
          </a:p>
          <a:p>
            <a:r>
              <a:rPr lang="ja-JP" altLang="en-US" smtClean="0"/>
              <a:t>一般に、難しい問題にあたったら、特殊ケースや条件を緩和した問題を考えると足がかりが掴めるかも</a:t>
            </a:r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Take It Easy!</a:t>
            </a:r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500166" y="4714884"/>
            <a:ext cx="642942" cy="64294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571472" y="4000504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1285852" y="4357694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7572396" y="500063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1643042" y="4857760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643042" y="4857760"/>
            <a:ext cx="349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s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643834" y="4929198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t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2" name="円/楕円 11"/>
          <p:cNvSpPr/>
          <p:nvPr/>
        </p:nvSpPr>
        <p:spPr>
          <a:xfrm>
            <a:off x="6215074" y="4214818"/>
            <a:ext cx="1866912" cy="1866912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6929454" y="4643446"/>
            <a:ext cx="1500198" cy="1500198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5929322" y="4357694"/>
            <a:ext cx="2000264" cy="2000264"/>
          </a:xfrm>
          <a:prstGeom prst="ellipse">
            <a:avLst/>
          </a:prstGeom>
          <a:noFill/>
          <a:ln w="254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円/楕円 3"/>
          <p:cNvSpPr/>
          <p:nvPr/>
        </p:nvSpPr>
        <p:spPr>
          <a:xfrm>
            <a:off x="6786578" y="2357430"/>
            <a:ext cx="1866912" cy="186691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072330" y="5000636"/>
            <a:ext cx="714380" cy="714380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7000892" y="4143380"/>
            <a:ext cx="1143008" cy="1143008"/>
          </a:xfrm>
          <a:prstGeom prst="ellipse">
            <a:avLst/>
          </a:prstGeom>
          <a:noFill/>
          <a:ln w="25400"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t</a:t>
            </a:r>
            <a:r>
              <a:rPr lang="ja-JP" altLang="en-US" smtClean="0"/>
              <a:t> を囲まない円は無駄なので使わなくてよい</a:t>
            </a:r>
            <a:endParaRPr lang="en-US" altLang="ja-JP" smtClean="0"/>
          </a:p>
          <a:p>
            <a:r>
              <a:rPr lang="en-US" altLang="ja-JP" smtClean="0"/>
              <a:t>t</a:t>
            </a:r>
            <a:r>
              <a:rPr lang="ja-JP" altLang="en-US" smtClean="0"/>
              <a:t> を中心とするようなネストした円を最大数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ja-JP" altLang="en-US" smtClean="0"/>
              <a:t>選び出せばよい </a:t>
            </a:r>
            <a:r>
              <a:rPr lang="en-US" altLang="ja-JP" smtClean="0"/>
              <a:t>i.e.,</a:t>
            </a:r>
          </a:p>
          <a:p>
            <a:r>
              <a:rPr kumimoji="1" lang="ja-JP" altLang="en-US" smtClean="0"/>
              <a:t>円 </a:t>
            </a:r>
            <a:r>
              <a:rPr kumimoji="1" lang="en-US" altLang="ja-JP" smtClean="0"/>
              <a:t>a </a:t>
            </a:r>
            <a:r>
              <a:rPr kumimoji="1" lang="ja-JP" altLang="en-US" smtClean="0"/>
              <a:t>が 円 </a:t>
            </a:r>
            <a:r>
              <a:rPr kumimoji="1" lang="en-US" altLang="ja-JP" smtClean="0"/>
              <a:t>b </a:t>
            </a:r>
            <a:r>
              <a:rPr kumimoji="1" lang="ja-JP" altLang="en-US" smtClean="0"/>
              <a:t>を内包するとき</a:t>
            </a:r>
            <a:r>
              <a:rPr kumimoji="1" lang="en-US" altLang="ja-JP" smtClean="0"/>
              <a:t/>
            </a:r>
            <a:br>
              <a:rPr kumimoji="1" lang="en-US" altLang="ja-JP" smtClean="0"/>
            </a:br>
            <a:r>
              <a:rPr kumimoji="1" lang="en-US" altLang="ja-JP" smtClean="0"/>
              <a:t>a &gt; b</a:t>
            </a:r>
            <a:r>
              <a:rPr kumimoji="1" lang="ja-JP" altLang="en-US" smtClean="0"/>
              <a:t>として、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en-US" altLang="ja-JP" smtClean="0"/>
              <a:t>w_1 &gt; w_2 &gt; ... &gt; w_m</a:t>
            </a:r>
            <a:br>
              <a:rPr lang="en-US" altLang="ja-JP" smtClean="0"/>
            </a:br>
            <a:r>
              <a:rPr lang="ja-JP" altLang="en-US" smtClean="0"/>
              <a:t>となる最長の列 </a:t>
            </a:r>
            <a:r>
              <a:rPr lang="en-US" altLang="ja-JP" smtClean="0"/>
              <a:t>w_i </a:t>
            </a:r>
            <a:r>
              <a:rPr lang="ja-JP" altLang="en-US" smtClean="0"/>
              <a:t>を求める</a:t>
            </a:r>
            <a:endParaRPr lang="en-US" altLang="ja-JP" smtClean="0"/>
          </a:p>
          <a:p>
            <a:r>
              <a:rPr lang="ja-JP" altLang="en-US" smtClean="0"/>
              <a:t>関係 </a:t>
            </a:r>
            <a:r>
              <a:rPr lang="en-US" altLang="ja-JP" smtClean="0"/>
              <a:t>&gt;</a:t>
            </a:r>
            <a:r>
              <a:rPr lang="ja-JP" altLang="en-US" smtClean="0"/>
              <a:t>から作られる</a:t>
            </a:r>
            <a:r>
              <a:rPr lang="en-US" altLang="ja-JP" smtClean="0"/>
              <a:t>DAG</a:t>
            </a:r>
            <a:r>
              <a:rPr lang="ja-JP" altLang="en-US" smtClean="0"/>
              <a:t>の最長鎖</a:t>
            </a:r>
            <a:endParaRPr kumimoji="1" lang="en-US" altLang="ja-JP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mtClean="0"/>
              <a:t>s</a:t>
            </a:r>
            <a:r>
              <a:rPr kumimoji="1" lang="ja-JP" altLang="en-US" smtClean="0"/>
              <a:t>が無限遠にあるとき</a:t>
            </a:r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7429520" y="3929066"/>
            <a:ext cx="928694" cy="928694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6357950" y="3500438"/>
            <a:ext cx="2438416" cy="2438416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7643834" y="4429132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715272" y="4429132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t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0" name="円/楕円 9"/>
          <p:cNvSpPr/>
          <p:nvPr/>
        </p:nvSpPr>
        <p:spPr>
          <a:xfrm>
            <a:off x="7715272" y="500042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786710" y="500042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2"/>
                </a:solidFill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円/楕円 24"/>
          <p:cNvSpPr/>
          <p:nvPr/>
        </p:nvSpPr>
        <p:spPr>
          <a:xfrm>
            <a:off x="1142976" y="1000108"/>
            <a:ext cx="7358114" cy="735811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3000364" y="1071546"/>
            <a:ext cx="1866912" cy="186691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7429520" y="3071810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572000" y="507207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571472" y="1428736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4143372" y="1214422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5143504" y="292893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2357422" y="3571876"/>
            <a:ext cx="1857388" cy="1857388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無限遠じゃないとき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こんな解になる</a:t>
            </a:r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7286644" y="3214686"/>
            <a:ext cx="928694" cy="928694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5715008" y="2428868"/>
            <a:ext cx="3009920" cy="3009920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786710" y="357187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858148" y="3571876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2"/>
                </a:solidFill>
              </a:rPr>
              <a:t>t</a:t>
            </a:r>
            <a:endParaRPr kumimoji="1" lang="ja-JP" altLang="en-US" sz="2400">
              <a:solidFill>
                <a:schemeClr val="accent2"/>
              </a:solidFill>
            </a:endParaRPr>
          </a:p>
        </p:txBody>
      </p:sp>
      <p:sp>
        <p:nvSpPr>
          <p:cNvPr id="11" name="円/楕円 10"/>
          <p:cNvSpPr/>
          <p:nvPr/>
        </p:nvSpPr>
        <p:spPr>
          <a:xfrm>
            <a:off x="1500166" y="3643314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571604" y="3643314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2"/>
                </a:solidFill>
              </a:rPr>
              <a:t>s</a:t>
            </a:r>
          </a:p>
        </p:txBody>
      </p:sp>
      <p:sp>
        <p:nvSpPr>
          <p:cNvPr id="14" name="円/楕円 13"/>
          <p:cNvSpPr/>
          <p:nvPr/>
        </p:nvSpPr>
        <p:spPr>
          <a:xfrm>
            <a:off x="1357290" y="3429000"/>
            <a:ext cx="928694" cy="928694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00100" y="2357430"/>
            <a:ext cx="2438416" cy="2438416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428596" y="2071678"/>
            <a:ext cx="4143404" cy="4143404"/>
          </a:xfrm>
          <a:prstGeom prst="ellipse">
            <a:avLst/>
          </a:prstGeom>
          <a:noFill/>
          <a:ln w="2540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4429124" y="5500702"/>
            <a:ext cx="40254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/>
              <a:t>s, t </a:t>
            </a:r>
            <a:r>
              <a:rPr kumimoji="1" lang="ja-JP" altLang="en-US" sz="2400" smtClean="0"/>
              <a:t>を両方とも含まないもの、</a:t>
            </a:r>
            <a:r>
              <a:rPr kumimoji="1" lang="en-US" altLang="ja-JP" sz="2400" smtClean="0"/>
              <a:t/>
            </a:r>
            <a:br>
              <a:rPr kumimoji="1" lang="en-US" altLang="ja-JP" sz="2400" smtClean="0"/>
            </a:br>
            <a:r>
              <a:rPr kumimoji="1" lang="en-US" altLang="ja-JP" sz="2400" smtClean="0"/>
              <a:t>s, t </a:t>
            </a:r>
            <a:r>
              <a:rPr kumimoji="1" lang="ja-JP" altLang="en-US" sz="2400" smtClean="0"/>
              <a:t>を両方とも含むものは</a:t>
            </a:r>
            <a:r>
              <a:rPr kumimoji="1" lang="en-US" altLang="ja-JP" sz="2400" smtClean="0"/>
              <a:t/>
            </a:r>
            <a:br>
              <a:rPr kumimoji="1" lang="en-US" altLang="ja-JP" sz="2400" smtClean="0"/>
            </a:br>
            <a:r>
              <a:rPr kumimoji="1" lang="ja-JP" altLang="en-US" sz="2400" smtClean="0"/>
              <a:t>無視してよい</a:t>
            </a:r>
            <a:endParaRPr kumimoji="1" lang="ja-JP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円/楕円 25"/>
          <p:cNvSpPr/>
          <p:nvPr/>
        </p:nvSpPr>
        <p:spPr>
          <a:xfrm>
            <a:off x="1142976" y="1000108"/>
            <a:ext cx="7358114" cy="735811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3000364" y="1071546"/>
            <a:ext cx="1866912" cy="186691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7429520" y="3071810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572000" y="507207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571472" y="1428736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4143372" y="1214422"/>
            <a:ext cx="4786346" cy="4786346"/>
          </a:xfrm>
          <a:prstGeom prst="ellipse">
            <a:avLst/>
          </a:prstGeom>
          <a:noFill/>
          <a:ln w="25400"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5143504" y="292893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2357422" y="3571876"/>
            <a:ext cx="1857388" cy="1857388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kumimoji="1" lang="ja-JP" altLang="en-US" smtClean="0"/>
              <a:t>無限遠じゃないとき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干渉を考えない</a:t>
            </a:r>
            <a:r>
              <a:rPr kumimoji="1" lang="en-US" altLang="ja-JP" smtClean="0"/>
              <a:t>?</a:t>
            </a:r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7286644" y="3214686"/>
            <a:ext cx="928694" cy="928694"/>
          </a:xfrm>
          <a:prstGeom prst="ellipse">
            <a:avLst/>
          </a:prstGeom>
          <a:noFill/>
          <a:ln w="25400"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5715008" y="2428868"/>
            <a:ext cx="3009920" cy="3009920"/>
          </a:xfrm>
          <a:prstGeom prst="ellipse">
            <a:avLst/>
          </a:prstGeom>
          <a:noFill/>
          <a:ln w="25400"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786710" y="357187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858148" y="3571876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t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11" name="円/楕円 10"/>
          <p:cNvSpPr/>
          <p:nvPr/>
        </p:nvSpPr>
        <p:spPr>
          <a:xfrm>
            <a:off x="1500166" y="3643314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571604" y="3643314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3"/>
                </a:solidFill>
              </a:rPr>
              <a:t>s</a:t>
            </a:r>
          </a:p>
        </p:txBody>
      </p:sp>
      <p:sp>
        <p:nvSpPr>
          <p:cNvPr id="14" name="円/楕円 13"/>
          <p:cNvSpPr/>
          <p:nvPr/>
        </p:nvSpPr>
        <p:spPr>
          <a:xfrm>
            <a:off x="1357290" y="3429000"/>
            <a:ext cx="928694" cy="928694"/>
          </a:xfrm>
          <a:prstGeom prst="ellipse">
            <a:avLst/>
          </a:prstGeom>
          <a:noFill/>
          <a:ln w="25400"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00100" y="2357430"/>
            <a:ext cx="2438416" cy="2438416"/>
          </a:xfrm>
          <a:prstGeom prst="ellipse">
            <a:avLst/>
          </a:prstGeom>
          <a:noFill/>
          <a:ln w="25400"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428596" y="2071678"/>
            <a:ext cx="4143404" cy="4143404"/>
          </a:xfrm>
          <a:prstGeom prst="ellipse">
            <a:avLst/>
          </a:prstGeom>
          <a:noFill/>
          <a:ln w="25400"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642910" y="1571612"/>
            <a:ext cx="23791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3"/>
                </a:solidFill>
              </a:rPr>
              <a:t>s </a:t>
            </a:r>
            <a:r>
              <a:rPr kumimoji="1" lang="ja-JP" altLang="en-US" sz="2400" smtClean="0">
                <a:solidFill>
                  <a:schemeClr val="accent3"/>
                </a:solidFill>
              </a:rPr>
              <a:t>だけ考えたとき</a:t>
            </a:r>
            <a:endParaRPr kumimoji="1" lang="ja-JP" altLang="en-US" sz="2400">
              <a:solidFill>
                <a:schemeClr val="accent3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3143240" y="1214422"/>
            <a:ext cx="2337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rgbClr val="0070C0"/>
                </a:solidFill>
              </a:rPr>
              <a:t>t</a:t>
            </a:r>
            <a:r>
              <a:rPr kumimoji="1" lang="en-US" altLang="ja-JP" sz="2400" smtClean="0">
                <a:solidFill>
                  <a:srgbClr val="0070C0"/>
                </a:solidFill>
              </a:rPr>
              <a:t> </a:t>
            </a:r>
            <a:r>
              <a:rPr kumimoji="1" lang="ja-JP" altLang="en-US" sz="2400" smtClean="0">
                <a:solidFill>
                  <a:srgbClr val="0070C0"/>
                </a:solidFill>
              </a:rPr>
              <a:t>だけ考えたとき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4214810" y="6000768"/>
            <a:ext cx="40286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smtClean="0"/>
              <a:t>干渉しなければ最適解だが</a:t>
            </a:r>
            <a:r>
              <a:rPr lang="en-US" altLang="ja-JP" sz="2400" smtClean="0"/>
              <a:t>...</a:t>
            </a:r>
            <a:endParaRPr kumimoji="1" lang="ja-JP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>
          <a:xfrm>
            <a:off x="457200" y="1481328"/>
            <a:ext cx="8686800" cy="4525963"/>
          </a:xfrm>
        </p:spPr>
        <p:txBody>
          <a:bodyPr/>
          <a:lstStyle/>
          <a:p>
            <a:r>
              <a:rPr kumimoji="1" lang="ja-JP" altLang="en-US" smtClean="0"/>
              <a:t>干渉しないような </a:t>
            </a:r>
            <a:r>
              <a:rPr kumimoji="1" lang="en-US" altLang="ja-JP" smtClean="0"/>
              <a:t>s </a:t>
            </a:r>
            <a:r>
              <a:rPr kumimoji="1" lang="ja-JP" altLang="en-US" smtClean="0"/>
              <a:t>を囲む円 </a:t>
            </a:r>
            <a:r>
              <a:rPr kumimoji="1" lang="en-US" altLang="ja-JP" smtClean="0"/>
              <a:t>w_s </a:t>
            </a:r>
            <a:r>
              <a:rPr kumimoji="1" lang="ja-JP" altLang="en-US" smtClean="0"/>
              <a:t>と </a:t>
            </a:r>
            <a:r>
              <a:rPr kumimoji="1" lang="en-US" altLang="ja-JP" smtClean="0"/>
              <a:t>t </a:t>
            </a:r>
            <a:r>
              <a:rPr kumimoji="1" lang="ja-JP" altLang="en-US" smtClean="0"/>
              <a:t>を囲む円 </a:t>
            </a:r>
            <a:r>
              <a:rPr lang="en-US" altLang="ja-JP" smtClean="0"/>
              <a:t>w_t</a:t>
            </a:r>
            <a:r>
              <a:rPr kumimoji="1" lang="en-US" altLang="ja-JP" smtClean="0"/>
              <a:t/>
            </a:r>
            <a:br>
              <a:rPr kumimoji="1" lang="en-US" altLang="ja-JP" smtClean="0"/>
            </a:br>
            <a:r>
              <a:rPr kumimoji="1" lang="ja-JP" altLang="en-US" smtClean="0"/>
              <a:t>を１個ずつ持ってくる</a:t>
            </a:r>
            <a:endParaRPr kumimoji="1" lang="en-US" altLang="ja-JP" smtClean="0"/>
          </a:p>
          <a:p>
            <a:r>
              <a:rPr lang="en-US" altLang="ja-JP" smtClean="0"/>
              <a:t>w_s, w_t </a:t>
            </a:r>
            <a:r>
              <a:rPr lang="ja-JP" altLang="en-US" smtClean="0"/>
              <a:t>が </a:t>
            </a:r>
            <a:r>
              <a:rPr lang="en-US" altLang="ja-JP" smtClean="0"/>
              <a:t>s, t </a:t>
            </a:r>
            <a:r>
              <a:rPr lang="ja-JP" altLang="en-US" smtClean="0"/>
              <a:t>を囲む最外円であるような解の中で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ja-JP" altLang="en-US" smtClean="0"/>
              <a:t>最適なものは、前に考えた特殊化された問題を解けば</a:t>
            </a:r>
            <a:r>
              <a:rPr lang="en-US" altLang="ja-JP" smtClean="0"/>
              <a:t/>
            </a:r>
            <a:br>
              <a:rPr lang="en-US" altLang="ja-JP" smtClean="0"/>
            </a:br>
            <a:r>
              <a:rPr lang="ja-JP" altLang="en-US" smtClean="0"/>
              <a:t>求められる</a:t>
            </a:r>
            <a:endParaRPr lang="en-US" altLang="ja-JP" smtClean="0"/>
          </a:p>
          <a:p>
            <a:r>
              <a:rPr kumimoji="1" lang="ja-JP" altLang="en-US" smtClean="0"/>
              <a:t>あとは </a:t>
            </a:r>
            <a:r>
              <a:rPr kumimoji="1" lang="en-US" altLang="ja-JP" smtClean="0"/>
              <a:t>w_s </a:t>
            </a:r>
            <a:r>
              <a:rPr kumimoji="1" lang="ja-JP" altLang="en-US" smtClean="0"/>
              <a:t>と </a:t>
            </a:r>
            <a:r>
              <a:rPr kumimoji="1" lang="en-US" altLang="ja-JP" smtClean="0"/>
              <a:t>w_t </a:t>
            </a:r>
            <a:r>
              <a:rPr kumimoji="1" lang="ja-JP" altLang="en-US" smtClean="0"/>
              <a:t>のペアを全部試せばよい！</a:t>
            </a:r>
            <a:endParaRPr kumimoji="1" lang="en-US" altLang="ja-JP" smtClean="0"/>
          </a:p>
          <a:p>
            <a:pPr lvl="1"/>
            <a:r>
              <a:rPr lang="en-US" altLang="ja-JP" smtClean="0"/>
              <a:t>s, t </a:t>
            </a:r>
            <a:r>
              <a:rPr lang="ja-JP" altLang="en-US" smtClean="0"/>
              <a:t>を囲む円を使わない場合に注意</a:t>
            </a:r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干渉しないようにする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円/楕円 33"/>
          <p:cNvSpPr/>
          <p:nvPr/>
        </p:nvSpPr>
        <p:spPr>
          <a:xfrm>
            <a:off x="1142976" y="1000108"/>
            <a:ext cx="7358114" cy="735811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3000364" y="1071546"/>
            <a:ext cx="1866912" cy="186691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7429520" y="3071810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572000" y="507207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571472" y="1428736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4143372" y="1214422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5143504" y="292893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2357422" y="3571876"/>
            <a:ext cx="1857388" cy="1857388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ja-JP" altLang="en-US" smtClean="0"/>
              <a:t>干渉しないようにする</a:t>
            </a:r>
            <a:r>
              <a:rPr lang="en-US" altLang="ja-JP" smtClean="0"/>
              <a:t>: </a:t>
            </a:r>
            <a:r>
              <a:rPr lang="ja-JP" altLang="en-US" smtClean="0"/>
              <a:t>特殊問題の解</a:t>
            </a:r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7286644" y="3214686"/>
            <a:ext cx="928694" cy="92869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5715008" y="2428868"/>
            <a:ext cx="3009920" cy="3009920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786710" y="357187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858148" y="3571876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t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11" name="円/楕円 10"/>
          <p:cNvSpPr/>
          <p:nvPr/>
        </p:nvSpPr>
        <p:spPr>
          <a:xfrm>
            <a:off x="1500166" y="3643314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571604" y="3643314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3"/>
                </a:solidFill>
              </a:rPr>
              <a:t>s</a:t>
            </a:r>
          </a:p>
        </p:txBody>
      </p:sp>
      <p:sp>
        <p:nvSpPr>
          <p:cNvPr id="14" name="円/楕円 13"/>
          <p:cNvSpPr/>
          <p:nvPr/>
        </p:nvSpPr>
        <p:spPr>
          <a:xfrm>
            <a:off x="1357290" y="3429000"/>
            <a:ext cx="928694" cy="92869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00100" y="2357430"/>
            <a:ext cx="2438416" cy="243841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428596" y="2071678"/>
            <a:ext cx="4143404" cy="414340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714480" y="3286124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chemeClr val="accent3"/>
                </a:solidFill>
              </a:rPr>
              <a:t>1</a:t>
            </a:r>
            <a:endParaRPr lang="en-US" altLang="ja-JP" sz="2400" smtClean="0">
              <a:solidFill>
                <a:schemeClr val="accent3"/>
              </a:solidFill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428860" y="2285992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3"/>
                </a:solidFill>
              </a:rPr>
              <a:t>2</a:t>
            </a: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2500298" y="1857364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chemeClr val="accent3"/>
                </a:solidFill>
              </a:rPr>
              <a:t>3</a:t>
            </a:r>
            <a:endParaRPr lang="en-US" altLang="ja-JP" sz="2400" smtClean="0">
              <a:solidFill>
                <a:schemeClr val="accent3"/>
              </a:solidFill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071670" y="1285860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chemeClr val="accent3"/>
                </a:solidFill>
              </a:rPr>
              <a:t>3</a:t>
            </a:r>
            <a:endParaRPr lang="en-US" altLang="ja-JP" sz="2400" smtClean="0">
              <a:solidFill>
                <a:schemeClr val="accent3"/>
              </a:solidFill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215206" y="3214686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1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7929586" y="2857496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1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7500958" y="2285992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rgbClr val="0070C0"/>
                </a:solidFill>
              </a:rPr>
              <a:t>2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7715272" y="1428736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3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円/楕円 33"/>
          <p:cNvSpPr/>
          <p:nvPr/>
        </p:nvSpPr>
        <p:spPr>
          <a:xfrm>
            <a:off x="1142976" y="1000108"/>
            <a:ext cx="7358114" cy="735811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円/楕円 3"/>
          <p:cNvSpPr/>
          <p:nvPr/>
        </p:nvSpPr>
        <p:spPr>
          <a:xfrm>
            <a:off x="3000364" y="1071546"/>
            <a:ext cx="1866912" cy="186691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7429520" y="3071810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4572000" y="507207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571472" y="1428736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4143372" y="1214422"/>
            <a:ext cx="4786346" cy="478634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5143504" y="2928934"/>
            <a:ext cx="1357322" cy="1357322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2357422" y="3571876"/>
            <a:ext cx="1857388" cy="1857388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/>
          <a:lstStyle/>
          <a:p>
            <a:r>
              <a:rPr lang="ja-JP" altLang="en-US" smtClean="0"/>
              <a:t>干渉しないようにする</a:t>
            </a:r>
            <a:r>
              <a:rPr lang="en-US" altLang="ja-JP" smtClean="0"/>
              <a:t>:</a:t>
            </a:r>
            <a:r>
              <a:rPr lang="ja-JP" altLang="en-US" smtClean="0"/>
              <a:t>最外円の仮定</a:t>
            </a:r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7286644" y="3214686"/>
            <a:ext cx="928694" cy="92869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5715008" y="2428868"/>
            <a:ext cx="3009920" cy="3009920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7786710" y="3571876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858148" y="3571876"/>
            <a:ext cx="300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t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11" name="円/楕円 10"/>
          <p:cNvSpPr/>
          <p:nvPr/>
        </p:nvSpPr>
        <p:spPr>
          <a:xfrm>
            <a:off x="1500166" y="3643314"/>
            <a:ext cx="71438" cy="71438"/>
          </a:xfrm>
          <a:prstGeom prst="ellipse">
            <a:avLst/>
          </a:prstGeom>
          <a:solidFill>
            <a:schemeClr val="accent2"/>
          </a:solidFill>
          <a:ln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571604" y="3643314"/>
            <a:ext cx="341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3"/>
                </a:solidFill>
              </a:rPr>
              <a:t>s</a:t>
            </a:r>
          </a:p>
        </p:txBody>
      </p:sp>
      <p:sp>
        <p:nvSpPr>
          <p:cNvPr id="14" name="円/楕円 13"/>
          <p:cNvSpPr/>
          <p:nvPr/>
        </p:nvSpPr>
        <p:spPr>
          <a:xfrm>
            <a:off x="1357290" y="3429000"/>
            <a:ext cx="928694" cy="92869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00100" y="2357430"/>
            <a:ext cx="2438416" cy="2438416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428596" y="2071678"/>
            <a:ext cx="4143404" cy="4143404"/>
          </a:xfrm>
          <a:prstGeom prst="ellipse">
            <a:avLst/>
          </a:prstGeom>
          <a:noFill/>
          <a:ln w="25400" cmpd="sng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1714480" y="3286124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chemeClr val="accent3"/>
                </a:solidFill>
              </a:rPr>
              <a:t>1</a:t>
            </a:r>
            <a:endParaRPr lang="en-US" altLang="ja-JP" sz="2400" smtClean="0">
              <a:solidFill>
                <a:schemeClr val="accent3"/>
              </a:solidFill>
            </a:endParaRPr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428860" y="2285992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smtClean="0">
                <a:solidFill>
                  <a:schemeClr val="accent3"/>
                </a:solidFill>
              </a:rPr>
              <a:t>2</a:t>
            </a: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2500298" y="1857364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chemeClr val="accent3"/>
                </a:solidFill>
              </a:rPr>
              <a:t>3</a:t>
            </a:r>
            <a:endParaRPr lang="en-US" altLang="ja-JP" sz="2400" smtClean="0">
              <a:solidFill>
                <a:schemeClr val="accent3"/>
              </a:solidFill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071670" y="1285860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chemeClr val="accent3"/>
                </a:solidFill>
              </a:rPr>
              <a:t>3</a:t>
            </a:r>
            <a:endParaRPr lang="en-US" altLang="ja-JP" sz="2400" smtClean="0">
              <a:solidFill>
                <a:schemeClr val="accent3"/>
              </a:solidFill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7215206" y="3214686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1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7929586" y="2857496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1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7500958" y="2285992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>
                <a:solidFill>
                  <a:srgbClr val="0070C0"/>
                </a:solidFill>
              </a:rPr>
              <a:t>2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7715272" y="1428736"/>
            <a:ext cx="378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3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5" name="円/楕円 34"/>
          <p:cNvSpPr/>
          <p:nvPr/>
        </p:nvSpPr>
        <p:spPr>
          <a:xfrm>
            <a:off x="5715008" y="2428868"/>
            <a:ext cx="3009920" cy="3009920"/>
          </a:xfrm>
          <a:prstGeom prst="ellipse">
            <a:avLst/>
          </a:prstGeom>
          <a:noFill/>
          <a:ln w="25400" cmpd="sng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円/楕円 35"/>
          <p:cNvSpPr/>
          <p:nvPr/>
        </p:nvSpPr>
        <p:spPr>
          <a:xfrm>
            <a:off x="428596" y="2071678"/>
            <a:ext cx="4143404" cy="4143404"/>
          </a:xfrm>
          <a:prstGeom prst="ellipse">
            <a:avLst/>
          </a:prstGeom>
          <a:noFill/>
          <a:ln w="25400" cmpd="sng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857224" y="1928802"/>
            <a:ext cx="732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chemeClr val="accent3"/>
                </a:solidFill>
              </a:rPr>
              <a:t>w_s</a:t>
            </a:r>
            <a:endParaRPr kumimoji="1" lang="ja-JP" altLang="en-US" sz="2400">
              <a:solidFill>
                <a:schemeClr val="accent3"/>
              </a:solidFill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6357950" y="2071678"/>
            <a:ext cx="691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smtClean="0">
                <a:solidFill>
                  <a:srgbClr val="0070C0"/>
                </a:solidFill>
              </a:rPr>
              <a:t>w_t</a:t>
            </a:r>
            <a:endParaRPr kumimoji="1" lang="ja-JP" altLang="en-US" sz="2400">
              <a:solidFill>
                <a:srgbClr val="0070C0"/>
              </a:solidFill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4857752" y="5929330"/>
            <a:ext cx="16177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smtClean="0">
                <a:solidFill>
                  <a:schemeClr val="accent3"/>
                </a:solidFill>
              </a:rPr>
              <a:t>3</a:t>
            </a:r>
            <a:r>
              <a:rPr lang="en-US" altLang="ja-JP" sz="3200" smtClean="0"/>
              <a:t>+</a:t>
            </a:r>
            <a:r>
              <a:rPr lang="en-US" altLang="ja-JP" sz="3200" smtClean="0">
                <a:solidFill>
                  <a:srgbClr val="0070C0"/>
                </a:solidFill>
              </a:rPr>
              <a:t>2</a:t>
            </a:r>
            <a:r>
              <a:rPr lang="en-US" altLang="ja-JP" sz="3200" smtClean="0"/>
              <a:t>=</a:t>
            </a:r>
            <a:r>
              <a:rPr lang="en-US" altLang="ja-JP" sz="3200" smtClean="0">
                <a:solidFill>
                  <a:srgbClr val="FF0000"/>
                </a:solidFill>
              </a:rPr>
              <a:t>5</a:t>
            </a:r>
            <a:endParaRPr lang="ja-JP" altLang="en-US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特殊化問題の計算</a:t>
            </a:r>
            <a:endParaRPr kumimoji="1" lang="en-US" altLang="ja-JP" smtClean="0"/>
          </a:p>
          <a:p>
            <a:pPr lvl="1"/>
            <a:r>
              <a:rPr lang="en-US" altLang="ja-JP" smtClean="0"/>
              <a:t>O(n^2) </a:t>
            </a:r>
            <a:r>
              <a:rPr lang="ja-JP" altLang="en-US" smtClean="0"/>
              <a:t>を</a:t>
            </a:r>
            <a:r>
              <a:rPr lang="en-US" altLang="ja-JP" smtClean="0"/>
              <a:t>2</a:t>
            </a:r>
            <a:r>
              <a:rPr lang="ja-JP" altLang="en-US" smtClean="0"/>
              <a:t>回</a:t>
            </a:r>
            <a:endParaRPr lang="en-US" altLang="ja-JP" smtClean="0"/>
          </a:p>
          <a:p>
            <a:r>
              <a:rPr lang="ja-JP" altLang="en-US" smtClean="0"/>
              <a:t>元の問題の計算</a:t>
            </a:r>
            <a:endParaRPr lang="en-US" altLang="ja-JP" smtClean="0"/>
          </a:p>
          <a:p>
            <a:pPr lvl="1"/>
            <a:r>
              <a:rPr kumimoji="1" lang="ja-JP" altLang="en-US" smtClean="0"/>
              <a:t>干渉しない円２つの選び方 </a:t>
            </a:r>
            <a:r>
              <a:rPr kumimoji="1" lang="en-US" altLang="ja-JP" smtClean="0"/>
              <a:t>O(n^2)</a:t>
            </a:r>
          </a:p>
          <a:p>
            <a:pPr lvl="1"/>
            <a:r>
              <a:rPr kumimoji="1" lang="ja-JP" altLang="en-US" smtClean="0"/>
              <a:t>選んだ円ペアに対する最適解は、特殊化問題の計算結果を</a:t>
            </a:r>
            <a:r>
              <a:rPr kumimoji="1" lang="en-US" altLang="ja-JP" smtClean="0"/>
              <a:t/>
            </a:r>
            <a:br>
              <a:rPr kumimoji="1" lang="en-US" altLang="ja-JP" smtClean="0"/>
            </a:br>
            <a:r>
              <a:rPr kumimoji="1" lang="ja-JP" altLang="en-US" smtClean="0"/>
              <a:t>引けば</a:t>
            </a:r>
            <a:r>
              <a:rPr kumimoji="1" lang="en-US" altLang="ja-JP" smtClean="0"/>
              <a:t>O(1)</a:t>
            </a:r>
            <a:r>
              <a:rPr kumimoji="1" lang="ja-JP" altLang="en-US" smtClean="0"/>
              <a:t>で求められる</a:t>
            </a:r>
            <a:endParaRPr kumimoji="1" lang="en-US" altLang="ja-JP" smtClean="0"/>
          </a:p>
          <a:p>
            <a:r>
              <a:rPr lang="ja-JP" altLang="en-US" smtClean="0"/>
              <a:t>合計 </a:t>
            </a:r>
            <a:r>
              <a:rPr lang="en-US" altLang="ja-JP" smtClean="0"/>
              <a:t>O(n^2)</a:t>
            </a:r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計算量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提出チーム数</a:t>
            </a:r>
            <a:r>
              <a:rPr lang="en-US" altLang="ja-JP" smtClean="0"/>
              <a:t>: 7</a:t>
            </a:r>
          </a:p>
          <a:p>
            <a:pPr algn="just"/>
            <a:r>
              <a:rPr kumimoji="1" lang="ja-JP" altLang="en-US" smtClean="0"/>
              <a:t>最初の提出</a:t>
            </a:r>
            <a:r>
              <a:rPr kumimoji="1" lang="en-US" altLang="ja-JP" smtClean="0"/>
              <a:t>: _(ry (150min.) [WA]</a:t>
            </a:r>
          </a:p>
          <a:p>
            <a:r>
              <a:rPr lang="ja-JP" altLang="en-US" smtClean="0"/>
              <a:t>最初の</a:t>
            </a:r>
            <a:r>
              <a:rPr lang="en-US" altLang="ja-JP" smtClean="0"/>
              <a:t>Accept: _(ry (160min.)</a:t>
            </a:r>
          </a:p>
          <a:p>
            <a:r>
              <a:rPr kumimoji="1" lang="ja-JP" altLang="en-US" smtClean="0"/>
              <a:t>合計</a:t>
            </a:r>
            <a:r>
              <a:rPr kumimoji="1" lang="en-US" altLang="ja-JP" smtClean="0"/>
              <a:t>Accept: 5</a:t>
            </a:r>
            <a:endParaRPr kumimoji="1" lang="ja-JP" altLang="en-US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結果</a:t>
            </a:r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324</Words>
  <Application>Microsoft Office PowerPoint</Application>
  <PresentationFormat>画面に合わせる (4:3)</PresentationFormat>
  <Paragraphs>101</Paragraphs>
  <Slides>13</Slides>
  <Notes>13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4" baseType="lpstr">
      <vt:lpstr>ビジネス</vt:lpstr>
      <vt:lpstr>Problem G: Neko’s Treasure(ねことれ)</vt:lpstr>
      <vt:lpstr>問題</vt:lpstr>
      <vt:lpstr>サンプル入力 #1</vt:lpstr>
      <vt:lpstr>サンプル入力 #2</vt:lpstr>
      <vt:lpstr>Take It Easy!</vt:lpstr>
      <vt:lpstr>sが無限遠にあるとき</vt:lpstr>
      <vt:lpstr>無限遠じゃないとき: こんな解になる</vt:lpstr>
      <vt:lpstr>無限遠じゃないとき: 干渉を考えない?</vt:lpstr>
      <vt:lpstr>干渉しないようにする</vt:lpstr>
      <vt:lpstr>干渉しないようにする: 特殊問題の解</vt:lpstr>
      <vt:lpstr>干渉しないようにする:最外円の仮定</vt:lpstr>
      <vt:lpstr>計算量</vt:lpstr>
      <vt:lpstr>結果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2009-11-05T10:59:20Z</dcterms:created>
  <dcterms:modified xsi:type="dcterms:W3CDTF">2009-11-05T10:59:22Z</dcterms:modified>
</cp:coreProperties>
</file>